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67F22-22A4-4EEF-B655-D7B459A935BA}" v="10" dt="2023-08-01T13:58:50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D679-24DE-65F8-F483-B14CA552A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54C8D-7130-E642-8447-DE462359C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370A-9916-CE48-59E5-6E7959BA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80598-F911-24A6-EDF0-6A88F26D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BA18-CA32-E9F6-E47D-26905403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81BB-2C3F-B144-E6D1-C74807D2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B02A-19B6-24B6-67E0-461519961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47737-B493-D349-36FA-145C1413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31B5C-7581-BCEC-D934-67A35F24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4FF07-4D4C-87C6-3438-F58AD761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FD1A3-B515-CF5D-14DB-E893DF27D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FFB42-6ABC-B66E-30BE-2E1F1AB91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D8964-52FF-9E5F-A66F-0A5E2FDE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1930B-A00D-22D8-30FB-0031DC88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AB3A2-9212-CC9C-1119-32E591D5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6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BB7B-836A-2093-9AE3-CBE1843F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3AEC-C101-3B73-DF6C-6E3FFB24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1EB5-9883-B692-546B-EA28B64D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E03C3-426A-A0F9-BF39-A78AC820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7D70-C299-170C-87A5-D324524F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7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4113-53AF-0AB0-CBC7-4577AF15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5ECE2-A5AE-3CA8-2FC9-DFA5C2A85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0D85-12ED-4400-6FC6-E3551F93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B88F7-EC87-B8FE-6A9D-6C268C33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33CB7-BC0D-5E8D-F8B5-777B705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9F02-ED0D-C3CC-28D4-1428634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9B33-704A-367B-71F3-8072595F0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8697F-D569-F97B-D354-319918456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C243D-D6E5-0547-CF05-B82BAAB8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F9C27-3C1B-9EA6-3FF3-8B71F50A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1CDE6-E9CF-77E2-EF4D-0D560F8D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6150-B5AC-81F0-BE66-E919588C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11C7-18E6-7D7D-8147-F1FF56C4A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1F6FE-C2AF-CB57-018C-A8A579C81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24D90-5908-A93F-DB63-9C137C7F4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C19FE-3030-F723-CE06-374B5D516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F7DF5-5A32-01A8-23DB-4A2C3DB7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7BAB9-5789-AEA6-6F6D-80775051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0EFD8A-4A91-3E73-822A-A2DDEFFC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D884-0F0F-545F-8E31-F3197EAF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44E17-1C13-E151-5872-AD47FF5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8CBF4-6874-E492-A006-36140C23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DCCAF-EE78-1082-0EEE-9F34448C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C15CB-DAFE-25A8-6394-16BAD038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B0257-BE98-4667-B0BD-200175F2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2F087-AAEE-AE61-6A84-500D0BAB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6205-4A10-69CE-10E8-4E96F442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1D066-DD07-5374-AD0E-0265291B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16AB8-CBE0-340B-46F2-1291704CF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6B2D-7D7B-7E54-33BC-0B06A598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3833A-053D-7C82-DEE5-B59788FC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FE080-F9A4-32AB-513E-D84B6BB0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F784-3021-43F7-5CC7-34EEFD14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4B8BD-1F0F-597D-9897-AAA7F4951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E0404-4B49-185F-590E-9A44EC9AF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618CE-2ED7-9839-0DB8-19291399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AE647-3300-1209-62CD-78390A67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E7C9F-00BA-2232-CB25-3061874D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726D-AFAC-EBEF-FDC4-FF19BA32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93758-0D7B-FC89-B922-39E57C34F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9A11C-C482-F579-B216-2B6115EAA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D793-E595-4DE3-AA14-5B4985F3437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0D38-B93C-1E27-F764-D335A4AEC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C0369-3142-3124-BB7A-273716D09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3" Type="http://schemas.openxmlformats.org/officeDocument/2006/relationships/image" Target="../media/image2.png"/><Relationship Id="rId7" Type="http://schemas.openxmlformats.org/officeDocument/2006/relationships/hyperlink" Target="https://openclipart.org/detail/21578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tmp"/><Relationship Id="rId10" Type="http://schemas.openxmlformats.org/officeDocument/2006/relationships/hyperlink" Target="https://pixabay.com/en/finance-dollar-financial-world-634901/" TargetMode="External"/><Relationship Id="rId4" Type="http://schemas.openxmlformats.org/officeDocument/2006/relationships/hyperlink" Target="https://pixabay.com/en/new-icon-new-icon-sign-1497910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93EBB9-F6D6-0682-C573-212FA0D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5" y="78341"/>
            <a:ext cx="11242965" cy="48177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9999"/>
                </a:solidFill>
              </a:rPr>
              <a:t>North Carolina Highlights </a:t>
            </a:r>
            <a:r>
              <a:rPr lang="en-US" dirty="0">
                <a:solidFill>
                  <a:srgbClr val="009999"/>
                </a:solidFill>
              </a:rPr>
              <a:t>-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57E061-04DB-C5EC-6283-C71E49469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5" y="638456"/>
            <a:ext cx="12021898" cy="6151498"/>
          </a:xfrm>
        </p:spPr>
        <p:txBody>
          <a:bodyPr>
            <a:normAutofit fontScale="92500" lnSpcReduction="10000"/>
          </a:bodyPr>
          <a:lstStyle/>
          <a:p>
            <a:r>
              <a:rPr lang="en-US" sz="1200" b="1" dirty="0"/>
              <a:t>Medicare Eligibles in NC		2,155,517</a:t>
            </a:r>
          </a:p>
          <a:p>
            <a:r>
              <a:rPr lang="en-US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Currently enrolled in MA Plans	1,123,900</a:t>
            </a:r>
          </a:p>
          <a:p>
            <a:r>
              <a:rPr lang="en-US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Market Penetration		52%</a:t>
            </a:r>
          </a:p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County Footprint in NC		71 of 100 counties ** All Plans in ALL counties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>
                <a:solidFill>
                  <a:srgbClr val="009999"/>
                </a:solidFill>
              </a:rPr>
              <a:t>What’s New for 2024 – </a:t>
            </a:r>
          </a:p>
          <a:p>
            <a:endParaRPr lang="en-US" sz="1400" b="1" dirty="0">
              <a:solidFill>
                <a:srgbClr val="009999"/>
              </a:solidFill>
            </a:endParaRPr>
          </a:p>
          <a:p>
            <a:r>
              <a:rPr lang="en-US" sz="1400" b="1" dirty="0">
                <a:solidFill>
                  <a:srgbClr val="009999"/>
                </a:solidFill>
              </a:rPr>
              <a:t>DSNP Plan / All Duals Plan – </a:t>
            </a:r>
            <a:r>
              <a:rPr lang="en-US" sz="1400" b="1" dirty="0" err="1">
                <a:solidFill>
                  <a:srgbClr val="009999"/>
                </a:solidFill>
              </a:rPr>
              <a:t>Wellcare</a:t>
            </a:r>
            <a:r>
              <a:rPr lang="en-US" sz="1400" b="1" dirty="0">
                <a:solidFill>
                  <a:srgbClr val="009999"/>
                </a:solidFill>
              </a:rPr>
              <a:t> Assure Plan</a:t>
            </a:r>
          </a:p>
          <a:p>
            <a:pPr lvl="1"/>
            <a:r>
              <a:rPr lang="en-US" sz="1000" dirty="0"/>
              <a:t>For ALL categories of Medicaid - MSP: QMB, QMB+, SLMB+, FBDE+, SLMB only, </a:t>
            </a:r>
          </a:p>
          <a:p>
            <a:pPr marL="457200" lvl="1" indent="0">
              <a:buNone/>
            </a:pPr>
            <a:r>
              <a:rPr lang="en-US" sz="1000" dirty="0"/>
              <a:t>         QDWI, and QI</a:t>
            </a:r>
          </a:p>
          <a:p>
            <a:pPr lvl="1"/>
            <a:r>
              <a:rPr lang="en-US" sz="1000" dirty="0"/>
              <a:t>Plans will include rich supplemental benefits – D/V/H, OTC, healthy food, utilities, gas &amp; more</a:t>
            </a:r>
          </a:p>
          <a:p>
            <a:r>
              <a:rPr lang="en-US" sz="1400" b="1" dirty="0" err="1">
                <a:solidFill>
                  <a:srgbClr val="009999"/>
                </a:solidFill>
              </a:rPr>
              <a:t>Wellcare</a:t>
            </a:r>
            <a:r>
              <a:rPr lang="en-US" sz="1400" b="1" dirty="0">
                <a:solidFill>
                  <a:srgbClr val="009999"/>
                </a:solidFill>
              </a:rPr>
              <a:t> No Premium Open PPO plan - $0 Premium</a:t>
            </a:r>
          </a:p>
          <a:p>
            <a:pPr lvl="1"/>
            <a:r>
              <a:rPr lang="en-US" sz="1000" dirty="0"/>
              <a:t>Value-conscious beneficiaries who are seeking predictable copays and extra benefits</a:t>
            </a:r>
          </a:p>
          <a:p>
            <a:pPr lvl="1"/>
            <a:r>
              <a:rPr lang="en-US" sz="1000" dirty="0"/>
              <a:t>Low MOOP – Maximum Out of Pocket in network </a:t>
            </a:r>
          </a:p>
          <a:p>
            <a:pPr lvl="1"/>
            <a:r>
              <a:rPr lang="en-US" sz="1000" dirty="0"/>
              <a:t>Plan will include rich supplemental benefits – D/V/H, OTC</a:t>
            </a:r>
          </a:p>
          <a:p>
            <a:r>
              <a:rPr lang="en-US" sz="1400" b="1" dirty="0" err="1">
                <a:solidFill>
                  <a:srgbClr val="009999"/>
                </a:solidFill>
              </a:rPr>
              <a:t>Wellcare</a:t>
            </a:r>
            <a:r>
              <a:rPr lang="en-US" sz="1400" b="1" dirty="0">
                <a:solidFill>
                  <a:srgbClr val="009999"/>
                </a:solidFill>
              </a:rPr>
              <a:t> Giveback – PPO Plan – $85.00 Giveback</a:t>
            </a:r>
          </a:p>
          <a:p>
            <a:pPr lvl="1"/>
            <a:r>
              <a:rPr lang="en-US" sz="1000" dirty="0"/>
              <a:t>Value-conscious beneficiaries who are seeking some or all of the Part B premium back, are</a:t>
            </a:r>
          </a:p>
          <a:p>
            <a:pPr marL="457200" lvl="1" indent="0">
              <a:buNone/>
            </a:pPr>
            <a:r>
              <a:rPr lang="en-US" sz="1000" dirty="0"/>
              <a:t>         willing to trade off other benefits for the giveback, and do not qualify for payment of Part B </a:t>
            </a:r>
          </a:p>
          <a:p>
            <a:pPr marL="457200" lvl="1" indent="0">
              <a:buNone/>
            </a:pPr>
            <a:r>
              <a:rPr lang="en-US" sz="1000" dirty="0"/>
              <a:t>         premium by Medicaid</a:t>
            </a:r>
          </a:p>
          <a:p>
            <a:pPr lvl="1"/>
            <a:r>
              <a:rPr lang="en-US" sz="1100" dirty="0"/>
              <a:t>Plan will include supplemental benefits – Preventive Dental/H/V</a:t>
            </a:r>
          </a:p>
          <a:p>
            <a:r>
              <a:rPr lang="en-US" sz="1400" b="1" dirty="0" err="1">
                <a:solidFill>
                  <a:srgbClr val="009999"/>
                </a:solidFill>
              </a:rPr>
              <a:t>Wellcare</a:t>
            </a:r>
            <a:r>
              <a:rPr lang="en-US" sz="1400" b="1" dirty="0">
                <a:solidFill>
                  <a:srgbClr val="009999"/>
                </a:solidFill>
              </a:rPr>
              <a:t> Patriot Giveback – MA Only Plan</a:t>
            </a:r>
          </a:p>
          <a:p>
            <a:pPr lvl="1"/>
            <a:r>
              <a:rPr lang="en-US" sz="1000" dirty="0"/>
              <a:t>For beneficiaries who receive credible Part D coverage through a retiree plan, </a:t>
            </a:r>
          </a:p>
          <a:p>
            <a:pPr marL="457200" lvl="1" indent="0">
              <a:buNone/>
            </a:pPr>
            <a:r>
              <a:rPr lang="en-US" sz="1000" dirty="0"/>
              <a:t>         VA benefits, etc.</a:t>
            </a:r>
          </a:p>
          <a:p>
            <a:r>
              <a:rPr lang="en-US" sz="1400" b="1" dirty="0">
                <a:solidFill>
                  <a:srgbClr val="009999"/>
                </a:solidFill>
              </a:rPr>
              <a:t>Low Income Subsidy Plans – </a:t>
            </a:r>
          </a:p>
          <a:p>
            <a:pPr lvl="1"/>
            <a:r>
              <a:rPr lang="en-US" sz="1000" dirty="0"/>
              <a:t>People who have incomes up to 150% of poverty and resources at or below the limits for partial </a:t>
            </a:r>
          </a:p>
          <a:p>
            <a:pPr marL="457200" lvl="1" indent="0">
              <a:buNone/>
            </a:pPr>
            <a:r>
              <a:rPr lang="en-US" sz="1000" dirty="0"/>
              <a:t>         LIS benefits are now eligible for FULL LIS benefits – Increases number of prospects who qualify</a:t>
            </a:r>
          </a:p>
          <a:p>
            <a:pPr marL="457200" lvl="1" indent="0">
              <a:buNone/>
            </a:pPr>
            <a:r>
              <a:rPr lang="en-US" sz="1000" dirty="0"/>
              <a:t>         for full LIS benefits by 30%!</a:t>
            </a:r>
          </a:p>
        </p:txBody>
      </p:sp>
      <p:pic>
        <p:nvPicPr>
          <p:cNvPr id="8" name="Picture 7" descr="A map of the state of north carolina&#10;&#10;Description automatically generated">
            <a:extLst>
              <a:ext uri="{FF2B5EF4-FFF2-40B4-BE49-F238E27FC236}">
                <a16:creationId xmlns:a16="http://schemas.microsoft.com/office/drawing/2014/main" id="{BE06969E-B98C-1C63-AEA6-387AB50CD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365" y="25233"/>
            <a:ext cx="2207112" cy="1056157"/>
          </a:xfrm>
          <a:prstGeom prst="rect">
            <a:avLst/>
          </a:prstGeom>
        </p:spPr>
      </p:pic>
      <p:pic>
        <p:nvPicPr>
          <p:cNvPr id="10" name="Picture 9" descr="A red and black sign with white text&#10;&#10;Description automatically generated">
            <a:extLst>
              <a:ext uri="{FF2B5EF4-FFF2-40B4-BE49-F238E27FC236}">
                <a16:creationId xmlns:a16="http://schemas.microsoft.com/office/drawing/2014/main" id="{0E5446CA-BE45-EF29-6064-4DB52BE06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5635" y="1824432"/>
            <a:ext cx="1239552" cy="734047"/>
          </a:xfrm>
          <a:prstGeom prst="rect">
            <a:avLst/>
          </a:prstGeom>
        </p:spPr>
      </p:pic>
      <p:pic>
        <p:nvPicPr>
          <p:cNvPr id="12" name="Picture 11" descr="A blue circle with white text&#10;&#10;Description automatically generated">
            <a:extLst>
              <a:ext uri="{FF2B5EF4-FFF2-40B4-BE49-F238E27FC236}">
                <a16:creationId xmlns:a16="http://schemas.microsoft.com/office/drawing/2014/main" id="{4580B3A3-0B15-7268-B825-0FDB235C42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47" y="68047"/>
            <a:ext cx="865378" cy="8828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61FB1B-C399-0C47-2305-1BBE8FD00BCA}"/>
              </a:ext>
            </a:extLst>
          </p:cNvPr>
          <p:cNvSpPr txBox="1"/>
          <p:nvPr/>
        </p:nvSpPr>
        <p:spPr>
          <a:xfrm>
            <a:off x="5617353" y="3307473"/>
            <a:ext cx="2894123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9999"/>
                </a:solidFill>
              </a:rPr>
              <a:t>Key Benefit Highlights Primary Benefits  - </a:t>
            </a:r>
          </a:p>
          <a:p>
            <a:endParaRPr lang="en-US" sz="1050" dirty="0"/>
          </a:p>
          <a:p>
            <a:r>
              <a:rPr lang="en-US" sz="1100" dirty="0"/>
              <a:t>• $0 premium on many plans </a:t>
            </a:r>
          </a:p>
          <a:p>
            <a:r>
              <a:rPr lang="en-US" sz="1100" dirty="0"/>
              <a:t>• No or low copays for PCP on most plans </a:t>
            </a:r>
          </a:p>
          <a:p>
            <a:r>
              <a:rPr lang="en-US" sz="1100" dirty="0"/>
              <a:t>• Low mental health co-pays </a:t>
            </a:r>
          </a:p>
          <a:p>
            <a:r>
              <a:rPr lang="en-US" sz="1100" dirty="0"/>
              <a:t>• $0 lab and x-ray services on most plans </a:t>
            </a:r>
          </a:p>
          <a:p>
            <a:r>
              <a:rPr lang="en-US" sz="1100" dirty="0"/>
              <a:t>• $0 preventive testing and allergen shots </a:t>
            </a:r>
          </a:p>
          <a:p>
            <a:r>
              <a:rPr lang="en-US" sz="1100" dirty="0"/>
              <a:t>• Smoking cessation, nutritional</a:t>
            </a:r>
          </a:p>
          <a:p>
            <a:r>
              <a:rPr lang="en-US" sz="1100" dirty="0"/>
              <a:t>   counseling, and Telehealth services </a:t>
            </a:r>
          </a:p>
          <a:p>
            <a:r>
              <a:rPr lang="en-US" sz="1100" dirty="0"/>
              <a:t>• Expanded supplemental counseling on</a:t>
            </a:r>
          </a:p>
          <a:p>
            <a:r>
              <a:rPr lang="en-US" sz="1100" dirty="0"/>
              <a:t>   all plans (grief, marriage, life changes) </a:t>
            </a:r>
          </a:p>
          <a:p>
            <a:r>
              <a:rPr lang="en-US" sz="1100" dirty="0"/>
              <a:t>• $0 COVID vaccines and continued </a:t>
            </a:r>
          </a:p>
          <a:p>
            <a:r>
              <a:rPr lang="en-US" sz="1100" dirty="0"/>
              <a:t>   COVID testing </a:t>
            </a:r>
          </a:p>
          <a:p>
            <a:r>
              <a:rPr lang="en-US" sz="1100" dirty="0"/>
              <a:t>• No referrals required for most out-of-</a:t>
            </a:r>
          </a:p>
          <a:p>
            <a:r>
              <a:rPr lang="en-US" sz="1100" dirty="0"/>
              <a:t>   network services on PPOs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6A11F-96A4-88C3-B135-E67EF66F12F5}"/>
              </a:ext>
            </a:extLst>
          </p:cNvPr>
          <p:cNvSpPr txBox="1"/>
          <p:nvPr/>
        </p:nvSpPr>
        <p:spPr>
          <a:xfrm>
            <a:off x="6802197" y="5751124"/>
            <a:ext cx="52620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</a:t>
            </a:r>
            <a:r>
              <a:rPr lang="en-US" sz="1600" dirty="0">
                <a:solidFill>
                  <a:srgbClr val="009999"/>
                </a:solidFill>
              </a:rPr>
              <a:t>PBM – Pharmacy Benefits Manager – </a:t>
            </a:r>
          </a:p>
          <a:p>
            <a:r>
              <a:rPr lang="en-US" sz="1600" dirty="0">
                <a:solidFill>
                  <a:srgbClr val="009999"/>
                </a:solidFill>
              </a:rPr>
              <a:t>           Express Scripts will replace CVS for 2024 - </a:t>
            </a:r>
          </a:p>
          <a:p>
            <a:r>
              <a:rPr lang="en-US" sz="1200" dirty="0"/>
              <a:t>	All members will receive a new ID card with new information</a:t>
            </a:r>
          </a:p>
          <a:p>
            <a:r>
              <a:rPr lang="en-US" sz="1200" dirty="0"/>
              <a:t>	Mail Order Prescriptions will also be filled through Express Scripts</a:t>
            </a:r>
          </a:p>
        </p:txBody>
      </p:sp>
      <p:pic>
        <p:nvPicPr>
          <p:cNvPr id="16" name="Picture 15" descr="A yellow stars with black text&#10;&#10;Description automatically generated">
            <a:extLst>
              <a:ext uri="{FF2B5EF4-FFF2-40B4-BE49-F238E27FC236}">
                <a16:creationId xmlns:a16="http://schemas.microsoft.com/office/drawing/2014/main" id="{D14E83C9-E30A-469F-D77E-FED15D9470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802197" y="5985211"/>
            <a:ext cx="397932" cy="5164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79182A4-C3B3-A81F-5428-DFC3F49B3C04}"/>
              </a:ext>
            </a:extLst>
          </p:cNvPr>
          <p:cNvSpPr txBox="1"/>
          <p:nvPr/>
        </p:nvSpPr>
        <p:spPr>
          <a:xfrm>
            <a:off x="9266647" y="995680"/>
            <a:ext cx="279758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WellCare </a:t>
            </a:r>
            <a:r>
              <a:rPr lang="en-US" dirty="0" err="1"/>
              <a:t>Spendables</a:t>
            </a:r>
            <a:r>
              <a:rPr lang="en-US" dirty="0"/>
              <a:t> Card – </a:t>
            </a:r>
          </a:p>
          <a:p>
            <a:endParaRPr lang="en-US" sz="1200" dirty="0">
              <a:solidFill>
                <a:srgbClr val="009999"/>
              </a:solidFill>
            </a:endParaRPr>
          </a:p>
          <a:p>
            <a:r>
              <a:rPr lang="en-US" sz="1200" b="1" dirty="0">
                <a:solidFill>
                  <a:srgbClr val="009999"/>
                </a:solidFill>
              </a:rPr>
              <a:t>A single card provides an allowance access to multiple benefits on DSNP Plans</a:t>
            </a:r>
          </a:p>
          <a:p>
            <a:endParaRPr lang="en-US" sz="1200" dirty="0">
              <a:solidFill>
                <a:srgbClr val="009999"/>
              </a:solidFill>
            </a:endParaRPr>
          </a:p>
          <a:p>
            <a:r>
              <a:rPr lang="en-US" sz="1100" dirty="0"/>
              <a:t>• Combines multiple benefits into single card</a:t>
            </a:r>
          </a:p>
          <a:p>
            <a:r>
              <a:rPr lang="en-US" sz="1100" dirty="0"/>
              <a:t>• Simple and convenient to use</a:t>
            </a:r>
          </a:p>
          <a:p>
            <a:r>
              <a:rPr lang="en-US" sz="1100" dirty="0"/>
              <a:t>• Benefits loaded each period </a:t>
            </a:r>
          </a:p>
          <a:p>
            <a:r>
              <a:rPr lang="en-US" sz="1100" dirty="0"/>
              <a:t>• Amounts will vary by plan </a:t>
            </a:r>
          </a:p>
          <a:p>
            <a:r>
              <a:rPr lang="en-US" sz="1100" dirty="0"/>
              <a:t>• Allows member to use the benefit as they</a:t>
            </a:r>
          </a:p>
          <a:p>
            <a:r>
              <a:rPr lang="en-US" sz="1100" dirty="0"/>
              <a:t>  choose to meet their needs</a:t>
            </a:r>
            <a:endParaRPr lang="en-US" sz="1100" dirty="0">
              <a:solidFill>
                <a:srgbClr val="009999"/>
              </a:solidFill>
            </a:endParaRPr>
          </a:p>
          <a:p>
            <a:endParaRPr lang="en-US" sz="800" dirty="0"/>
          </a:p>
          <a:p>
            <a:pPr lvl="1"/>
            <a:r>
              <a:rPr lang="en-US" sz="1100" dirty="0"/>
              <a:t>• Gas pay-at pump</a:t>
            </a:r>
          </a:p>
          <a:p>
            <a:pPr lvl="1"/>
            <a:r>
              <a:rPr lang="en-US" sz="1100" dirty="0"/>
              <a:t>• Healthy food </a:t>
            </a:r>
          </a:p>
          <a:p>
            <a:pPr lvl="1"/>
            <a:r>
              <a:rPr lang="en-US" sz="1100" dirty="0"/>
              <a:t>• Utilities assistance </a:t>
            </a:r>
          </a:p>
          <a:p>
            <a:pPr lvl="1"/>
            <a:r>
              <a:rPr lang="en-US" sz="1100" dirty="0"/>
              <a:t>• Rent Assistance </a:t>
            </a:r>
          </a:p>
          <a:p>
            <a:pPr lvl="1"/>
            <a:r>
              <a:rPr lang="en-US" sz="1100" dirty="0"/>
              <a:t>➢ OTC </a:t>
            </a:r>
          </a:p>
          <a:p>
            <a:pPr lvl="1"/>
            <a:r>
              <a:rPr lang="en-US" sz="1100" dirty="0"/>
              <a:t>➢ Dental, Vision, Hearing</a:t>
            </a:r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19" name="Picture 18" descr="A close-up of a card&#10;&#10;Description automatically generated">
            <a:extLst>
              <a:ext uri="{FF2B5EF4-FFF2-40B4-BE49-F238E27FC236}">
                <a16:creationId xmlns:a16="http://schemas.microsoft.com/office/drawing/2014/main" id="{3DBFE209-542C-5F5D-BA73-8303EC52EA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03" y="4429097"/>
            <a:ext cx="2127100" cy="14267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5EC9B8-2D8C-3EF4-DA3E-DA3B7B222896}"/>
              </a:ext>
            </a:extLst>
          </p:cNvPr>
          <p:cNvSpPr txBox="1"/>
          <p:nvPr/>
        </p:nvSpPr>
        <p:spPr>
          <a:xfrm>
            <a:off x="6181370" y="1113866"/>
            <a:ext cx="279758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9999"/>
                </a:solidFill>
              </a:rPr>
              <a:t>PDP Plans –</a:t>
            </a:r>
          </a:p>
          <a:p>
            <a:endParaRPr lang="en-US" sz="1200" b="1" dirty="0">
              <a:solidFill>
                <a:srgbClr val="0099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plans offer $0 copay for all vaccines</a:t>
            </a:r>
            <a:endParaRPr lang="en-US" sz="1100" b="1" dirty="0">
              <a:solidFill>
                <a:srgbClr val="0099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plans have a $35 cap on cost-sharing per one-month supply of covered insulins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Members will pay $0 for brand and generic medications once they reach Catastrophic coverage for the remainder of the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Improved generic tier placements on enhanced plan formulary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More than 200 drugs moved to lower tier on enhanced plan formulary</a:t>
            </a:r>
            <a:endParaRPr lang="en-US" sz="1100" b="1" dirty="0">
              <a:solidFill>
                <a:srgbClr val="009999"/>
              </a:solidFill>
            </a:endParaRPr>
          </a:p>
        </p:txBody>
      </p:sp>
      <p:pic>
        <p:nvPicPr>
          <p:cNvPr id="23" name="Picture 22" descr="A gold dollar sign on a black background&#10;&#10;Description automatically generated">
            <a:extLst>
              <a:ext uri="{FF2B5EF4-FFF2-40B4-BE49-F238E27FC236}">
                <a16:creationId xmlns:a16="http://schemas.microsoft.com/office/drawing/2014/main" id="{B8A4A3C9-947B-8F1F-666D-1D19D457A0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8840792" y="4298943"/>
            <a:ext cx="761969" cy="7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562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North Carolina Highlights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Highlights -</dc:title>
  <dc:creator>Lisa W. Gibson</dc:creator>
  <cp:lastModifiedBy>Shane S. White</cp:lastModifiedBy>
  <cp:revision>2</cp:revision>
  <dcterms:created xsi:type="dcterms:W3CDTF">2023-07-31T17:44:46Z</dcterms:created>
  <dcterms:modified xsi:type="dcterms:W3CDTF">2023-08-01T21:50:56Z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a776955-85f6-4fec-9553-96dd3e0373c4_Enabled">
    <vt:lpwstr>true</vt:lpwstr>
  </property>
  <property fmtid="{D5CDD505-2E9C-101B-9397-08002B2CF9AE}" pid="3" name="MSIP_Label_5a776955-85f6-4fec-9553-96dd3e0373c4_SetDate">
    <vt:lpwstr>2023-07-31T18:02:22Z</vt:lpwstr>
  </property>
  <property fmtid="{D5CDD505-2E9C-101B-9397-08002B2CF9AE}" pid="4" name="MSIP_Label_5a776955-85f6-4fec-9553-96dd3e0373c4_Method">
    <vt:lpwstr>Standard</vt:lpwstr>
  </property>
  <property fmtid="{D5CDD505-2E9C-101B-9397-08002B2CF9AE}" pid="5" name="MSIP_Label_5a776955-85f6-4fec-9553-96dd3e0373c4_Name">
    <vt:lpwstr>Confidential</vt:lpwstr>
  </property>
  <property fmtid="{D5CDD505-2E9C-101B-9397-08002B2CF9AE}" pid="6" name="MSIP_Label_5a776955-85f6-4fec-9553-96dd3e0373c4_SiteId">
    <vt:lpwstr>f45ccc07-e57e-4d15-bf6f-f6cbccd2d395</vt:lpwstr>
  </property>
  <property fmtid="{D5CDD505-2E9C-101B-9397-08002B2CF9AE}" pid="7" name="MSIP_Label_5a776955-85f6-4fec-9553-96dd3e0373c4_ActionId">
    <vt:lpwstr>73027b3e-ad0a-4191-bd64-5f7ac4d69364</vt:lpwstr>
  </property>
  <property fmtid="{D5CDD505-2E9C-101B-9397-08002B2CF9AE}" pid="8" name="MSIP_Label_5a776955-85f6-4fec-9553-96dd3e0373c4_ContentBits">
    <vt:lpwstr>0</vt:lpwstr>
  </property>
</Properties>
</file>