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88" r:id="rId3"/>
    <p:sldId id="489" r:id="rId4"/>
    <p:sldId id="49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0" r:id="rId144"/>
    <p:sldId id="401" r:id="rId145"/>
    <p:sldId id="402" r:id="rId146"/>
    <p:sldId id="403" r:id="rId147"/>
    <p:sldId id="404" r:id="rId148"/>
    <p:sldId id="405" r:id="rId149"/>
    <p:sldId id="406" r:id="rId150"/>
    <p:sldId id="407" r:id="rId151"/>
    <p:sldId id="408" r:id="rId152"/>
    <p:sldId id="409" r:id="rId153"/>
    <p:sldId id="410" r:id="rId154"/>
    <p:sldId id="411" r:id="rId155"/>
    <p:sldId id="412" r:id="rId156"/>
    <p:sldId id="413" r:id="rId157"/>
    <p:sldId id="414" r:id="rId158"/>
    <p:sldId id="415" r:id="rId159"/>
    <p:sldId id="416" r:id="rId160"/>
    <p:sldId id="417" r:id="rId161"/>
    <p:sldId id="418" r:id="rId162"/>
    <p:sldId id="419" r:id="rId163"/>
    <p:sldId id="420" r:id="rId164"/>
    <p:sldId id="421" r:id="rId165"/>
    <p:sldId id="422" r:id="rId166"/>
    <p:sldId id="423" r:id="rId167"/>
    <p:sldId id="424" r:id="rId168"/>
    <p:sldId id="425" r:id="rId169"/>
    <p:sldId id="426" r:id="rId170"/>
    <p:sldId id="427" r:id="rId171"/>
    <p:sldId id="428" r:id="rId172"/>
    <p:sldId id="429" r:id="rId173"/>
    <p:sldId id="430" r:id="rId174"/>
    <p:sldId id="431" r:id="rId175"/>
    <p:sldId id="432" r:id="rId176"/>
    <p:sldId id="433" r:id="rId177"/>
    <p:sldId id="434" r:id="rId178"/>
    <p:sldId id="435" r:id="rId179"/>
    <p:sldId id="436" r:id="rId180"/>
    <p:sldId id="437" r:id="rId181"/>
    <p:sldId id="438" r:id="rId182"/>
    <p:sldId id="439" r:id="rId183"/>
    <p:sldId id="440" r:id="rId184"/>
    <p:sldId id="441" r:id="rId185"/>
    <p:sldId id="442" r:id="rId186"/>
    <p:sldId id="443" r:id="rId187"/>
    <p:sldId id="444" r:id="rId188"/>
    <p:sldId id="445" r:id="rId189"/>
    <p:sldId id="446" r:id="rId190"/>
    <p:sldId id="447" r:id="rId191"/>
    <p:sldId id="448" r:id="rId192"/>
    <p:sldId id="449" r:id="rId193"/>
    <p:sldId id="450" r:id="rId194"/>
    <p:sldId id="451" r:id="rId195"/>
    <p:sldId id="452" r:id="rId196"/>
    <p:sldId id="453" r:id="rId197"/>
    <p:sldId id="454" r:id="rId198"/>
    <p:sldId id="455" r:id="rId199"/>
    <p:sldId id="456" r:id="rId200"/>
    <p:sldId id="457" r:id="rId201"/>
    <p:sldId id="458" r:id="rId202"/>
    <p:sldId id="459" r:id="rId203"/>
    <p:sldId id="460" r:id="rId204"/>
    <p:sldId id="461" r:id="rId205"/>
    <p:sldId id="462" r:id="rId206"/>
    <p:sldId id="463" r:id="rId207"/>
    <p:sldId id="464" r:id="rId208"/>
    <p:sldId id="465" r:id="rId209"/>
    <p:sldId id="466" r:id="rId210"/>
    <p:sldId id="467" r:id="rId211"/>
    <p:sldId id="468" r:id="rId212"/>
    <p:sldId id="469" r:id="rId213"/>
    <p:sldId id="470" r:id="rId214"/>
    <p:sldId id="471" r:id="rId215"/>
    <p:sldId id="472" r:id="rId216"/>
    <p:sldId id="473" r:id="rId217"/>
    <p:sldId id="474" r:id="rId218"/>
    <p:sldId id="475" r:id="rId219"/>
    <p:sldId id="476" r:id="rId220"/>
    <p:sldId id="477" r:id="rId221"/>
    <p:sldId id="478" r:id="rId222"/>
    <p:sldId id="479" r:id="rId223"/>
    <p:sldId id="480" r:id="rId224"/>
    <p:sldId id="481" r:id="rId225"/>
    <p:sldId id="482" r:id="rId226"/>
    <p:sldId id="483" r:id="rId227"/>
    <p:sldId id="484" r:id="rId228"/>
    <p:sldId id="485" r:id="rId229"/>
    <p:sldId id="486" r:id="rId230"/>
    <p:sldId id="487" r:id="rId23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3F288C-552E-4270-9EB7-BC73C343A04B}" v="19" dt="2023-08-02T19:24:08.47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9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microsoft.com/office/2015/10/relationships/revisionInfo" Target="revisionInfo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microsoft.com/office/2016/11/relationships/changesInfo" Target="changesInfos/changesInfo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viewProps" Target="view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tableStyles" Target="tableStyle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e S. White" userId="ed3099a2-3ffd-48cc-8e6a-09f9670badd2" providerId="ADAL" clId="{D43F288C-552E-4270-9EB7-BC73C343A04B}"/>
    <pc:docChg chg="undo custSel addSld delSld modSld sldOrd">
      <pc:chgData name="Shane S. White" userId="ed3099a2-3ffd-48cc-8e6a-09f9670badd2" providerId="ADAL" clId="{D43F288C-552E-4270-9EB7-BC73C343A04B}" dt="2023-08-02T19:43:00.645" v="223" actId="20577"/>
      <pc:docMkLst>
        <pc:docMk/>
      </pc:docMkLst>
      <pc:sldChg chg="addSp modSp mod">
        <pc:chgData name="Shane S. White" userId="ed3099a2-3ffd-48cc-8e6a-09f9670badd2" providerId="ADAL" clId="{D43F288C-552E-4270-9EB7-BC73C343A04B}" dt="2023-08-02T19:26:36.303" v="221" actId="1076"/>
        <pc:sldMkLst>
          <pc:docMk/>
          <pc:sldMk cId="0" sldId="256"/>
        </pc:sldMkLst>
        <pc:spChg chg="mod">
          <ac:chgData name="Shane S. White" userId="ed3099a2-3ffd-48cc-8e6a-09f9670badd2" providerId="ADAL" clId="{D43F288C-552E-4270-9EB7-BC73C343A04B}" dt="2023-08-02T19:04:12.732" v="96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Shane S. White" userId="ed3099a2-3ffd-48cc-8e6a-09f9670badd2" providerId="ADAL" clId="{D43F288C-552E-4270-9EB7-BC73C343A04B}" dt="2023-08-02T19:26:36.303" v="221" actId="1076"/>
          <ac:spMkLst>
            <pc:docMk/>
            <pc:sldMk cId="0" sldId="256"/>
            <ac:spMk id="5" creationId="{00000000-0000-0000-0000-000000000000}"/>
          </ac:spMkLst>
        </pc:spChg>
        <pc:grpChg chg="mod">
          <ac:chgData name="Shane S. White" userId="ed3099a2-3ffd-48cc-8e6a-09f9670badd2" providerId="ADAL" clId="{D43F288C-552E-4270-9EB7-BC73C343A04B}" dt="2023-08-02T19:26:19.088" v="220" actId="1076"/>
          <ac:grpSpMkLst>
            <pc:docMk/>
            <pc:sldMk cId="0" sldId="256"/>
            <ac:grpSpMk id="2" creationId="{00000000-0000-0000-0000-000000000000}"/>
          </ac:grpSpMkLst>
        </pc:grpChg>
        <pc:picChg chg="add mod">
          <ac:chgData name="Shane S. White" userId="ed3099a2-3ffd-48cc-8e6a-09f9670badd2" providerId="ADAL" clId="{D43F288C-552E-4270-9EB7-BC73C343A04B}" dt="2023-08-02T19:24:08.476" v="188"/>
          <ac:picMkLst>
            <pc:docMk/>
            <pc:sldMk cId="0" sldId="256"/>
            <ac:picMk id="6" creationId="{CFE1F89B-389E-470A-CAEA-AA7289EC8B73}"/>
          </ac:picMkLst>
        </pc:picChg>
      </pc:sldChg>
      <pc:sldChg chg="modSp add del mod">
        <pc:chgData name="Shane S. White" userId="ed3099a2-3ffd-48cc-8e6a-09f9670badd2" providerId="ADAL" clId="{D43F288C-552E-4270-9EB7-BC73C343A04B}" dt="2023-08-02T19:05:25.689" v="104" actId="20577"/>
        <pc:sldMkLst>
          <pc:docMk/>
          <pc:sldMk cId="0" sldId="257"/>
        </pc:sldMkLst>
        <pc:spChg chg="mod">
          <ac:chgData name="Shane S. White" userId="ed3099a2-3ffd-48cc-8e6a-09f9670badd2" providerId="ADAL" clId="{D43F288C-552E-4270-9EB7-BC73C343A04B}" dt="2023-08-02T19:05:25.689" v="104" actId="20577"/>
          <ac:spMkLst>
            <pc:docMk/>
            <pc:sldMk cId="0" sldId="257"/>
            <ac:spMk id="6" creationId="{00000000-0000-0000-0000-000000000000}"/>
          </ac:spMkLst>
        </pc:spChg>
      </pc:sldChg>
      <pc:sldChg chg="addSp delSp modSp mod">
        <pc:chgData name="Shane S. White" userId="ed3099a2-3ffd-48cc-8e6a-09f9670badd2" providerId="ADAL" clId="{D43F288C-552E-4270-9EB7-BC73C343A04B}" dt="2023-08-02T19:05:32.795" v="107"/>
        <pc:sldMkLst>
          <pc:docMk/>
          <pc:sldMk cId="0" sldId="261"/>
        </pc:sldMkLst>
        <pc:spChg chg="add del mod">
          <ac:chgData name="Shane S. White" userId="ed3099a2-3ffd-48cc-8e6a-09f9670badd2" providerId="ADAL" clId="{D43F288C-552E-4270-9EB7-BC73C343A04B}" dt="2023-08-02T19:05:32.795" v="107"/>
          <ac:spMkLst>
            <pc:docMk/>
            <pc:sldMk cId="0" sldId="261"/>
            <ac:spMk id="7" creationId="{00000000-0000-0000-0000-000000000000}"/>
          </ac:spMkLst>
        </pc:spChg>
      </pc:sldChg>
      <pc:sldChg chg="delSp modSp mod">
        <pc:chgData name="Shane S. White" userId="ed3099a2-3ffd-48cc-8e6a-09f9670badd2" providerId="ADAL" clId="{D43F288C-552E-4270-9EB7-BC73C343A04B}" dt="2023-08-02T19:05:46.020" v="111"/>
        <pc:sldMkLst>
          <pc:docMk/>
          <pc:sldMk cId="0" sldId="268"/>
        </pc:sldMkLst>
        <pc:spChg chg="del mod">
          <ac:chgData name="Shane S. White" userId="ed3099a2-3ffd-48cc-8e6a-09f9670badd2" providerId="ADAL" clId="{D43F288C-552E-4270-9EB7-BC73C343A04B}" dt="2023-08-02T19:05:46.020" v="111"/>
          <ac:spMkLst>
            <pc:docMk/>
            <pc:sldMk cId="0" sldId="268"/>
            <ac:spMk id="7" creationId="{00000000-0000-0000-0000-000000000000}"/>
          </ac:spMkLst>
        </pc:spChg>
      </pc:sldChg>
      <pc:sldChg chg="delSp modSp mod">
        <pc:chgData name="Shane S. White" userId="ed3099a2-3ffd-48cc-8e6a-09f9670badd2" providerId="ADAL" clId="{D43F288C-552E-4270-9EB7-BC73C343A04B}" dt="2023-08-02T19:05:52.283" v="114"/>
        <pc:sldMkLst>
          <pc:docMk/>
          <pc:sldMk cId="0" sldId="273"/>
        </pc:sldMkLst>
        <pc:spChg chg="del mod">
          <ac:chgData name="Shane S. White" userId="ed3099a2-3ffd-48cc-8e6a-09f9670badd2" providerId="ADAL" clId="{D43F288C-552E-4270-9EB7-BC73C343A04B}" dt="2023-08-02T19:05:52.283" v="114"/>
          <ac:spMkLst>
            <pc:docMk/>
            <pc:sldMk cId="0" sldId="273"/>
            <ac:spMk id="7" creationId="{00000000-0000-0000-0000-000000000000}"/>
          </ac:spMkLst>
        </pc:spChg>
      </pc:sldChg>
      <pc:sldChg chg="modSp del mod">
        <pc:chgData name="Shane S. White" userId="ed3099a2-3ffd-48cc-8e6a-09f9670badd2" providerId="ADAL" clId="{D43F288C-552E-4270-9EB7-BC73C343A04B}" dt="2023-08-02T19:06:14.398" v="116" actId="2696"/>
        <pc:sldMkLst>
          <pc:docMk/>
          <pc:sldMk cId="0" sldId="276"/>
        </pc:sldMkLst>
        <pc:spChg chg="mod">
          <ac:chgData name="Shane S. White" userId="ed3099a2-3ffd-48cc-8e6a-09f9670badd2" providerId="ADAL" clId="{D43F288C-552E-4270-9EB7-BC73C343A04B}" dt="2023-08-02T19:05:58.305" v="115" actId="20577"/>
          <ac:spMkLst>
            <pc:docMk/>
            <pc:sldMk cId="0" sldId="276"/>
            <ac:spMk id="6" creationId="{00000000-0000-0000-0000-000000000000}"/>
          </ac:spMkLst>
        </pc:spChg>
      </pc:sldChg>
      <pc:sldChg chg="del">
        <pc:chgData name="Shane S. White" userId="ed3099a2-3ffd-48cc-8e6a-09f9670badd2" providerId="ADAL" clId="{D43F288C-552E-4270-9EB7-BC73C343A04B}" dt="2023-08-02T19:06:20.464" v="117" actId="2696"/>
        <pc:sldMkLst>
          <pc:docMk/>
          <pc:sldMk cId="0" sldId="277"/>
        </pc:sldMkLst>
      </pc:sldChg>
      <pc:sldChg chg="del">
        <pc:chgData name="Shane S. White" userId="ed3099a2-3ffd-48cc-8e6a-09f9670badd2" providerId="ADAL" clId="{D43F288C-552E-4270-9EB7-BC73C343A04B}" dt="2023-08-02T19:06:24.630" v="118" actId="2696"/>
        <pc:sldMkLst>
          <pc:docMk/>
          <pc:sldMk cId="0" sldId="278"/>
        </pc:sldMkLst>
      </pc:sldChg>
      <pc:sldChg chg="del">
        <pc:chgData name="Shane S. White" userId="ed3099a2-3ffd-48cc-8e6a-09f9670badd2" providerId="ADAL" clId="{D43F288C-552E-4270-9EB7-BC73C343A04B}" dt="2023-08-02T19:06:31.296" v="119" actId="2696"/>
        <pc:sldMkLst>
          <pc:docMk/>
          <pc:sldMk cId="0" sldId="279"/>
        </pc:sldMkLst>
      </pc:sldChg>
      <pc:sldChg chg="del">
        <pc:chgData name="Shane S. White" userId="ed3099a2-3ffd-48cc-8e6a-09f9670badd2" providerId="ADAL" clId="{D43F288C-552E-4270-9EB7-BC73C343A04B}" dt="2023-08-02T19:07:10.304" v="120" actId="2696"/>
        <pc:sldMkLst>
          <pc:docMk/>
          <pc:sldMk cId="0" sldId="280"/>
        </pc:sldMkLst>
      </pc:sldChg>
      <pc:sldChg chg="delSp modSp mod">
        <pc:chgData name="Shane S. White" userId="ed3099a2-3ffd-48cc-8e6a-09f9670badd2" providerId="ADAL" clId="{D43F288C-552E-4270-9EB7-BC73C343A04B}" dt="2023-08-02T19:08:10.766" v="123"/>
        <pc:sldMkLst>
          <pc:docMk/>
          <pc:sldMk cId="0" sldId="298"/>
        </pc:sldMkLst>
        <pc:spChg chg="del mod">
          <ac:chgData name="Shane S. White" userId="ed3099a2-3ffd-48cc-8e6a-09f9670badd2" providerId="ADAL" clId="{D43F288C-552E-4270-9EB7-BC73C343A04B}" dt="2023-08-02T19:08:10.766" v="123"/>
          <ac:spMkLst>
            <pc:docMk/>
            <pc:sldMk cId="0" sldId="298"/>
            <ac:spMk id="7" creationId="{00000000-0000-0000-0000-000000000000}"/>
          </ac:spMkLst>
        </pc:spChg>
      </pc:sldChg>
      <pc:sldChg chg="modSp mod">
        <pc:chgData name="Shane S. White" userId="ed3099a2-3ffd-48cc-8e6a-09f9670badd2" providerId="ADAL" clId="{D43F288C-552E-4270-9EB7-BC73C343A04B}" dt="2023-08-02T19:08:43.507" v="124" actId="20577"/>
        <pc:sldMkLst>
          <pc:docMk/>
          <pc:sldMk cId="0" sldId="339"/>
        </pc:sldMkLst>
        <pc:spChg chg="mod">
          <ac:chgData name="Shane S. White" userId="ed3099a2-3ffd-48cc-8e6a-09f9670badd2" providerId="ADAL" clId="{D43F288C-552E-4270-9EB7-BC73C343A04B}" dt="2023-08-02T19:08:43.507" v="124" actId="20577"/>
          <ac:spMkLst>
            <pc:docMk/>
            <pc:sldMk cId="0" sldId="339"/>
            <ac:spMk id="6" creationId="{00000000-0000-0000-0000-000000000000}"/>
          </ac:spMkLst>
        </pc:spChg>
      </pc:sldChg>
      <pc:sldChg chg="modSp mod">
        <pc:chgData name="Shane S. White" userId="ed3099a2-3ffd-48cc-8e6a-09f9670badd2" providerId="ADAL" clId="{D43F288C-552E-4270-9EB7-BC73C343A04B}" dt="2023-08-02T19:42:41.702" v="222" actId="20577"/>
        <pc:sldMkLst>
          <pc:docMk/>
          <pc:sldMk cId="0" sldId="386"/>
        </pc:sldMkLst>
        <pc:spChg chg="mod">
          <ac:chgData name="Shane S. White" userId="ed3099a2-3ffd-48cc-8e6a-09f9670badd2" providerId="ADAL" clId="{D43F288C-552E-4270-9EB7-BC73C343A04B}" dt="2023-08-02T19:42:41.702" v="222" actId="20577"/>
          <ac:spMkLst>
            <pc:docMk/>
            <pc:sldMk cId="0" sldId="386"/>
            <ac:spMk id="8" creationId="{00000000-0000-0000-0000-000000000000}"/>
          </ac:spMkLst>
        </pc:spChg>
      </pc:sldChg>
      <pc:sldChg chg="modSp mod">
        <pc:chgData name="Shane S. White" userId="ed3099a2-3ffd-48cc-8e6a-09f9670badd2" providerId="ADAL" clId="{D43F288C-552E-4270-9EB7-BC73C343A04B}" dt="2023-08-02T19:43:00.645" v="223" actId="20577"/>
        <pc:sldMkLst>
          <pc:docMk/>
          <pc:sldMk cId="0" sldId="459"/>
        </pc:sldMkLst>
        <pc:spChg chg="mod">
          <ac:chgData name="Shane S. White" userId="ed3099a2-3ffd-48cc-8e6a-09f9670badd2" providerId="ADAL" clId="{D43F288C-552E-4270-9EB7-BC73C343A04B}" dt="2023-08-02T19:43:00.645" v="223" actId="20577"/>
          <ac:spMkLst>
            <pc:docMk/>
            <pc:sldMk cId="0" sldId="459"/>
            <ac:spMk id="8" creationId="{00000000-0000-0000-0000-000000000000}"/>
          </ac:spMkLst>
        </pc:spChg>
      </pc:sldChg>
      <pc:sldChg chg="addSp delSp modSp new mod ord">
        <pc:chgData name="Shane S. White" userId="ed3099a2-3ffd-48cc-8e6a-09f9670badd2" providerId="ADAL" clId="{D43F288C-552E-4270-9EB7-BC73C343A04B}" dt="2023-08-02T19:18:36.037" v="167" actId="1076"/>
        <pc:sldMkLst>
          <pc:docMk/>
          <pc:sldMk cId="2934474494" sldId="488"/>
        </pc:sldMkLst>
        <pc:spChg chg="mod">
          <ac:chgData name="Shane S. White" userId="ed3099a2-3ffd-48cc-8e6a-09f9670badd2" providerId="ADAL" clId="{D43F288C-552E-4270-9EB7-BC73C343A04B}" dt="2023-08-02T19:18:29.314" v="166" actId="113"/>
          <ac:spMkLst>
            <pc:docMk/>
            <pc:sldMk cId="2934474494" sldId="488"/>
            <ac:spMk id="2" creationId="{10C43AC9-01CD-AE82-0698-BF1EE0776EAA}"/>
          </ac:spMkLst>
        </pc:spChg>
        <pc:spChg chg="del">
          <ac:chgData name="Shane S. White" userId="ed3099a2-3ffd-48cc-8e6a-09f9670badd2" providerId="ADAL" clId="{D43F288C-552E-4270-9EB7-BC73C343A04B}" dt="2023-08-02T19:16:39.583" v="137" actId="478"/>
          <ac:spMkLst>
            <pc:docMk/>
            <pc:sldMk cId="2934474494" sldId="488"/>
            <ac:spMk id="3" creationId="{313DED04-BFFA-8B73-610F-3D4A1315442D}"/>
          </ac:spMkLst>
        </pc:spChg>
        <pc:picChg chg="add del mod">
          <ac:chgData name="Shane S. White" userId="ed3099a2-3ffd-48cc-8e6a-09f9670badd2" providerId="ADAL" clId="{D43F288C-552E-4270-9EB7-BC73C343A04B}" dt="2023-08-02T19:16:33.060" v="136"/>
          <ac:picMkLst>
            <pc:docMk/>
            <pc:sldMk cId="2934474494" sldId="488"/>
            <ac:picMk id="4" creationId="{5D149E4E-025F-9A47-30CA-4EE20DC11D0A}"/>
          </ac:picMkLst>
        </pc:picChg>
        <pc:picChg chg="add mod">
          <ac:chgData name="Shane S. White" userId="ed3099a2-3ffd-48cc-8e6a-09f9670badd2" providerId="ADAL" clId="{D43F288C-552E-4270-9EB7-BC73C343A04B}" dt="2023-08-02T19:17:46.794" v="144" actId="1076"/>
          <ac:picMkLst>
            <pc:docMk/>
            <pc:sldMk cId="2934474494" sldId="488"/>
            <ac:picMk id="5" creationId="{4275BF8D-25D0-6E6E-DA50-F1B07E9B7890}"/>
          </ac:picMkLst>
        </pc:picChg>
        <pc:picChg chg="add mod">
          <ac:chgData name="Shane S. White" userId="ed3099a2-3ffd-48cc-8e6a-09f9670badd2" providerId="ADAL" clId="{D43F288C-552E-4270-9EB7-BC73C343A04B}" dt="2023-08-02T19:17:03.125" v="139"/>
          <ac:picMkLst>
            <pc:docMk/>
            <pc:sldMk cId="2934474494" sldId="488"/>
            <ac:picMk id="6" creationId="{DF318CFD-1D60-C153-93C2-6ECF2E7D435D}"/>
          </ac:picMkLst>
        </pc:picChg>
        <pc:picChg chg="add mod">
          <ac:chgData name="Shane S. White" userId="ed3099a2-3ffd-48cc-8e6a-09f9670badd2" providerId="ADAL" clId="{D43F288C-552E-4270-9EB7-BC73C343A04B}" dt="2023-08-02T19:18:36.037" v="167" actId="1076"/>
          <ac:picMkLst>
            <pc:docMk/>
            <pc:sldMk cId="2934474494" sldId="488"/>
            <ac:picMk id="7" creationId="{753D956B-C870-005A-16A6-37CEE631C5C1}"/>
          </ac:picMkLst>
        </pc:picChg>
        <pc:picChg chg="add mod">
          <ac:chgData name="Shane S. White" userId="ed3099a2-3ffd-48cc-8e6a-09f9670badd2" providerId="ADAL" clId="{D43F288C-552E-4270-9EB7-BC73C343A04B}" dt="2023-08-02T19:17:33.986" v="142"/>
          <ac:picMkLst>
            <pc:docMk/>
            <pc:sldMk cId="2934474494" sldId="488"/>
            <ac:picMk id="8" creationId="{16ABBDCC-96A9-7F4B-7CF9-08E0D090CF74}"/>
          </ac:picMkLst>
        </pc:picChg>
      </pc:sldChg>
      <pc:sldChg chg="modSp mod">
        <pc:chgData name="Shane S. White" userId="ed3099a2-3ffd-48cc-8e6a-09f9670badd2" providerId="ADAL" clId="{D43F288C-552E-4270-9EB7-BC73C343A04B}" dt="2023-08-02T19:19:46.994" v="168" actId="1076"/>
        <pc:sldMkLst>
          <pc:docMk/>
          <pc:sldMk cId="4004068124" sldId="489"/>
        </pc:sldMkLst>
        <pc:spChg chg="mod">
          <ac:chgData name="Shane S. White" userId="ed3099a2-3ffd-48cc-8e6a-09f9670badd2" providerId="ADAL" clId="{D43F288C-552E-4270-9EB7-BC73C343A04B}" dt="2023-08-02T19:19:46.994" v="168" actId="1076"/>
          <ac:spMkLst>
            <pc:docMk/>
            <pc:sldMk cId="4004068124" sldId="489"/>
            <ac:spMk id="8" creationId="{8ADCB420-360C-408D-80E5-B3D999247353}"/>
          </ac:spMkLst>
        </pc:spChg>
      </pc:sldChg>
      <pc:sldChg chg="addSp delSp modSp new mod ord">
        <pc:chgData name="Shane S. White" userId="ed3099a2-3ffd-48cc-8e6a-09f9670badd2" providerId="ADAL" clId="{D43F288C-552E-4270-9EB7-BC73C343A04B}" dt="2023-08-02T19:23:26.858" v="187" actId="1076"/>
        <pc:sldMkLst>
          <pc:docMk/>
          <pc:sldMk cId="2955674016" sldId="490"/>
        </pc:sldMkLst>
        <pc:spChg chg="mod">
          <ac:chgData name="Shane S. White" userId="ed3099a2-3ffd-48cc-8e6a-09f9670badd2" providerId="ADAL" clId="{D43F288C-552E-4270-9EB7-BC73C343A04B}" dt="2023-08-02T19:23:26.858" v="187" actId="1076"/>
          <ac:spMkLst>
            <pc:docMk/>
            <pc:sldMk cId="2955674016" sldId="490"/>
            <ac:spMk id="2" creationId="{BEE5005F-8E4F-E315-063D-B9BA07149067}"/>
          </ac:spMkLst>
        </pc:spChg>
        <pc:spChg chg="del">
          <ac:chgData name="Shane S. White" userId="ed3099a2-3ffd-48cc-8e6a-09f9670badd2" providerId="ADAL" clId="{D43F288C-552E-4270-9EB7-BC73C343A04B}" dt="2023-08-02T19:21:15.443" v="175" actId="478"/>
          <ac:spMkLst>
            <pc:docMk/>
            <pc:sldMk cId="2955674016" sldId="490"/>
            <ac:spMk id="3" creationId="{74DD6834-2BFA-E541-E87E-96B402BA9C48}"/>
          </ac:spMkLst>
        </pc:spChg>
        <pc:picChg chg="add mod">
          <ac:chgData name="Shane S. White" userId="ed3099a2-3ffd-48cc-8e6a-09f9670badd2" providerId="ADAL" clId="{D43F288C-552E-4270-9EB7-BC73C343A04B}" dt="2023-08-02T19:21:17.573" v="176"/>
          <ac:picMkLst>
            <pc:docMk/>
            <pc:sldMk cId="2955674016" sldId="490"/>
            <ac:picMk id="4" creationId="{13B81309-BA37-3870-141F-F1814275297C}"/>
          </ac:picMkLst>
        </pc:picChg>
        <pc:picChg chg="add mod">
          <ac:chgData name="Shane S. White" userId="ed3099a2-3ffd-48cc-8e6a-09f9670badd2" providerId="ADAL" clId="{D43F288C-552E-4270-9EB7-BC73C343A04B}" dt="2023-08-02T19:21:27.134" v="177"/>
          <ac:picMkLst>
            <pc:docMk/>
            <pc:sldMk cId="2955674016" sldId="490"/>
            <ac:picMk id="5" creationId="{F4ED8F67-6290-F746-C174-23F0F091BC79}"/>
          </ac:picMkLst>
        </pc:picChg>
        <pc:picChg chg="add mod">
          <ac:chgData name="Shane S. White" userId="ed3099a2-3ffd-48cc-8e6a-09f9670badd2" providerId="ADAL" clId="{D43F288C-552E-4270-9EB7-BC73C343A04B}" dt="2023-08-02T19:21:34.649" v="178"/>
          <ac:picMkLst>
            <pc:docMk/>
            <pc:sldMk cId="2955674016" sldId="490"/>
            <ac:picMk id="6" creationId="{288B01CD-2559-B995-E282-0A3A95302C9C}"/>
          </ac:picMkLst>
        </pc:picChg>
        <pc:picChg chg="add del mod">
          <ac:chgData name="Shane S. White" userId="ed3099a2-3ffd-48cc-8e6a-09f9670badd2" providerId="ADAL" clId="{D43F288C-552E-4270-9EB7-BC73C343A04B}" dt="2023-08-02T19:21:54.415" v="181"/>
          <ac:picMkLst>
            <pc:docMk/>
            <pc:sldMk cId="2955674016" sldId="490"/>
            <ac:picMk id="7" creationId="{6F3F71F8-8D16-C910-0B4E-F99430BC2016}"/>
          </ac:picMkLst>
        </pc:picChg>
      </pc:sldChg>
      <pc:sldChg chg="new del">
        <pc:chgData name="Shane S. White" userId="ed3099a2-3ffd-48cc-8e6a-09f9670badd2" providerId="ADAL" clId="{D43F288C-552E-4270-9EB7-BC73C343A04B}" dt="2023-08-02T19:20:43.704" v="171" actId="2696"/>
        <pc:sldMkLst>
          <pc:docMk/>
          <pc:sldMk cId="4182510516" sldId="490"/>
        </pc:sldMkLst>
      </pc:sldChg>
      <pc:sldChg chg="modSp add del mod">
        <pc:chgData name="Shane S. White" userId="ed3099a2-3ffd-48cc-8e6a-09f9670badd2" providerId="ADAL" clId="{D43F288C-552E-4270-9EB7-BC73C343A04B}" dt="2023-08-02T19:16:05.766" v="134"/>
        <pc:sldMkLst>
          <pc:docMk/>
          <pc:sldMk cId="2241238382" sldId="2147471557"/>
        </pc:sldMkLst>
        <pc:spChg chg="mod">
          <ac:chgData name="Shane S. White" userId="ed3099a2-3ffd-48cc-8e6a-09f9670badd2" providerId="ADAL" clId="{D43F288C-552E-4270-9EB7-BC73C343A04B}" dt="2023-08-02T19:12:45.011" v="125" actId="207"/>
          <ac:spMkLst>
            <pc:docMk/>
            <pc:sldMk cId="2241238382" sldId="2147471557"/>
            <ac:spMk id="6" creationId="{07170A68-F36B-3198-1AE0-6711222192A9}"/>
          </ac:spMkLst>
        </pc:spChg>
      </pc:sldChg>
      <pc:sldChg chg="addSp new del mod">
        <pc:chgData name="Shane S. White" userId="ed3099a2-3ffd-48cc-8e6a-09f9670badd2" providerId="ADAL" clId="{D43F288C-552E-4270-9EB7-BC73C343A04B}" dt="2023-08-02T19:15:16.473" v="128" actId="2696"/>
        <pc:sldMkLst>
          <pc:docMk/>
          <pc:sldMk cId="1745446429" sldId="2147471558"/>
        </pc:sldMkLst>
        <pc:picChg chg="add">
          <ac:chgData name="Shane S. White" userId="ed3099a2-3ffd-48cc-8e6a-09f9670badd2" providerId="ADAL" clId="{D43F288C-552E-4270-9EB7-BC73C343A04B}" dt="2023-08-02T19:15:02.799" v="127" actId="22"/>
          <ac:picMkLst>
            <pc:docMk/>
            <pc:sldMk cId="1745446429" sldId="2147471558"/>
            <ac:picMk id="4" creationId="{9FDD6427-CD23-4D90-C449-5412A9C055A6}"/>
          </ac:picMkLst>
        </pc:picChg>
      </pc:sldChg>
      <pc:sldChg chg="del">
        <pc:chgData name="Shane S. White" userId="ed3099a2-3ffd-48cc-8e6a-09f9670badd2" providerId="ADAL" clId="{D43F288C-552E-4270-9EB7-BC73C343A04B}" dt="2023-08-02T19:20:26.838" v="169"/>
        <pc:sldMkLst>
          <pc:docMk/>
          <pc:sldMk cId="1031883849" sldId="2147475311"/>
        </pc:sldMkLst>
      </pc:sldChg>
      <pc:sldMasterChg chg="delSldLayout">
        <pc:chgData name="Shane S. White" userId="ed3099a2-3ffd-48cc-8e6a-09f9670badd2" providerId="ADAL" clId="{D43F288C-552E-4270-9EB7-BC73C343A04B}" dt="2023-08-02T19:15:33.006" v="129" actId="2696"/>
        <pc:sldMasterMkLst>
          <pc:docMk/>
          <pc:sldMasterMk cId="0" sldId="2147483648"/>
        </pc:sldMasterMkLst>
        <pc:sldLayoutChg chg="del">
          <pc:chgData name="Shane S. White" userId="ed3099a2-3ffd-48cc-8e6a-09f9670badd2" providerId="ADAL" clId="{D43F288C-552E-4270-9EB7-BC73C343A04B}" dt="2023-08-02T19:15:33.006" v="129" actId="2696"/>
          <pc:sldLayoutMkLst>
            <pc:docMk/>
            <pc:sldMasterMk cId="0" sldId="2147483648"/>
            <pc:sldLayoutMk cId="3145163374" sldId="2147483666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3905" cy="6858000"/>
          </a:xfrm>
          <a:custGeom>
            <a:avLst/>
            <a:gdLst/>
            <a:ahLst/>
            <a:cxnLst/>
            <a:rect l="l" t="t" r="r" b="b"/>
            <a:pathLst>
              <a:path w="12193905" h="6858000">
                <a:moveTo>
                  <a:pt x="12193524" y="0"/>
                </a:moveTo>
                <a:lnTo>
                  <a:pt x="0" y="0"/>
                </a:lnTo>
                <a:lnTo>
                  <a:pt x="0" y="6858000"/>
                </a:lnTo>
                <a:lnTo>
                  <a:pt x="12193524" y="6858000"/>
                </a:lnTo>
                <a:lnTo>
                  <a:pt x="12193524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21834" y="2206574"/>
            <a:ext cx="5748020" cy="1184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001C7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001C7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001C7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001C7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001C7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01141" y="1463583"/>
            <a:ext cx="4793615" cy="4559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009FA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301232" y="1343660"/>
            <a:ext cx="5175884" cy="3451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001C7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3905" cy="6858000"/>
          </a:xfrm>
          <a:custGeom>
            <a:avLst/>
            <a:gdLst/>
            <a:ahLst/>
            <a:cxnLst/>
            <a:rect l="l" t="t" r="r" b="b"/>
            <a:pathLst>
              <a:path w="12193905" h="6858000">
                <a:moveTo>
                  <a:pt x="12193524" y="0"/>
                </a:moveTo>
                <a:lnTo>
                  <a:pt x="0" y="0"/>
                </a:lnTo>
                <a:lnTo>
                  <a:pt x="0" y="6858000"/>
                </a:lnTo>
                <a:lnTo>
                  <a:pt x="12193524" y="6858000"/>
                </a:lnTo>
                <a:lnTo>
                  <a:pt x="12193524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001C7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001C7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656831"/>
            <a:ext cx="12193905" cy="201295"/>
          </a:xfrm>
          <a:custGeom>
            <a:avLst/>
            <a:gdLst/>
            <a:ahLst/>
            <a:cxnLst/>
            <a:rect l="l" t="t" r="r" b="b"/>
            <a:pathLst>
              <a:path w="12193905" h="201295">
                <a:moveTo>
                  <a:pt x="12193524" y="0"/>
                </a:moveTo>
                <a:lnTo>
                  <a:pt x="0" y="0"/>
                </a:lnTo>
                <a:lnTo>
                  <a:pt x="0" y="201168"/>
                </a:lnTo>
                <a:lnTo>
                  <a:pt x="12193524" y="201168"/>
                </a:lnTo>
                <a:lnTo>
                  <a:pt x="12193524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16183" y="5248726"/>
            <a:ext cx="1152143" cy="11565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001C7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8186DA-7925-B740-8D64-0120E7514C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88706" y="-215048"/>
            <a:ext cx="1192161" cy="119216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22125" y="6391391"/>
            <a:ext cx="3896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Confidential and Proprietary Information. Broker Use Only.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EBAEBE-1709-8448-8597-F513B0E1C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25" y="2004953"/>
            <a:ext cx="11058742" cy="3590777"/>
          </a:xfrm>
          <a:ln>
            <a:noFill/>
          </a:ln>
        </p:spPr>
        <p:txBody>
          <a:bodyPr>
            <a:noAutofit/>
          </a:bodyPr>
          <a:lstStyle>
            <a:lvl1pPr>
              <a:buClr>
                <a:srgbClr val="00A0A3"/>
              </a:buClr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60375" indent="-230188">
              <a:buClr>
                <a:srgbClr val="6E6E6E"/>
              </a:buClr>
              <a:buFont typeface="Wingdings" pitchFamily="2" charset="2"/>
              <a:buChar char="§"/>
              <a:tabLst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-225425">
              <a:tabLst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15988" indent="-230188">
              <a:tabLst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46175" indent="-230188">
              <a:buClr>
                <a:srgbClr val="333333"/>
              </a:buClr>
              <a:tabLst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906F5DF-1251-ED49-AE56-6A170021A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25" y="485126"/>
            <a:ext cx="9182275" cy="1162878"/>
          </a:xfrm>
        </p:spPr>
        <p:txBody>
          <a:bodyPr anchor="t">
            <a:noAutofit/>
          </a:bodyPr>
          <a:lstStyle>
            <a:lvl1pPr>
              <a:defRPr sz="4500">
                <a:solidFill>
                  <a:srgbClr val="26276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65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656831"/>
            <a:ext cx="12193905" cy="201295"/>
          </a:xfrm>
          <a:custGeom>
            <a:avLst/>
            <a:gdLst/>
            <a:ahLst/>
            <a:cxnLst/>
            <a:rect l="l" t="t" r="r" b="b"/>
            <a:pathLst>
              <a:path w="12193905" h="201295">
                <a:moveTo>
                  <a:pt x="12193524" y="0"/>
                </a:moveTo>
                <a:lnTo>
                  <a:pt x="0" y="0"/>
                </a:lnTo>
                <a:lnTo>
                  <a:pt x="0" y="201168"/>
                </a:lnTo>
                <a:lnTo>
                  <a:pt x="12193524" y="201168"/>
                </a:lnTo>
                <a:lnTo>
                  <a:pt x="12193524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06526" y="0"/>
            <a:ext cx="1156575" cy="9601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1880" y="427685"/>
            <a:ext cx="10854588" cy="71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001C7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7672" y="1641601"/>
            <a:ext cx="11036935" cy="42360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30427" y="6318834"/>
            <a:ext cx="3342639" cy="186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" b="0" i="0">
                <a:solidFill>
                  <a:srgbClr val="001C7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1b3050-42a8.icpage.net/2024-cms-new-enrollment-guidance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llcarefirstlook.com/digital-resource-center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hyperlink" Target="https://www.wellcarefirstlook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TD_AEPReadiness@wellcare.com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tpmodisclosure@centene.com" TargetMode="Externa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Marketing@cms.hhs.g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gister.gov/documents/2023/04/12/2023-07115/medicare-program-contract-year-2024-policy-and-technical-changes-to-the-medicare-advantage-program" TargetMode="External"/><Relationship Id="rId2" Type="http://schemas.openxmlformats.org/officeDocument/2006/relationships/hyperlink" Target="https://www.cms.gov/newsroom/fact-sheets/2024-medicare-advantage-and-part-d-final-rule-cms-4201-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ms.gov/files/document/medicare-communications-and-marketing-guidelines-3-16-2022.pdf" TargetMode="External"/><Relationship Id="rId5" Type="http://schemas.openxmlformats.org/officeDocument/2006/relationships/hyperlink" Target="https://www.ecfr.gov/cgi-bin/text-idx?SID=c29a24571ff74752aebef9778523c709&amp;mc=true&amp;node=sp42.3.423.v&amp;rgn=div6" TargetMode="External"/><Relationship Id="rId4" Type="http://schemas.openxmlformats.org/officeDocument/2006/relationships/hyperlink" Target="https://www.ecfr.gov/cgi-bin/text-idx?SID=cdfd9153e6c777a79b6bee2510a5d5ab&amp;mc=true&amp;node=pt42.3.422&amp;rgn=div5&amp;sp42.3.422.v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4.png"/><Relationship Id="rId7" Type="http://schemas.openxmlformats.org/officeDocument/2006/relationships/image" Target="../media/image2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ellcarefirstlook.com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58.png"/><Relationship Id="rId4" Type="http://schemas.openxmlformats.org/officeDocument/2006/relationships/image" Target="../media/image10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41" y="1"/>
            <a:ext cx="12193523" cy="6857999"/>
            <a:chOff x="0" y="0"/>
            <a:chExt cx="12193523" cy="6857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3523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572000"/>
              <a:ext cx="5354320" cy="425197"/>
            </a:xfrm>
            <a:custGeom>
              <a:avLst/>
              <a:gdLst/>
              <a:ahLst/>
              <a:cxnLst/>
              <a:rect l="l" t="t" r="r" b="b"/>
              <a:pathLst>
                <a:path w="5354320" h="1198245">
                  <a:moveTo>
                    <a:pt x="5353812" y="0"/>
                  </a:moveTo>
                  <a:lnTo>
                    <a:pt x="0" y="0"/>
                  </a:lnTo>
                  <a:lnTo>
                    <a:pt x="0" y="1197864"/>
                  </a:lnTo>
                  <a:lnTo>
                    <a:pt x="5353812" y="1197864"/>
                  </a:lnTo>
                  <a:lnTo>
                    <a:pt x="5353812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800" y="4648200"/>
            <a:ext cx="61346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8745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Shane White -National Distribution Director</a:t>
            </a:r>
            <a:endParaRPr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E1F89B-389E-470A-CAEA-AA7289EC8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275" y="5922645"/>
            <a:ext cx="2457450" cy="8191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1791" y="2103120"/>
            <a:ext cx="3442970" cy="3954779"/>
          </a:xfrm>
          <a:custGeom>
            <a:avLst/>
            <a:gdLst/>
            <a:ahLst/>
            <a:cxnLst/>
            <a:rect l="l" t="t" r="r" b="b"/>
            <a:pathLst>
              <a:path w="3442970" h="3954779">
                <a:moveTo>
                  <a:pt x="3442716" y="0"/>
                </a:moveTo>
                <a:lnTo>
                  <a:pt x="0" y="0"/>
                </a:lnTo>
                <a:lnTo>
                  <a:pt x="0" y="3954779"/>
                </a:lnTo>
                <a:lnTo>
                  <a:pt x="3442716" y="3954779"/>
                </a:lnTo>
                <a:lnTo>
                  <a:pt x="3442716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Service</a:t>
            </a:r>
            <a:r>
              <a:rPr spc="5" dirty="0"/>
              <a:t> </a:t>
            </a:r>
            <a:r>
              <a:rPr spc="-10" dirty="0"/>
              <a:t>Enhancements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29157" y="2464434"/>
            <a:ext cx="2919095" cy="2999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6510" indent="-228600">
              <a:lnSpc>
                <a:spcPct val="100000"/>
              </a:lnSpc>
              <a:spcBef>
                <a:spcPts val="10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spc="-15" dirty="0">
                <a:solidFill>
                  <a:srgbClr val="202020"/>
                </a:solidFill>
                <a:latin typeface="Calibri"/>
                <a:cs typeface="Calibri"/>
              </a:rPr>
              <a:t>90-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95%</a:t>
            </a:r>
            <a:r>
              <a:rPr sz="1800" spc="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overall</a:t>
            </a:r>
            <a:r>
              <a:rPr sz="1800" spc="-3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service</a:t>
            </a:r>
            <a:r>
              <a:rPr sz="1800" spc="-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levels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maintained</a:t>
            </a:r>
            <a:r>
              <a:rPr sz="1800" spc="-4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02020"/>
                </a:solidFill>
                <a:latin typeface="Calibri"/>
                <a:cs typeface="Calibri"/>
              </a:rPr>
              <a:t>YTD</a:t>
            </a:r>
            <a:endParaRPr sz="1800">
              <a:latin typeface="Calibri"/>
              <a:cs typeface="Calibri"/>
            </a:endParaRPr>
          </a:p>
          <a:p>
            <a:pPr marL="241300" marR="31750" indent="-228600">
              <a:lnSpc>
                <a:spcPct val="100000"/>
              </a:lnSpc>
              <a:spcBef>
                <a:spcPts val="57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Increased</a:t>
            </a:r>
            <a:r>
              <a:rPr sz="1800" spc="-4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collaboration</a:t>
            </a:r>
            <a:r>
              <a:rPr sz="1800" spc="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02020"/>
                </a:solidFill>
                <a:latin typeface="Calibri"/>
                <a:cs typeface="Calibri"/>
              </a:rPr>
              <a:t>with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Customer</a:t>
            </a:r>
            <a:r>
              <a:rPr sz="1800" spc="-4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Service</a:t>
            </a:r>
            <a:r>
              <a:rPr sz="1800" spc="3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to</a:t>
            </a:r>
            <a:r>
              <a:rPr sz="1800" spc="-4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reduce transfers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94%</a:t>
            </a:r>
            <a:r>
              <a:rPr sz="1800" spc="-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of</a:t>
            </a:r>
            <a:r>
              <a:rPr sz="1800" spc="-3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tickets</a:t>
            </a:r>
            <a:r>
              <a:rPr sz="1800" spc="-4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worked</a:t>
            </a:r>
            <a:r>
              <a:rPr sz="1800" spc="-6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within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2</a:t>
            </a:r>
            <a:r>
              <a:rPr sz="1800" spc="-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business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02020"/>
                </a:solidFill>
                <a:latin typeface="Calibri"/>
                <a:cs typeface="Calibri"/>
              </a:rPr>
              <a:t>days</a:t>
            </a:r>
            <a:endParaRPr sz="1800">
              <a:latin typeface="Calibri"/>
              <a:cs typeface="Calibri"/>
            </a:endParaRPr>
          </a:p>
          <a:p>
            <a:pPr marL="241300" marR="109855" indent="-228600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Implemented</a:t>
            </a:r>
            <a:r>
              <a:rPr sz="1800" spc="-5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enhanced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service model</a:t>
            </a:r>
            <a:r>
              <a:rPr sz="1800" spc="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to</a:t>
            </a:r>
            <a:r>
              <a:rPr sz="1800" spc="-5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assist</a:t>
            </a:r>
            <a:r>
              <a:rPr sz="1800" spc="-5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02020"/>
                </a:solidFill>
                <a:latin typeface="Calibri"/>
                <a:cs typeface="Calibri"/>
              </a:rPr>
              <a:t>with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D-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SNP</a:t>
            </a:r>
            <a:r>
              <a:rPr sz="1800" spc="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plans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1791" y="1824227"/>
            <a:ext cx="3442970" cy="462280"/>
          </a:xfrm>
          <a:custGeom>
            <a:avLst/>
            <a:gdLst/>
            <a:ahLst/>
            <a:cxnLst/>
            <a:rect l="l" t="t" r="r" b="b"/>
            <a:pathLst>
              <a:path w="3442970" h="462280">
                <a:moveTo>
                  <a:pt x="3365754" y="0"/>
                </a:moveTo>
                <a:lnTo>
                  <a:pt x="76962" y="0"/>
                </a:lnTo>
                <a:lnTo>
                  <a:pt x="47004" y="6042"/>
                </a:lnTo>
                <a:lnTo>
                  <a:pt x="22540" y="22526"/>
                </a:lnTo>
                <a:lnTo>
                  <a:pt x="6047" y="46988"/>
                </a:lnTo>
                <a:lnTo>
                  <a:pt x="0" y="76962"/>
                </a:lnTo>
                <a:lnTo>
                  <a:pt x="0" y="461772"/>
                </a:lnTo>
                <a:lnTo>
                  <a:pt x="3442716" y="461772"/>
                </a:lnTo>
                <a:lnTo>
                  <a:pt x="3442716" y="76962"/>
                </a:lnTo>
                <a:lnTo>
                  <a:pt x="3436673" y="46988"/>
                </a:lnTo>
                <a:lnTo>
                  <a:pt x="3420189" y="22526"/>
                </a:lnTo>
                <a:lnTo>
                  <a:pt x="3395727" y="6042"/>
                </a:lnTo>
                <a:lnTo>
                  <a:pt x="3365754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06677" y="1904746"/>
            <a:ext cx="1473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Broker</a:t>
            </a:r>
            <a:r>
              <a:rPr sz="1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52544" y="2103120"/>
            <a:ext cx="3442970" cy="3954779"/>
          </a:xfrm>
          <a:custGeom>
            <a:avLst/>
            <a:gdLst/>
            <a:ahLst/>
            <a:cxnLst/>
            <a:rect l="l" t="t" r="r" b="b"/>
            <a:pathLst>
              <a:path w="3442970" h="3954779">
                <a:moveTo>
                  <a:pt x="3442715" y="0"/>
                </a:moveTo>
                <a:lnTo>
                  <a:pt x="0" y="0"/>
                </a:lnTo>
                <a:lnTo>
                  <a:pt x="0" y="3954779"/>
                </a:lnTo>
                <a:lnTo>
                  <a:pt x="3442715" y="3954779"/>
                </a:lnTo>
                <a:lnTo>
                  <a:pt x="3442715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2761" y="2464434"/>
            <a:ext cx="2815590" cy="2019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291465" indent="-229235">
              <a:lnSpc>
                <a:spcPct val="100000"/>
              </a:lnSpc>
              <a:spcBef>
                <a:spcPts val="10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spc="-15" dirty="0">
                <a:solidFill>
                  <a:srgbClr val="202020"/>
                </a:solidFill>
                <a:latin typeface="Calibri"/>
                <a:cs typeface="Calibri"/>
              </a:rPr>
              <a:t>Real-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time</a:t>
            </a:r>
            <a:r>
              <a:rPr sz="1800" spc="-3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Medicare</a:t>
            </a:r>
            <a:r>
              <a:rPr sz="1800" spc="1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02020"/>
                </a:solidFill>
                <a:latin typeface="Calibri"/>
                <a:cs typeface="Calibri"/>
              </a:rPr>
              <a:t>and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Medicaid</a:t>
            </a:r>
            <a:r>
              <a:rPr sz="1800" spc="1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self-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service </a:t>
            </a:r>
            <a:r>
              <a:rPr sz="1800" spc="-25" dirty="0">
                <a:solidFill>
                  <a:srgbClr val="202020"/>
                </a:solidFill>
                <a:latin typeface="Calibri"/>
                <a:cs typeface="Calibri"/>
              </a:rPr>
              <a:t>for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D-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SNP</a:t>
            </a:r>
            <a:r>
              <a:rPr sz="1800" spc="-3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eligibility</a:t>
            </a:r>
            <a:r>
              <a:rPr sz="1800" spc="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verification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available</a:t>
            </a:r>
            <a:r>
              <a:rPr sz="1800" spc="-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on</a:t>
            </a:r>
            <a:r>
              <a:rPr sz="1800" spc="-6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Ascend</a:t>
            </a:r>
            <a:endParaRPr sz="1800">
              <a:latin typeface="Calibri"/>
              <a:cs typeface="Calibri"/>
            </a:endParaRPr>
          </a:p>
          <a:p>
            <a:pPr marL="241300" marR="376555" indent="-229235">
              <a:lnSpc>
                <a:spcPct val="100000"/>
              </a:lnSpc>
              <a:spcBef>
                <a:spcPts val="57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Expanded</a:t>
            </a:r>
            <a:r>
              <a:rPr sz="1800" spc="1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go-to-market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materials</a:t>
            </a:r>
            <a:r>
              <a:rPr sz="1800" spc="-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and</a:t>
            </a:r>
            <a:r>
              <a:rPr sz="1800" spc="-3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digital resources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52544" y="1824227"/>
            <a:ext cx="3442970" cy="462280"/>
          </a:xfrm>
          <a:custGeom>
            <a:avLst/>
            <a:gdLst/>
            <a:ahLst/>
            <a:cxnLst/>
            <a:rect l="l" t="t" r="r" b="b"/>
            <a:pathLst>
              <a:path w="3442970" h="462280">
                <a:moveTo>
                  <a:pt x="3365754" y="0"/>
                </a:moveTo>
                <a:lnTo>
                  <a:pt x="76961" y="0"/>
                </a:lnTo>
                <a:lnTo>
                  <a:pt x="46988" y="6042"/>
                </a:lnTo>
                <a:lnTo>
                  <a:pt x="22526" y="22526"/>
                </a:lnTo>
                <a:lnTo>
                  <a:pt x="6042" y="46988"/>
                </a:lnTo>
                <a:lnTo>
                  <a:pt x="0" y="76962"/>
                </a:lnTo>
                <a:lnTo>
                  <a:pt x="0" y="461772"/>
                </a:lnTo>
                <a:lnTo>
                  <a:pt x="3442715" y="461772"/>
                </a:lnTo>
                <a:lnTo>
                  <a:pt x="3442715" y="76962"/>
                </a:lnTo>
                <a:lnTo>
                  <a:pt x="3436673" y="46988"/>
                </a:lnTo>
                <a:lnTo>
                  <a:pt x="3420189" y="22526"/>
                </a:lnTo>
                <a:lnTo>
                  <a:pt x="3395727" y="6042"/>
                </a:lnTo>
                <a:lnTo>
                  <a:pt x="3365754" y="0"/>
                </a:lnTo>
                <a:close/>
              </a:path>
            </a:pathLst>
          </a:custGeom>
          <a:solidFill>
            <a:srgbClr val="CA17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64151" y="1904746"/>
            <a:ext cx="2621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Agent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Systems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Resources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87868" y="2103120"/>
            <a:ext cx="3438525" cy="3954779"/>
          </a:xfrm>
          <a:custGeom>
            <a:avLst/>
            <a:gdLst/>
            <a:ahLst/>
            <a:cxnLst/>
            <a:rect l="l" t="t" r="r" b="b"/>
            <a:pathLst>
              <a:path w="3438525" h="3954779">
                <a:moveTo>
                  <a:pt x="3438144" y="0"/>
                </a:moveTo>
                <a:lnTo>
                  <a:pt x="0" y="0"/>
                </a:lnTo>
                <a:lnTo>
                  <a:pt x="0" y="3954779"/>
                </a:lnTo>
                <a:lnTo>
                  <a:pt x="3438144" y="3954779"/>
                </a:lnTo>
                <a:lnTo>
                  <a:pt x="3438144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16594" y="2464434"/>
            <a:ext cx="2918460" cy="327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9235">
              <a:lnSpc>
                <a:spcPct val="100000"/>
              </a:lnSpc>
              <a:spcBef>
                <a:spcPts val="10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Increased</a:t>
            </a:r>
            <a:r>
              <a:rPr sz="1800" spc="-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member</a:t>
            </a:r>
            <a:r>
              <a:rPr sz="1800" spc="-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services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agent</a:t>
            </a:r>
            <a:r>
              <a:rPr sz="1800" spc="-8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tenure</a:t>
            </a:r>
            <a:r>
              <a:rPr sz="1800" spc="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with</a:t>
            </a:r>
            <a:r>
              <a:rPr sz="1800" spc="-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over</a:t>
            </a:r>
            <a:r>
              <a:rPr sz="1800" spc="-5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02020"/>
                </a:solidFill>
                <a:latin typeface="Calibri"/>
                <a:cs typeface="Calibri"/>
              </a:rPr>
              <a:t>80%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of</a:t>
            </a:r>
            <a:r>
              <a:rPr sz="1800" spc="-3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call</a:t>
            </a:r>
            <a:r>
              <a:rPr sz="1800" spc="-3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center</a:t>
            </a:r>
            <a:r>
              <a:rPr sz="1800" spc="-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staff</a:t>
            </a:r>
            <a:r>
              <a:rPr sz="1800" spc="-5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with</a:t>
            </a:r>
            <a:r>
              <a:rPr sz="1800" spc="-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02020"/>
                </a:solidFill>
                <a:latin typeface="Calibri"/>
                <a:cs typeface="Calibri"/>
              </a:rPr>
              <a:t>more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than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30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days</a:t>
            </a:r>
            <a:r>
              <a:rPr sz="1800" spc="-5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experience</a:t>
            </a:r>
            <a:endParaRPr sz="1800">
              <a:latin typeface="Calibri"/>
              <a:cs typeface="Calibri"/>
            </a:endParaRPr>
          </a:p>
          <a:p>
            <a:pPr marL="241300" marR="181610" indent="-229235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Most</a:t>
            </a:r>
            <a:r>
              <a:rPr sz="1800" spc="-6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calls</a:t>
            </a:r>
            <a:r>
              <a:rPr sz="1800" spc="-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answered</a:t>
            </a:r>
            <a:r>
              <a:rPr sz="1800" spc="-6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under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10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 seconds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Member ID</a:t>
            </a:r>
            <a:r>
              <a:rPr sz="1800" spc="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02020"/>
                </a:solidFill>
                <a:latin typeface="Calibri"/>
                <a:cs typeface="Calibri"/>
              </a:rPr>
              <a:t>card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improvements</a:t>
            </a:r>
            <a:endParaRPr sz="1800">
              <a:latin typeface="Calibri"/>
              <a:cs typeface="Calibri"/>
            </a:endParaRPr>
          </a:p>
          <a:p>
            <a:pPr marL="241300" marR="158750" indent="-229235" algn="just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Enhanced</a:t>
            </a:r>
            <a:r>
              <a:rPr sz="1800" spc="-3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call</a:t>
            </a:r>
            <a:r>
              <a:rPr sz="1800" spc="-4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listening</a:t>
            </a:r>
            <a:r>
              <a:rPr sz="1800" spc="-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02020"/>
                </a:solidFill>
                <a:latin typeface="Calibri"/>
                <a:cs typeface="Calibri"/>
              </a:rPr>
              <a:t>and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insights</a:t>
            </a:r>
            <a:r>
              <a:rPr sz="1800" spc="-4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to</a:t>
            </a:r>
            <a:r>
              <a:rPr sz="1800" spc="-6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improve</a:t>
            </a:r>
            <a:r>
              <a:rPr sz="1800" spc="-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quality </a:t>
            </a:r>
            <a:r>
              <a:rPr sz="1800" dirty="0">
                <a:solidFill>
                  <a:srgbClr val="202020"/>
                </a:solidFill>
                <a:latin typeface="Calibri"/>
                <a:cs typeface="Calibri"/>
              </a:rPr>
              <a:t>and</a:t>
            </a:r>
            <a:r>
              <a:rPr sz="1800" spc="-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02020"/>
                </a:solidFill>
                <a:latin typeface="Calibri"/>
                <a:cs typeface="Calibri"/>
              </a:rPr>
              <a:t>training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87868" y="1824227"/>
            <a:ext cx="3438525" cy="462280"/>
          </a:xfrm>
          <a:custGeom>
            <a:avLst/>
            <a:gdLst/>
            <a:ahLst/>
            <a:cxnLst/>
            <a:rect l="l" t="t" r="r" b="b"/>
            <a:pathLst>
              <a:path w="3438525" h="462280">
                <a:moveTo>
                  <a:pt x="3361181" y="0"/>
                </a:moveTo>
                <a:lnTo>
                  <a:pt x="76961" y="0"/>
                </a:lnTo>
                <a:lnTo>
                  <a:pt x="46988" y="6042"/>
                </a:lnTo>
                <a:lnTo>
                  <a:pt x="22526" y="22526"/>
                </a:lnTo>
                <a:lnTo>
                  <a:pt x="6042" y="46988"/>
                </a:lnTo>
                <a:lnTo>
                  <a:pt x="0" y="76962"/>
                </a:lnTo>
                <a:lnTo>
                  <a:pt x="0" y="461772"/>
                </a:lnTo>
                <a:lnTo>
                  <a:pt x="3438143" y="461772"/>
                </a:lnTo>
                <a:lnTo>
                  <a:pt x="3438143" y="76962"/>
                </a:lnTo>
                <a:lnTo>
                  <a:pt x="3432101" y="46988"/>
                </a:lnTo>
                <a:lnTo>
                  <a:pt x="3415617" y="22526"/>
                </a:lnTo>
                <a:lnTo>
                  <a:pt x="3391155" y="6042"/>
                </a:lnTo>
                <a:lnTo>
                  <a:pt x="3361181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973057" y="1904746"/>
            <a:ext cx="1673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Customer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Service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Maine</a:t>
            </a:r>
            <a:r>
              <a:rPr spc="-40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571625"/>
            <a:ext cx="6953884" cy="41941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4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Geographically</a:t>
            </a:r>
            <a:r>
              <a:rPr sz="2000" spc="-1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Maine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is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bigger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than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other</a:t>
            </a:r>
            <a:r>
              <a:rPr sz="2000" b="1" spc="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five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New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England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0"/>
              </a:spcBef>
            </a:pPr>
            <a:r>
              <a:rPr sz="2000" b="1" spc="-10" dirty="0">
                <a:latin typeface="Calibri"/>
                <a:cs typeface="Calibri"/>
              </a:rPr>
              <a:t>states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combined.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The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largest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population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density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southern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Maine.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7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Maine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very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competitive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landscape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Martin’s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Point,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0"/>
              </a:spcBef>
            </a:pPr>
            <a:r>
              <a:rPr sz="2000" dirty="0">
                <a:latin typeface="Calibri"/>
                <a:cs typeface="Calibri"/>
              </a:rPr>
              <a:t>Aetna,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UHC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major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players.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Portfolio</a:t>
            </a:r>
            <a:r>
              <a:rPr sz="2000" spc="-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consists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HMO,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PPO,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LIS,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Give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Back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HMO,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D-</a:t>
            </a:r>
            <a:r>
              <a:rPr sz="2000" spc="-25" dirty="0">
                <a:latin typeface="Calibri"/>
                <a:cs typeface="Calibri"/>
              </a:rPr>
              <a:t>SNP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0"/>
              </a:spcBef>
            </a:pPr>
            <a:r>
              <a:rPr sz="2000" dirty="0">
                <a:latin typeface="Calibri"/>
                <a:cs typeface="Calibri"/>
              </a:rPr>
              <a:t>plans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drivers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being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PPO,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LIS,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D-SNP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plans.</a:t>
            </a:r>
            <a:endParaRPr sz="2000">
              <a:latin typeface="Calibri"/>
              <a:cs typeface="Calibri"/>
            </a:endParaRPr>
          </a:p>
          <a:p>
            <a:pPr marL="241300" marR="55244" indent="-228600">
              <a:lnSpc>
                <a:spcPct val="99900"/>
              </a:lnSpc>
              <a:spcBef>
                <a:spcPts val="81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Strong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network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more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10,000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contracted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providers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and 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36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hospitals.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Maine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Health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Northern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Lights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25" dirty="0">
                <a:latin typeface="Calibri"/>
                <a:cs typeface="Calibri"/>
              </a:rPr>
              <a:t>key </a:t>
            </a:r>
            <a:r>
              <a:rPr sz="2000" dirty="0">
                <a:latin typeface="Calibri"/>
                <a:cs typeface="Calibri"/>
              </a:rPr>
              <a:t>hospital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groups.</a:t>
            </a:r>
            <a:endParaRPr sz="2000">
              <a:latin typeface="Calibri"/>
              <a:cs typeface="Calibri"/>
            </a:endParaRPr>
          </a:p>
          <a:p>
            <a:pPr marL="241300" marR="280670" indent="-228600">
              <a:lnSpc>
                <a:spcPts val="2380"/>
              </a:lnSpc>
              <a:spcBef>
                <a:spcPts val="90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Maine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year-round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Special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Enrollment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Period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utilizing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the </a:t>
            </a:r>
            <a:r>
              <a:rPr sz="2000" dirty="0">
                <a:latin typeface="Calibri"/>
                <a:cs typeface="Calibri"/>
              </a:rPr>
              <a:t>State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Pharmaceutical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Assistance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Program.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87868" y="1152144"/>
            <a:ext cx="3434079" cy="5221605"/>
            <a:chOff x="8087868" y="1152144"/>
            <a:chExt cx="3434079" cy="52216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87868" y="1152144"/>
              <a:ext cx="3433572" cy="52212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02368" y="5518403"/>
              <a:ext cx="1298575" cy="489584"/>
            </a:xfrm>
            <a:custGeom>
              <a:avLst/>
              <a:gdLst/>
              <a:ahLst/>
              <a:cxnLst/>
              <a:rect l="l" t="t" r="r" b="b"/>
              <a:pathLst>
                <a:path w="1298575" h="489585">
                  <a:moveTo>
                    <a:pt x="1298448" y="0"/>
                  </a:moveTo>
                  <a:lnTo>
                    <a:pt x="0" y="0"/>
                  </a:lnTo>
                  <a:lnTo>
                    <a:pt x="0" y="489204"/>
                  </a:lnTo>
                  <a:lnTo>
                    <a:pt x="1298448" y="489204"/>
                  </a:lnTo>
                  <a:lnTo>
                    <a:pt x="12984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802368" y="5518403"/>
            <a:ext cx="1298575" cy="489584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429259">
              <a:lnSpc>
                <a:spcPct val="100000"/>
              </a:lnSpc>
              <a:spcBef>
                <a:spcPts val="985"/>
              </a:spcBef>
            </a:pPr>
            <a:r>
              <a:rPr sz="1800" spc="-1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880092" y="5696711"/>
            <a:ext cx="215265" cy="215265"/>
          </a:xfrm>
          <a:custGeom>
            <a:avLst/>
            <a:gdLst/>
            <a:ahLst/>
            <a:cxnLst/>
            <a:rect l="l" t="t" r="r" b="b"/>
            <a:pathLst>
              <a:path w="215265" h="215264">
                <a:moveTo>
                  <a:pt x="214883" y="0"/>
                </a:moveTo>
                <a:lnTo>
                  <a:pt x="0" y="0"/>
                </a:lnTo>
                <a:lnTo>
                  <a:pt x="0" y="214884"/>
                </a:lnTo>
                <a:lnTo>
                  <a:pt x="214883" y="214884"/>
                </a:lnTo>
                <a:lnTo>
                  <a:pt x="214883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Maine</a:t>
            </a:r>
            <a:r>
              <a:rPr spc="-65" dirty="0"/>
              <a:t> </a:t>
            </a:r>
            <a:r>
              <a:rPr dirty="0"/>
              <a:t>|</a:t>
            </a:r>
            <a:r>
              <a:rPr spc="-25" dirty="0"/>
              <a:t> </a:t>
            </a:r>
            <a:r>
              <a:rPr sz="3000" i="1" dirty="0">
                <a:latin typeface="Calibri"/>
                <a:cs typeface="Calibri"/>
              </a:rPr>
              <a:t>Service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97904"/>
            <a:ext cx="6243320" cy="149923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499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Androscoggin,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Aroostook,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Cumberland,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Franklin,</a:t>
            </a:r>
            <a:r>
              <a:rPr sz="2000" spc="-10" dirty="0">
                <a:latin typeface="Calibri"/>
                <a:cs typeface="Calibri"/>
              </a:rPr>
              <a:t> Hancock, </a:t>
            </a:r>
            <a:r>
              <a:rPr sz="2000" dirty="0">
                <a:latin typeface="Calibri"/>
                <a:cs typeface="Calibri"/>
              </a:rPr>
              <a:t>Kennebec,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Knox,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Lincoln,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Oxford,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Penobscot,</a:t>
            </a:r>
            <a:r>
              <a:rPr sz="2000" spc="-1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Piscataquis, Sagadahoc,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Somerset,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Waldo,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Washington,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York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950707" y="1152144"/>
            <a:ext cx="3438525" cy="5221605"/>
            <a:chOff x="7950707" y="1152144"/>
            <a:chExt cx="3438525" cy="52216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50707" y="1152144"/>
              <a:ext cx="3438144" cy="52212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669779" y="5518403"/>
              <a:ext cx="1298575" cy="489584"/>
            </a:xfrm>
            <a:custGeom>
              <a:avLst/>
              <a:gdLst/>
              <a:ahLst/>
              <a:cxnLst/>
              <a:rect l="l" t="t" r="r" b="b"/>
              <a:pathLst>
                <a:path w="1298575" h="489585">
                  <a:moveTo>
                    <a:pt x="1298448" y="0"/>
                  </a:moveTo>
                  <a:lnTo>
                    <a:pt x="0" y="0"/>
                  </a:lnTo>
                  <a:lnTo>
                    <a:pt x="0" y="489204"/>
                  </a:lnTo>
                  <a:lnTo>
                    <a:pt x="1298448" y="489204"/>
                  </a:lnTo>
                  <a:lnTo>
                    <a:pt x="12984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669780" y="5518403"/>
            <a:ext cx="1298575" cy="489584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427355">
              <a:lnSpc>
                <a:spcPct val="100000"/>
              </a:lnSpc>
              <a:spcBef>
                <a:spcPts val="985"/>
              </a:spcBef>
            </a:pPr>
            <a:r>
              <a:rPr sz="1800" spc="-1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42931" y="5696711"/>
            <a:ext cx="215265" cy="215265"/>
          </a:xfrm>
          <a:custGeom>
            <a:avLst/>
            <a:gdLst/>
            <a:ahLst/>
            <a:cxnLst/>
            <a:rect l="l" t="t" r="r" b="b"/>
            <a:pathLst>
              <a:path w="215265" h="215264">
                <a:moveTo>
                  <a:pt x="214883" y="0"/>
                </a:moveTo>
                <a:lnTo>
                  <a:pt x="0" y="0"/>
                </a:lnTo>
                <a:lnTo>
                  <a:pt x="0" y="214884"/>
                </a:lnTo>
                <a:lnTo>
                  <a:pt x="214883" y="214884"/>
                </a:lnTo>
                <a:lnTo>
                  <a:pt x="214883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Maine</a:t>
            </a:r>
            <a:r>
              <a:rPr spc="-75" dirty="0"/>
              <a:t> </a:t>
            </a:r>
            <a:r>
              <a:rPr dirty="0"/>
              <a:t>|</a:t>
            </a:r>
            <a:r>
              <a:rPr spc="-3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1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09320" y="1808607"/>
          <a:ext cx="10838815" cy="2563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$85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qtr.,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$5,000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MOOP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LIS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$50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Premium,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$4,500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MOOP,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Access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Hearing,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$110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Hearing,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Massachusetts</a:t>
            </a:r>
            <a:r>
              <a:rPr spc="-110" dirty="0"/>
              <a:t> </a:t>
            </a:r>
            <a:r>
              <a:rPr dirty="0"/>
              <a:t>|</a:t>
            </a:r>
            <a:r>
              <a:rPr spc="-3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97904"/>
            <a:ext cx="4378960" cy="279400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In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10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14</a:t>
            </a:r>
            <a:r>
              <a:rPr sz="2000" spc="-10" dirty="0">
                <a:latin typeface="Calibri"/>
                <a:cs typeface="Calibri"/>
              </a:rPr>
              <a:t> counties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4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total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product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offerings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6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Signature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Healthcare,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Steward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Family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Hospitals,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BMC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network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55" dirty="0">
                <a:latin typeface="Calibri"/>
                <a:cs typeface="Calibri"/>
              </a:rPr>
              <a:t>Top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competitors: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UHC,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BCBS,</a:t>
            </a:r>
            <a:r>
              <a:rPr sz="2000" spc="-10" dirty="0">
                <a:latin typeface="Calibri"/>
                <a:cs typeface="Calibri"/>
              </a:rPr>
              <a:t> Aetna,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5"/>
              </a:spcBef>
            </a:pPr>
            <a:r>
              <a:rPr sz="2000" dirty="0">
                <a:latin typeface="Calibri"/>
                <a:cs typeface="Calibri"/>
              </a:rPr>
              <a:t>Humana,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Tufts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HMO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PPO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products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67044" y="2103120"/>
            <a:ext cx="5641975" cy="3470275"/>
            <a:chOff x="6067044" y="2103120"/>
            <a:chExt cx="5641975" cy="34702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7044" y="2103120"/>
              <a:ext cx="5641848" cy="34701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18120" y="4169664"/>
              <a:ext cx="1308100" cy="494030"/>
            </a:xfrm>
            <a:custGeom>
              <a:avLst/>
              <a:gdLst/>
              <a:ahLst/>
              <a:cxnLst/>
              <a:rect l="l" t="t" r="r" b="b"/>
              <a:pathLst>
                <a:path w="1308100" h="494029">
                  <a:moveTo>
                    <a:pt x="1307592" y="0"/>
                  </a:moveTo>
                  <a:lnTo>
                    <a:pt x="0" y="0"/>
                  </a:lnTo>
                  <a:lnTo>
                    <a:pt x="0" y="493775"/>
                  </a:lnTo>
                  <a:lnTo>
                    <a:pt x="1307592" y="493775"/>
                  </a:lnTo>
                  <a:lnTo>
                    <a:pt x="13075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988554" y="4283202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44383" y="4357115"/>
            <a:ext cx="219710" cy="215265"/>
          </a:xfrm>
          <a:custGeom>
            <a:avLst/>
            <a:gdLst/>
            <a:ahLst/>
            <a:cxnLst/>
            <a:rect l="l" t="t" r="r" b="b"/>
            <a:pathLst>
              <a:path w="219709" h="215264">
                <a:moveTo>
                  <a:pt x="219455" y="0"/>
                </a:moveTo>
                <a:lnTo>
                  <a:pt x="0" y="0"/>
                </a:lnTo>
                <a:lnTo>
                  <a:pt x="0" y="214884"/>
                </a:lnTo>
                <a:lnTo>
                  <a:pt x="219455" y="214884"/>
                </a:lnTo>
                <a:lnTo>
                  <a:pt x="219455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Massachusetts</a:t>
            </a:r>
            <a:r>
              <a:rPr spc="-120" dirty="0"/>
              <a:t> </a:t>
            </a:r>
            <a:r>
              <a:rPr dirty="0"/>
              <a:t>|</a:t>
            </a:r>
            <a:r>
              <a:rPr spc="-5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50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97904"/>
            <a:ext cx="4175760" cy="149923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302260" indent="-228600">
              <a:lnSpc>
                <a:spcPct val="100499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Berkshire,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Bristol,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Essex,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Hampden, </a:t>
            </a:r>
            <a:r>
              <a:rPr sz="2000" dirty="0">
                <a:latin typeface="Calibri"/>
                <a:cs typeface="Calibri"/>
              </a:rPr>
              <a:t>Hampshire,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Middlesex,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Norfolk, </a:t>
            </a:r>
            <a:r>
              <a:rPr sz="2000" dirty="0">
                <a:latin typeface="Calibri"/>
                <a:cs typeface="Calibri"/>
              </a:rPr>
              <a:t>Plymouth,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Suffolk,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Worcester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67044" y="1874520"/>
            <a:ext cx="5641975" cy="3470275"/>
            <a:chOff x="6067044" y="1874520"/>
            <a:chExt cx="5641975" cy="34702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7044" y="1874520"/>
              <a:ext cx="5641847" cy="34701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18120" y="3941064"/>
              <a:ext cx="1308100" cy="494030"/>
            </a:xfrm>
            <a:custGeom>
              <a:avLst/>
              <a:gdLst/>
              <a:ahLst/>
              <a:cxnLst/>
              <a:rect l="l" t="t" r="r" b="b"/>
              <a:pathLst>
                <a:path w="1308100" h="494029">
                  <a:moveTo>
                    <a:pt x="1307592" y="0"/>
                  </a:moveTo>
                  <a:lnTo>
                    <a:pt x="0" y="0"/>
                  </a:lnTo>
                  <a:lnTo>
                    <a:pt x="0" y="493775"/>
                  </a:lnTo>
                  <a:lnTo>
                    <a:pt x="1307592" y="493775"/>
                  </a:lnTo>
                  <a:lnTo>
                    <a:pt x="13075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988554" y="4053916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44383" y="4128515"/>
            <a:ext cx="219710" cy="215265"/>
          </a:xfrm>
          <a:custGeom>
            <a:avLst/>
            <a:gdLst/>
            <a:ahLst/>
            <a:cxnLst/>
            <a:rect l="l" t="t" r="r" b="b"/>
            <a:pathLst>
              <a:path w="219709" h="215264">
                <a:moveTo>
                  <a:pt x="219455" y="0"/>
                </a:moveTo>
                <a:lnTo>
                  <a:pt x="0" y="0"/>
                </a:lnTo>
                <a:lnTo>
                  <a:pt x="0" y="214884"/>
                </a:lnTo>
                <a:lnTo>
                  <a:pt x="219455" y="214884"/>
                </a:lnTo>
                <a:lnTo>
                  <a:pt x="219455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Massachusetts</a:t>
            </a:r>
            <a:r>
              <a:rPr spc="-120" dirty="0"/>
              <a:t> </a:t>
            </a:r>
            <a:r>
              <a:rPr dirty="0"/>
              <a:t>|</a:t>
            </a:r>
            <a:r>
              <a:rPr spc="-4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7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09320" y="1808607"/>
          <a:ext cx="10838815" cy="2563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1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17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$19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ears)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817244">
                        <a:lnSpc>
                          <a:spcPct val="100800"/>
                        </a:lnSpc>
                        <a:spcBef>
                          <a:spcPts val="3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$15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ears)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$70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$350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ears)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Enhanced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$75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$37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 $2,000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ears),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Deductible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70" dirty="0"/>
              <a:t> </a:t>
            </a:r>
            <a:r>
              <a:rPr dirty="0"/>
              <a:t>Hampshire</a:t>
            </a:r>
            <a:r>
              <a:rPr spc="-60" dirty="0"/>
              <a:t> </a:t>
            </a:r>
            <a:r>
              <a:rPr dirty="0"/>
              <a:t>|</a:t>
            </a:r>
            <a:r>
              <a:rPr spc="-2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78533"/>
            <a:ext cx="6389370" cy="31788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4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Southern</a:t>
            </a:r>
            <a:r>
              <a:rPr sz="2000" spc="-10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New</a:t>
            </a:r>
            <a:r>
              <a:rPr sz="2000" spc="-7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Hampshire</a:t>
            </a:r>
            <a:r>
              <a:rPr sz="2000" spc="-6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contains</a:t>
            </a:r>
            <a:r>
              <a:rPr sz="2000" spc="-7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most</a:t>
            </a:r>
            <a:r>
              <a:rPr sz="2000" spc="-7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of</a:t>
            </a:r>
            <a:r>
              <a:rPr sz="2000" spc="-4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the</a:t>
            </a:r>
            <a:r>
              <a:rPr sz="2000" spc="-3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population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5"/>
              </a:spcBef>
            </a:pP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with</a:t>
            </a:r>
            <a:r>
              <a:rPr sz="2000" spc="-5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the</a:t>
            </a:r>
            <a:r>
              <a:rPr sz="2000" spc="-2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northern</a:t>
            </a:r>
            <a:r>
              <a:rPr sz="2000" spc="-7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part</a:t>
            </a:r>
            <a:r>
              <a:rPr sz="2000" spc="-5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less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 populated.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ts val="2390"/>
              </a:lnSpc>
              <a:spcBef>
                <a:spcPts val="8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55" dirty="0">
                <a:solidFill>
                  <a:srgbClr val="1F2021"/>
                </a:solidFill>
                <a:latin typeface="Calibri"/>
                <a:cs typeface="Calibri"/>
              </a:rPr>
              <a:t>Top</a:t>
            </a:r>
            <a:r>
              <a:rPr sz="2000" spc="-6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competitors</a:t>
            </a:r>
            <a:r>
              <a:rPr sz="2000" spc="-12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are</a:t>
            </a:r>
            <a:r>
              <a:rPr sz="2000" spc="-2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Aetna,</a:t>
            </a:r>
            <a:r>
              <a:rPr sz="2000" spc="-2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UHC,</a:t>
            </a:r>
            <a:r>
              <a:rPr sz="2000" spc="-6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Humana,</a:t>
            </a:r>
            <a:r>
              <a:rPr sz="2000" spc="-6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and</a:t>
            </a:r>
            <a:r>
              <a:rPr sz="2000" spc="-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Martin’s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390"/>
              </a:lnSpc>
            </a:pP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Point.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Portfolio</a:t>
            </a:r>
            <a:r>
              <a:rPr sz="2000" spc="-15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consists</a:t>
            </a:r>
            <a:r>
              <a:rPr sz="2000" spc="-9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of</a:t>
            </a:r>
            <a:r>
              <a:rPr sz="2000" spc="-4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HMO,</a:t>
            </a:r>
            <a:r>
              <a:rPr sz="2000" spc="-8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PPO,</a:t>
            </a:r>
            <a:r>
              <a:rPr sz="2000" spc="-8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Give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Back,</a:t>
            </a:r>
            <a:r>
              <a:rPr sz="2000" spc="-4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and</a:t>
            </a:r>
            <a:r>
              <a:rPr sz="2000" spc="-2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D-</a:t>
            </a:r>
            <a:r>
              <a:rPr sz="2000" spc="-25" dirty="0">
                <a:solidFill>
                  <a:srgbClr val="1F2021"/>
                </a:solidFill>
                <a:latin typeface="Calibri"/>
                <a:cs typeface="Calibri"/>
              </a:rPr>
              <a:t>SNP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5"/>
              </a:spcBef>
            </a:pP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Lookalike</a:t>
            </a:r>
            <a:r>
              <a:rPr sz="2000" spc="-9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plans.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ts val="2390"/>
              </a:lnSpc>
              <a:spcBef>
                <a:spcPts val="8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Network</a:t>
            </a:r>
            <a:r>
              <a:rPr sz="2000" spc="-9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is</a:t>
            </a:r>
            <a:r>
              <a:rPr sz="2000" spc="-2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growing</a:t>
            </a:r>
            <a:r>
              <a:rPr sz="2000" spc="-10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fast</a:t>
            </a:r>
            <a:r>
              <a:rPr sz="2000" spc="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with</a:t>
            </a:r>
            <a:r>
              <a:rPr sz="2000" spc="-8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Solutions</a:t>
            </a:r>
            <a:r>
              <a:rPr sz="2000" spc="-6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Health,</a:t>
            </a:r>
            <a:r>
              <a:rPr sz="2000" spc="-6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Frisbee,</a:t>
            </a:r>
            <a:r>
              <a:rPr sz="2000" spc="-6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1F2021"/>
                </a:solidFill>
                <a:latin typeface="Calibri"/>
                <a:cs typeface="Calibri"/>
              </a:rPr>
              <a:t>and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390"/>
              </a:lnSpc>
            </a:pP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Dartmouth</a:t>
            </a:r>
            <a:r>
              <a:rPr sz="2000" spc="-114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Hitchcock</a:t>
            </a:r>
            <a:r>
              <a:rPr sz="2000" spc="-114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being</a:t>
            </a:r>
            <a:r>
              <a:rPr sz="2000" spc="-1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key</a:t>
            </a:r>
            <a:r>
              <a:rPr sz="2000" spc="-4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groups.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The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 product</a:t>
            </a:r>
            <a:r>
              <a:rPr sz="2000" spc="-7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drivers</a:t>
            </a:r>
            <a:r>
              <a:rPr sz="2000" spc="-6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are</a:t>
            </a:r>
            <a:r>
              <a:rPr sz="2000" spc="-3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the</a:t>
            </a:r>
            <a:r>
              <a:rPr sz="2000" spc="-3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PPO</a:t>
            </a:r>
            <a:r>
              <a:rPr sz="2000" spc="-4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and</a:t>
            </a:r>
            <a:r>
              <a:rPr sz="2000" spc="-1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2021"/>
                </a:solidFill>
                <a:latin typeface="Calibri"/>
                <a:cs typeface="Calibri"/>
              </a:rPr>
              <a:t>D-SNP</a:t>
            </a:r>
            <a:r>
              <a:rPr sz="2000" spc="-7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Lookalike</a:t>
            </a:r>
            <a:r>
              <a:rPr sz="2000" spc="-65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2021"/>
                </a:solidFill>
                <a:latin typeface="Calibri"/>
                <a:cs typeface="Calibri"/>
              </a:rPr>
              <a:t>plans.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28431" y="1239011"/>
            <a:ext cx="3035935" cy="5011420"/>
            <a:chOff x="8028431" y="1239011"/>
            <a:chExt cx="3035935" cy="50114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7083" y="1239011"/>
              <a:ext cx="2647156" cy="50109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028431" y="2052827"/>
              <a:ext cx="1705610" cy="832485"/>
            </a:xfrm>
            <a:custGeom>
              <a:avLst/>
              <a:gdLst/>
              <a:ahLst/>
              <a:cxnLst/>
              <a:rect l="l" t="t" r="r" b="b"/>
              <a:pathLst>
                <a:path w="1705609" h="832485">
                  <a:moveTo>
                    <a:pt x="1705355" y="0"/>
                  </a:moveTo>
                  <a:lnTo>
                    <a:pt x="0" y="0"/>
                  </a:lnTo>
                  <a:lnTo>
                    <a:pt x="0" y="832103"/>
                  </a:lnTo>
                  <a:lnTo>
                    <a:pt x="1705355" y="832103"/>
                  </a:lnTo>
                  <a:lnTo>
                    <a:pt x="1705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348598" y="2414778"/>
            <a:ext cx="8267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28431" y="2487167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75" dirty="0"/>
              <a:t> </a:t>
            </a:r>
            <a:r>
              <a:rPr dirty="0"/>
              <a:t>Hampshire</a:t>
            </a:r>
            <a:r>
              <a:rPr spc="-75" dirty="0"/>
              <a:t> </a:t>
            </a:r>
            <a:r>
              <a:rPr dirty="0"/>
              <a:t>|</a:t>
            </a:r>
            <a:r>
              <a:rPr spc="-3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3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97904"/>
            <a:ext cx="5937250" cy="119316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6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Belknap,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Carroll,</a:t>
            </a:r>
            <a:r>
              <a:rPr sz="2000" spc="-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Cheshire,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Coos,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Grafton,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Hillsborough, </a:t>
            </a:r>
            <a:r>
              <a:rPr sz="2000" dirty="0">
                <a:latin typeface="Calibri"/>
                <a:cs typeface="Calibri"/>
              </a:rPr>
              <a:t>Merrimack,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Rockingham,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Strafford,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Sullivan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28431" y="1239011"/>
            <a:ext cx="3035935" cy="5011420"/>
            <a:chOff x="8028431" y="1239011"/>
            <a:chExt cx="3035935" cy="50114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7083" y="1239011"/>
              <a:ext cx="2647156" cy="50109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028431" y="2052827"/>
              <a:ext cx="1705610" cy="832485"/>
            </a:xfrm>
            <a:custGeom>
              <a:avLst/>
              <a:gdLst/>
              <a:ahLst/>
              <a:cxnLst/>
              <a:rect l="l" t="t" r="r" b="b"/>
              <a:pathLst>
                <a:path w="1705609" h="832485">
                  <a:moveTo>
                    <a:pt x="1705355" y="0"/>
                  </a:moveTo>
                  <a:lnTo>
                    <a:pt x="0" y="0"/>
                  </a:lnTo>
                  <a:lnTo>
                    <a:pt x="0" y="832103"/>
                  </a:lnTo>
                  <a:lnTo>
                    <a:pt x="1705355" y="832103"/>
                  </a:lnTo>
                  <a:lnTo>
                    <a:pt x="1705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348598" y="2414778"/>
            <a:ext cx="8267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28431" y="2487167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75" dirty="0"/>
              <a:t> </a:t>
            </a:r>
            <a:r>
              <a:rPr dirty="0"/>
              <a:t>Hampshire</a:t>
            </a:r>
            <a:r>
              <a:rPr spc="-75" dirty="0"/>
              <a:t> </a:t>
            </a:r>
            <a:r>
              <a:rPr dirty="0"/>
              <a:t>|</a:t>
            </a:r>
            <a:r>
              <a:rPr spc="-3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6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6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09320" y="1808607"/>
          <a:ext cx="10838815" cy="1461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$20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$6,300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MOOP,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$500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ears)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Plus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(D-SNP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Look-a-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Like)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344805">
                        <a:lnSpc>
                          <a:spcPct val="100899"/>
                        </a:lnSpc>
                        <a:spcBef>
                          <a:spcPts val="3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$90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$750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ears)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70" dirty="0"/>
              <a:t> </a:t>
            </a:r>
            <a:r>
              <a:rPr dirty="0"/>
              <a:t>Jersey</a:t>
            </a:r>
            <a:r>
              <a:rPr spc="-55" dirty="0"/>
              <a:t> </a:t>
            </a:r>
            <a:r>
              <a:rPr dirty="0"/>
              <a:t>|</a:t>
            </a:r>
            <a:r>
              <a:rPr spc="-4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90125"/>
            <a:ext cx="5327015" cy="236791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In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20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21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counties</a:t>
            </a:r>
            <a:endParaRPr sz="24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400" spc="-50" dirty="0">
                <a:latin typeface="Calibri"/>
                <a:cs typeface="Calibri"/>
              </a:rPr>
              <a:t>Top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competitors: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Clover,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United,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Horizon, </a:t>
            </a:r>
            <a:r>
              <a:rPr sz="2400" dirty="0">
                <a:latin typeface="Calibri"/>
                <a:cs typeface="Calibri"/>
              </a:rPr>
              <a:t>Aetna,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Humana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Key</a:t>
            </a:r>
            <a:r>
              <a:rPr sz="2400" spc="-1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product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offerings: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D-</a:t>
            </a:r>
            <a:r>
              <a:rPr sz="2400" spc="-75" dirty="0">
                <a:latin typeface="Calibri"/>
                <a:cs typeface="Calibri"/>
              </a:rPr>
              <a:t>SNP,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HMO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Key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provider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relationship: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SMG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70647" y="1193291"/>
            <a:ext cx="3045460" cy="4924425"/>
            <a:chOff x="7470647" y="1193291"/>
            <a:chExt cx="3045460" cy="49244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59291" y="1193291"/>
              <a:ext cx="2656308" cy="49240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70647" y="3296412"/>
              <a:ext cx="1385570" cy="452755"/>
            </a:xfrm>
            <a:custGeom>
              <a:avLst/>
              <a:gdLst/>
              <a:ahLst/>
              <a:cxnLst/>
              <a:rect l="l" t="t" r="r" b="b"/>
              <a:pathLst>
                <a:path w="1385570" h="452754">
                  <a:moveTo>
                    <a:pt x="1385316" y="0"/>
                  </a:moveTo>
                  <a:lnTo>
                    <a:pt x="0" y="0"/>
                  </a:lnTo>
                  <a:lnTo>
                    <a:pt x="0" y="452627"/>
                  </a:lnTo>
                  <a:lnTo>
                    <a:pt x="1385316" y="452627"/>
                  </a:lnTo>
                  <a:lnTo>
                    <a:pt x="13853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927340" y="3288614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07807" y="3360420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Intense</a:t>
            </a:r>
            <a:r>
              <a:rPr spc="-110" dirty="0"/>
              <a:t> </a:t>
            </a:r>
            <a:r>
              <a:rPr dirty="0"/>
              <a:t>Focus</a:t>
            </a:r>
            <a:r>
              <a:rPr spc="-55" dirty="0"/>
              <a:t> </a:t>
            </a:r>
            <a:r>
              <a:rPr dirty="0"/>
              <a:t>on</a:t>
            </a:r>
            <a:r>
              <a:rPr spc="-50" dirty="0"/>
              <a:t> </a:t>
            </a:r>
            <a:r>
              <a:rPr spc="-10" dirty="0"/>
              <a:t>Quality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890125"/>
            <a:ext cx="5327015" cy="185547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19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Increased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Funding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Quality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Activities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Improved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Member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Onboarding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Solutions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Increasing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Access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Care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Members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Focusing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Centene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Quality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Activities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80" dirty="0"/>
              <a:t> </a:t>
            </a:r>
            <a:r>
              <a:rPr dirty="0"/>
              <a:t>Jersey</a:t>
            </a:r>
            <a:r>
              <a:rPr spc="-70" dirty="0"/>
              <a:t> </a:t>
            </a:r>
            <a:r>
              <a:rPr dirty="0"/>
              <a:t>|</a:t>
            </a:r>
            <a:r>
              <a:rPr spc="-5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97904"/>
            <a:ext cx="5869940" cy="180149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099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Atlantic,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Bergen,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Burlington,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Camden,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Cape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May, </a:t>
            </a:r>
            <a:r>
              <a:rPr sz="2000" dirty="0">
                <a:latin typeface="Calibri"/>
                <a:cs typeface="Calibri"/>
              </a:rPr>
              <a:t>Cumberland,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Essex,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Gloucester,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Hudson,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Mercer, </a:t>
            </a:r>
            <a:r>
              <a:rPr sz="2000" dirty="0">
                <a:latin typeface="Calibri"/>
                <a:cs typeface="Calibri"/>
              </a:rPr>
              <a:t>Middlesex,</a:t>
            </a:r>
            <a:r>
              <a:rPr sz="2000" spc="-10" dirty="0">
                <a:latin typeface="Calibri"/>
                <a:cs typeface="Calibri"/>
              </a:rPr>
              <a:t> Monmouth,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Morris,</a:t>
            </a:r>
            <a:r>
              <a:rPr sz="2000" spc="-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Ocean,</a:t>
            </a:r>
            <a:r>
              <a:rPr sz="2000" spc="-10" dirty="0">
                <a:latin typeface="Calibri"/>
                <a:cs typeface="Calibri"/>
              </a:rPr>
              <a:t> Passaic,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Salem, </a:t>
            </a:r>
            <a:r>
              <a:rPr sz="2000" dirty="0">
                <a:latin typeface="Calibri"/>
                <a:cs typeface="Calibri"/>
              </a:rPr>
              <a:t>Somerset,</a:t>
            </a:r>
            <a:r>
              <a:rPr sz="2000" spc="-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Sussex,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Union,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Warren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70647" y="1193291"/>
            <a:ext cx="3045460" cy="4924425"/>
            <a:chOff x="7470647" y="1193291"/>
            <a:chExt cx="3045460" cy="49244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59291" y="1193291"/>
              <a:ext cx="2656308" cy="49240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70647" y="3296412"/>
              <a:ext cx="1385570" cy="452755"/>
            </a:xfrm>
            <a:custGeom>
              <a:avLst/>
              <a:gdLst/>
              <a:ahLst/>
              <a:cxnLst/>
              <a:rect l="l" t="t" r="r" b="b"/>
              <a:pathLst>
                <a:path w="1385570" h="452754">
                  <a:moveTo>
                    <a:pt x="1385316" y="0"/>
                  </a:moveTo>
                  <a:lnTo>
                    <a:pt x="0" y="0"/>
                  </a:lnTo>
                  <a:lnTo>
                    <a:pt x="0" y="452627"/>
                  </a:lnTo>
                  <a:lnTo>
                    <a:pt x="1385316" y="452627"/>
                  </a:lnTo>
                  <a:lnTo>
                    <a:pt x="13853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927340" y="3288614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07807" y="3360420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80" dirty="0"/>
              <a:t> </a:t>
            </a:r>
            <a:r>
              <a:rPr dirty="0"/>
              <a:t>Jersey</a:t>
            </a:r>
            <a:r>
              <a:rPr spc="-65" dirty="0"/>
              <a:t> </a:t>
            </a:r>
            <a:r>
              <a:rPr dirty="0"/>
              <a:t>|</a:t>
            </a:r>
            <a:r>
              <a:rPr spc="-5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6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14895" y="1641601"/>
          <a:ext cx="10838815" cy="20154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$194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42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post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acute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meals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Assist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$40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qtr.,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 $1000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 Focus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$40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qtr.,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ears),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105" dirty="0"/>
              <a:t> </a:t>
            </a:r>
            <a:r>
              <a:rPr spc="-25" dirty="0"/>
              <a:t>York</a:t>
            </a:r>
            <a:r>
              <a:rPr spc="-85" dirty="0"/>
              <a:t> </a:t>
            </a:r>
            <a:r>
              <a:rPr dirty="0"/>
              <a:t>|</a:t>
            </a:r>
            <a:r>
              <a:rPr spc="-114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676461"/>
            <a:ext cx="6046470" cy="3855085"/>
          </a:xfrm>
          <a:prstGeom prst="rect">
            <a:avLst/>
          </a:prstGeom>
        </p:spPr>
        <p:txBody>
          <a:bodyPr vert="horz" wrap="square" lIns="0" tIns="1136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In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61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62 </a:t>
            </a:r>
            <a:r>
              <a:rPr sz="1800" spc="-10" dirty="0">
                <a:latin typeface="Calibri"/>
                <a:cs typeface="Calibri"/>
              </a:rPr>
              <a:t>counties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spc="-40" dirty="0">
                <a:latin typeface="Calibri"/>
                <a:cs typeface="Calibri"/>
              </a:rPr>
              <a:t>Top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competitors: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United,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HealthFirst,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Aetna,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Humana,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Blues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Key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relationships: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SMG,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Oak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Street,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CareMax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(NYD)</a:t>
            </a:r>
            <a:endParaRPr sz="1800">
              <a:latin typeface="Calibri"/>
              <a:cs typeface="Calibri"/>
            </a:endParaRPr>
          </a:p>
          <a:p>
            <a:pPr marL="241300" marR="141605" indent="-228600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spc="-10" dirty="0">
                <a:latin typeface="Calibri"/>
                <a:cs typeface="Calibri"/>
              </a:rPr>
              <a:t>Downstate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York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(NYD)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 largest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metro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entire country.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Due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population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density,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have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extensive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marketing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libri"/>
                <a:cs typeface="Calibri"/>
              </a:rPr>
              <a:t>capabilities.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Strong/rich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benefit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portfolio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Strong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networks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NYC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area,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Buffalo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area,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Central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NY</a:t>
            </a:r>
            <a:endParaRPr sz="18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79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Extremely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knowledgeable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tenured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local</a:t>
            </a:r>
            <a:r>
              <a:rPr sz="1800" b="1" spc="-10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support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(Regional </a:t>
            </a:r>
            <a:r>
              <a:rPr sz="1800" dirty="0">
                <a:latin typeface="Calibri"/>
                <a:cs typeface="Calibri"/>
              </a:rPr>
              <a:t>Agency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Managers)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located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across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state.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42047" y="2007107"/>
            <a:ext cx="4668520" cy="3479800"/>
            <a:chOff x="7242047" y="2007107"/>
            <a:chExt cx="4668520" cy="34798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42047" y="2007107"/>
              <a:ext cx="4668011" cy="34792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56447" y="2660903"/>
              <a:ext cx="873760" cy="407034"/>
            </a:xfrm>
            <a:custGeom>
              <a:avLst/>
              <a:gdLst/>
              <a:ahLst/>
              <a:cxnLst/>
              <a:rect l="l" t="t" r="r" b="b"/>
              <a:pathLst>
                <a:path w="873759" h="407035">
                  <a:moveTo>
                    <a:pt x="873251" y="0"/>
                  </a:moveTo>
                  <a:lnTo>
                    <a:pt x="0" y="0"/>
                  </a:lnTo>
                  <a:lnTo>
                    <a:pt x="0" y="406908"/>
                  </a:lnTo>
                  <a:lnTo>
                    <a:pt x="873251" y="406908"/>
                  </a:lnTo>
                  <a:lnTo>
                    <a:pt x="873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735059" y="4634865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30768" y="4695444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82879" h="182879">
                <a:moveTo>
                  <a:pt x="182879" y="0"/>
                </a:moveTo>
                <a:lnTo>
                  <a:pt x="0" y="0"/>
                </a:lnTo>
                <a:lnTo>
                  <a:pt x="0" y="182879"/>
                </a:lnTo>
                <a:lnTo>
                  <a:pt x="182879" y="182879"/>
                </a:lnTo>
                <a:lnTo>
                  <a:pt x="182879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110" dirty="0"/>
              <a:t> </a:t>
            </a:r>
            <a:r>
              <a:rPr spc="-25" dirty="0"/>
              <a:t>York</a:t>
            </a:r>
            <a:r>
              <a:rPr spc="-90" dirty="0"/>
              <a:t> </a:t>
            </a:r>
            <a:r>
              <a:rPr dirty="0"/>
              <a:t>|</a:t>
            </a:r>
            <a:r>
              <a:rPr spc="-12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20" dirty="0">
                <a:latin typeface="Calibri"/>
                <a:cs typeface="Calibri"/>
              </a:rPr>
              <a:t> 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789516"/>
            <a:ext cx="6080125" cy="393763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099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25" dirty="0">
                <a:latin typeface="Calibri"/>
                <a:cs typeface="Calibri"/>
              </a:rPr>
              <a:t>Albany,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Allegany,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Bronx,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Broome,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Cattaraugus,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Cayuga, Chautauqua,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Chemung,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Chenango,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Clinton,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Columbia, </a:t>
            </a:r>
            <a:r>
              <a:rPr sz="2000" dirty="0">
                <a:latin typeface="Calibri"/>
                <a:cs typeface="Calibri"/>
              </a:rPr>
              <a:t>Cortland,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Delaware,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Dutchess,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Erie,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Essex,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Franklin, </a:t>
            </a:r>
            <a:r>
              <a:rPr sz="2000" dirty="0">
                <a:latin typeface="Calibri"/>
                <a:cs typeface="Calibri"/>
              </a:rPr>
              <a:t>Fulton,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Genesee,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Greene,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Hamilton,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Herkimer,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Jefferson, </a:t>
            </a:r>
            <a:r>
              <a:rPr sz="2000" dirty="0">
                <a:latin typeface="Calibri"/>
                <a:cs typeface="Calibri"/>
              </a:rPr>
              <a:t>Kings,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Lewis,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Madison,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Monroe,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Montgomery,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Nassau, </a:t>
            </a:r>
            <a:r>
              <a:rPr sz="2000" dirty="0">
                <a:latin typeface="Calibri"/>
                <a:cs typeface="Calibri"/>
              </a:rPr>
              <a:t>New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York,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Niagara,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Oneida,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Onondaga,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Ontario,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Orange, </a:t>
            </a:r>
            <a:r>
              <a:rPr sz="2000" dirty="0">
                <a:latin typeface="Calibri"/>
                <a:cs typeface="Calibri"/>
              </a:rPr>
              <a:t>Orleans,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Oswego,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Otsego,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Putnam,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Queens,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Rensselaer, Richmond,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Rockland,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Saratoga,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Schenectady,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Schoharie, </a:t>
            </a:r>
            <a:r>
              <a:rPr sz="2000" spc="-25" dirty="0">
                <a:latin typeface="Calibri"/>
                <a:cs typeface="Calibri"/>
              </a:rPr>
              <a:t>Schuyler,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Seneca,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St.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Lawrence,</a:t>
            </a:r>
            <a:r>
              <a:rPr sz="2000" spc="-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Steuben,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Suffolk, </a:t>
            </a:r>
            <a:r>
              <a:rPr sz="2000" dirty="0">
                <a:latin typeface="Calibri"/>
                <a:cs typeface="Calibri"/>
              </a:rPr>
              <a:t>Sullivan,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Tioga,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Tompkins,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Ulster,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Warren,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Washington, </a:t>
            </a:r>
            <a:r>
              <a:rPr sz="2000" spc="-20" dirty="0">
                <a:latin typeface="Calibri"/>
                <a:cs typeface="Calibri"/>
              </a:rPr>
              <a:t>Wayne,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Westchester, </a:t>
            </a:r>
            <a:r>
              <a:rPr sz="2000" spc="-10" dirty="0">
                <a:latin typeface="Calibri"/>
                <a:cs typeface="Calibri"/>
              </a:rPr>
              <a:t>Wyoming,</a:t>
            </a:r>
            <a:r>
              <a:rPr sz="2000" spc="-1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Yates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42047" y="2007107"/>
            <a:ext cx="4668520" cy="3479800"/>
            <a:chOff x="7242047" y="2007107"/>
            <a:chExt cx="4668520" cy="34798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42047" y="2007107"/>
              <a:ext cx="4668011" cy="34792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56447" y="2660903"/>
              <a:ext cx="873760" cy="407034"/>
            </a:xfrm>
            <a:custGeom>
              <a:avLst/>
              <a:gdLst/>
              <a:ahLst/>
              <a:cxnLst/>
              <a:rect l="l" t="t" r="r" b="b"/>
              <a:pathLst>
                <a:path w="873759" h="407035">
                  <a:moveTo>
                    <a:pt x="873251" y="0"/>
                  </a:moveTo>
                  <a:lnTo>
                    <a:pt x="0" y="0"/>
                  </a:lnTo>
                  <a:lnTo>
                    <a:pt x="0" y="406908"/>
                  </a:lnTo>
                  <a:lnTo>
                    <a:pt x="873251" y="406908"/>
                  </a:lnTo>
                  <a:lnTo>
                    <a:pt x="873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735059" y="4634865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30768" y="4695444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82879" h="182879">
                <a:moveTo>
                  <a:pt x="182879" y="0"/>
                </a:moveTo>
                <a:lnTo>
                  <a:pt x="0" y="0"/>
                </a:lnTo>
                <a:lnTo>
                  <a:pt x="0" y="182879"/>
                </a:lnTo>
                <a:lnTo>
                  <a:pt x="182879" y="182879"/>
                </a:lnTo>
                <a:lnTo>
                  <a:pt x="182879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15772" y="1852929"/>
          <a:ext cx="11036935" cy="402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5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3271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$74,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$100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$350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ears)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3271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LIS-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$45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$750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ears)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3271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$50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qtr.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(excluding</a:t>
                      </a:r>
                      <a:r>
                        <a:rPr sz="14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County),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$750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ears)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3271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$80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$4,000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(both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ears),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Prescription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Drugs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3271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Access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352425">
                        <a:lnSpc>
                          <a:spcPct val="102800"/>
                        </a:lnSpc>
                        <a:spcBef>
                          <a:spcPts val="4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D-SNP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(Downstate)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(Bronx,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Kings,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Nassau,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NY,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Queens,</a:t>
                      </a:r>
                      <a:r>
                        <a:rPr sz="115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Richmond)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$750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(both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ears),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Prescription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Drugs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105" dirty="0"/>
              <a:t> </a:t>
            </a:r>
            <a:r>
              <a:rPr spc="-25" dirty="0"/>
              <a:t>York</a:t>
            </a:r>
            <a:r>
              <a:rPr spc="-85" dirty="0"/>
              <a:t> </a:t>
            </a:r>
            <a:r>
              <a:rPr dirty="0"/>
              <a:t>|</a:t>
            </a:r>
            <a:r>
              <a:rPr spc="-12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5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8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274764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Ohio</a:t>
            </a:r>
            <a:r>
              <a:rPr spc="-40" dirty="0"/>
              <a:t> </a:t>
            </a:r>
            <a:r>
              <a:rPr dirty="0"/>
              <a:t>|</a:t>
            </a:r>
            <a:r>
              <a:rPr spc="2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0908" y="1616202"/>
            <a:ext cx="5699125" cy="3887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spc="-10" dirty="0">
                <a:latin typeface="Calibri"/>
                <a:cs typeface="Calibri"/>
              </a:rPr>
              <a:t>Competitive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portfolio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including</a:t>
            </a:r>
            <a:r>
              <a:rPr sz="2200" spc="-11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HMO,</a:t>
            </a:r>
            <a:r>
              <a:rPr sz="2200" spc="-10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PPO,</a:t>
            </a:r>
            <a:endParaRPr sz="22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25"/>
              </a:spcBef>
            </a:pPr>
            <a:r>
              <a:rPr sz="2200" dirty="0">
                <a:latin typeface="Calibri"/>
                <a:cs typeface="Calibri"/>
              </a:rPr>
              <a:t>HMO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D-</a:t>
            </a:r>
            <a:r>
              <a:rPr sz="2200" spc="-70" dirty="0">
                <a:latin typeface="Calibri"/>
                <a:cs typeface="Calibri"/>
              </a:rPr>
              <a:t>SNP,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PPO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D-</a:t>
            </a:r>
            <a:r>
              <a:rPr sz="2200" spc="-75" dirty="0">
                <a:latin typeface="Calibri"/>
                <a:cs typeface="Calibri"/>
              </a:rPr>
              <a:t>SNP,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LIS,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Giveback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plans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ts val="2635"/>
              </a:lnSpc>
              <a:spcBef>
                <a:spcPts val="10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dirty="0">
                <a:latin typeface="Calibri"/>
                <a:cs typeface="Calibri"/>
              </a:rPr>
              <a:t>Two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new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plans: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PPO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D-</a:t>
            </a:r>
            <a:r>
              <a:rPr sz="2200" dirty="0">
                <a:latin typeface="Calibri"/>
                <a:cs typeface="Calibri"/>
              </a:rPr>
              <a:t>SNP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(84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counties) </a:t>
            </a:r>
            <a:r>
              <a:rPr sz="2200" spc="-25" dirty="0">
                <a:latin typeface="Calibri"/>
                <a:cs typeface="Calibri"/>
              </a:rPr>
              <a:t>and</a:t>
            </a:r>
            <a:endParaRPr sz="2200">
              <a:latin typeface="Calibri"/>
              <a:cs typeface="Calibri"/>
            </a:endParaRPr>
          </a:p>
          <a:p>
            <a:pPr marL="241300">
              <a:lnSpc>
                <a:spcPts val="2635"/>
              </a:lnSpc>
            </a:pPr>
            <a:r>
              <a:rPr sz="2200" spc="-10" dirty="0">
                <a:latin typeface="Calibri"/>
                <a:cs typeface="Calibri"/>
              </a:rPr>
              <a:t>Giveback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PPO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MA-</a:t>
            </a:r>
            <a:r>
              <a:rPr sz="2200" dirty="0">
                <a:latin typeface="Calibri"/>
                <a:cs typeface="Calibri"/>
              </a:rPr>
              <a:t>only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(87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counties)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94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dirty="0">
                <a:latin typeface="Calibri"/>
                <a:cs typeface="Calibri"/>
              </a:rPr>
              <a:t>Plan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design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innovation</a:t>
            </a:r>
            <a:endParaRPr sz="22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49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200" dirty="0">
                <a:latin typeface="Calibri"/>
                <a:cs typeface="Calibri"/>
              </a:rPr>
              <a:t>Visa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Flex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Card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most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plans</a:t>
            </a:r>
            <a:endParaRPr sz="22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53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200" dirty="0">
                <a:latin typeface="Calibri"/>
                <a:cs typeface="Calibri"/>
              </a:rPr>
              <a:t>Strong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ancillary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-1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core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plans</a:t>
            </a:r>
            <a:endParaRPr sz="2200">
              <a:latin typeface="Calibri"/>
              <a:cs typeface="Calibri"/>
            </a:endParaRPr>
          </a:p>
          <a:p>
            <a:pPr marL="474345" lvl="1" indent="-233045">
              <a:lnSpc>
                <a:spcPts val="2635"/>
              </a:lnSpc>
              <a:spcBef>
                <a:spcPts val="49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200" dirty="0">
                <a:latin typeface="Calibri"/>
                <a:cs typeface="Calibri"/>
              </a:rPr>
              <a:t>Healthy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Food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Card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added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HMO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PPO</a:t>
            </a:r>
            <a:endParaRPr sz="2200">
              <a:latin typeface="Calibri"/>
              <a:cs typeface="Calibri"/>
            </a:endParaRPr>
          </a:p>
          <a:p>
            <a:pPr marL="474345">
              <a:lnSpc>
                <a:spcPts val="2635"/>
              </a:lnSpc>
            </a:pPr>
            <a:r>
              <a:rPr sz="2200" dirty="0">
                <a:latin typeface="Calibri"/>
                <a:cs typeface="Calibri"/>
              </a:rPr>
              <a:t>D-SNP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plans</a:t>
            </a:r>
            <a:endParaRPr sz="2200">
              <a:latin typeface="Calibri"/>
              <a:cs typeface="Calibri"/>
            </a:endParaRPr>
          </a:p>
          <a:p>
            <a:pPr marL="474345" indent="-233045">
              <a:lnSpc>
                <a:spcPct val="100000"/>
              </a:lnSpc>
              <a:spcBef>
                <a:spcPts val="49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200" dirty="0">
                <a:latin typeface="Calibri"/>
                <a:cs typeface="Calibri"/>
              </a:rPr>
              <a:t>D-SNP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$0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RX</a:t>
            </a:r>
            <a:r>
              <a:rPr sz="2200" spc="-30" dirty="0">
                <a:latin typeface="Calibri"/>
                <a:cs typeface="Calibri"/>
              </a:rPr>
              <a:t> cost-</a:t>
            </a:r>
            <a:r>
              <a:rPr sz="2200" dirty="0">
                <a:latin typeface="Calibri"/>
                <a:cs typeface="Calibri"/>
              </a:rPr>
              <a:t>share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all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tiers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769864" y="1257300"/>
            <a:ext cx="6240780" cy="4681855"/>
            <a:chOff x="5769864" y="1257300"/>
            <a:chExt cx="6240780" cy="46818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9864" y="1257300"/>
              <a:ext cx="6240780" cy="46817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76688" y="4896611"/>
              <a:ext cx="1285240" cy="718185"/>
            </a:xfrm>
            <a:custGeom>
              <a:avLst/>
              <a:gdLst/>
              <a:ahLst/>
              <a:cxnLst/>
              <a:rect l="l" t="t" r="r" b="b"/>
              <a:pathLst>
                <a:path w="1285240" h="718185">
                  <a:moveTo>
                    <a:pt x="1284732" y="0"/>
                  </a:moveTo>
                  <a:lnTo>
                    <a:pt x="0" y="0"/>
                  </a:lnTo>
                  <a:lnTo>
                    <a:pt x="0" y="265176"/>
                  </a:lnTo>
                  <a:lnTo>
                    <a:pt x="0" y="525780"/>
                  </a:lnTo>
                  <a:lnTo>
                    <a:pt x="0" y="717804"/>
                  </a:lnTo>
                  <a:lnTo>
                    <a:pt x="1088136" y="717804"/>
                  </a:lnTo>
                  <a:lnTo>
                    <a:pt x="1088136" y="525780"/>
                  </a:lnTo>
                  <a:lnTo>
                    <a:pt x="1284732" y="525780"/>
                  </a:lnTo>
                  <a:lnTo>
                    <a:pt x="1284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316971" y="5346903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994392" y="5417820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5"/>
                </a:lnTo>
                <a:lnTo>
                  <a:pt x="201168" y="196595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Ohio</a:t>
            </a:r>
            <a:r>
              <a:rPr spc="-70" dirty="0"/>
              <a:t> </a:t>
            </a:r>
            <a:r>
              <a:rPr dirty="0"/>
              <a:t>|</a:t>
            </a:r>
            <a:r>
              <a:rPr spc="-1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20" dirty="0">
                <a:latin typeface="Calibri"/>
                <a:cs typeface="Calibri"/>
              </a:rPr>
              <a:t> 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329827"/>
            <a:ext cx="5453380" cy="449580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22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2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200" b="1" spc="-9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200" b="1" spc="-6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2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104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Adams,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Allen,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Ashland,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Ashtabula,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Athens,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Auglaize, </a:t>
            </a:r>
            <a:r>
              <a:rPr sz="1800" dirty="0">
                <a:latin typeface="Calibri"/>
                <a:cs typeface="Calibri"/>
              </a:rPr>
              <a:t>Belmont,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Brown,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Butler,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Carroll,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Champaign,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Clark, </a:t>
            </a:r>
            <a:r>
              <a:rPr sz="1800" dirty="0">
                <a:latin typeface="Calibri"/>
                <a:cs typeface="Calibri"/>
              </a:rPr>
              <a:t>Clermont,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Clinton,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Columbiana,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Coshocton,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Crawford, </a:t>
            </a:r>
            <a:r>
              <a:rPr sz="1800" dirty="0">
                <a:latin typeface="Calibri"/>
                <a:cs typeface="Calibri"/>
              </a:rPr>
              <a:t>Cuyahoga,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Darke,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Defiance,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Delaware,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Erie,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Fairfield, </a:t>
            </a:r>
            <a:r>
              <a:rPr sz="1800" spc="-20" dirty="0">
                <a:latin typeface="Calibri"/>
                <a:cs typeface="Calibri"/>
              </a:rPr>
              <a:t>Fayette,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Franklin,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Fulton,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Gallia,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Geauga,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Greene, Guernsey,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Hamilton,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Hancock,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Hardin,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Harrison,</a:t>
            </a:r>
            <a:r>
              <a:rPr sz="1800" spc="-10" dirty="0">
                <a:latin typeface="Calibri"/>
                <a:cs typeface="Calibri"/>
              </a:rPr>
              <a:t> Henry, </a:t>
            </a:r>
            <a:r>
              <a:rPr sz="1800" dirty="0">
                <a:latin typeface="Calibri"/>
                <a:cs typeface="Calibri"/>
              </a:rPr>
              <a:t>Highland,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Hocking,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Holmes,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Huron,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Jackson,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Jefferson, </a:t>
            </a:r>
            <a:r>
              <a:rPr sz="1800" dirty="0">
                <a:latin typeface="Calibri"/>
                <a:cs typeface="Calibri"/>
              </a:rPr>
              <a:t>Knox,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Lake,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Lawrence,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Licking,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Logan,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Lorain, </a:t>
            </a:r>
            <a:r>
              <a:rPr sz="1800" spc="-10" dirty="0">
                <a:latin typeface="Calibri"/>
                <a:cs typeface="Calibri"/>
              </a:rPr>
              <a:t>Lucas, </a:t>
            </a:r>
            <a:r>
              <a:rPr sz="1800" dirty="0">
                <a:latin typeface="Calibri"/>
                <a:cs typeface="Calibri"/>
              </a:rPr>
              <a:t>Madison,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Mahoning,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Marion,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Medina, Meigs,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Mercer, </a:t>
            </a:r>
            <a:r>
              <a:rPr sz="1800" dirty="0">
                <a:latin typeface="Calibri"/>
                <a:cs typeface="Calibri"/>
              </a:rPr>
              <a:t>Miami,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Monroe, </a:t>
            </a:r>
            <a:r>
              <a:rPr sz="1800" spc="-10" dirty="0">
                <a:latin typeface="Calibri"/>
                <a:cs typeface="Calibri"/>
              </a:rPr>
              <a:t>Montgomery,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Morgan,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Morrow, </a:t>
            </a:r>
            <a:r>
              <a:rPr sz="1800" dirty="0">
                <a:latin typeface="Calibri"/>
                <a:cs typeface="Calibri"/>
              </a:rPr>
              <a:t>Muskingum,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Noble,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Ottawa,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Paulding,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Perry,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Pickaway, </a:t>
            </a:r>
            <a:r>
              <a:rPr sz="1800" dirty="0">
                <a:latin typeface="Calibri"/>
                <a:cs typeface="Calibri"/>
              </a:rPr>
              <a:t>Pike,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Portage,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Preble,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Putnam,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Richland,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Ross,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Sandusky, </a:t>
            </a:r>
            <a:r>
              <a:rPr sz="1800" dirty="0">
                <a:latin typeface="Calibri"/>
                <a:cs typeface="Calibri"/>
              </a:rPr>
              <a:t>Scioto,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Trumbull,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Tuscarawas,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Union,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Van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Wert,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Vinton, Warren,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Washington,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Wayne,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Williams,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Wood,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Wyandot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769864" y="1257300"/>
            <a:ext cx="6240780" cy="4681855"/>
            <a:chOff x="5769864" y="1257300"/>
            <a:chExt cx="6240780" cy="46818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9864" y="1257300"/>
              <a:ext cx="6240780" cy="46817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76688" y="4896611"/>
              <a:ext cx="1285240" cy="718185"/>
            </a:xfrm>
            <a:custGeom>
              <a:avLst/>
              <a:gdLst/>
              <a:ahLst/>
              <a:cxnLst/>
              <a:rect l="l" t="t" r="r" b="b"/>
              <a:pathLst>
                <a:path w="1285240" h="718185">
                  <a:moveTo>
                    <a:pt x="1284732" y="0"/>
                  </a:moveTo>
                  <a:lnTo>
                    <a:pt x="0" y="0"/>
                  </a:lnTo>
                  <a:lnTo>
                    <a:pt x="0" y="265176"/>
                  </a:lnTo>
                  <a:lnTo>
                    <a:pt x="0" y="525780"/>
                  </a:lnTo>
                  <a:lnTo>
                    <a:pt x="0" y="717804"/>
                  </a:lnTo>
                  <a:lnTo>
                    <a:pt x="1088136" y="717804"/>
                  </a:lnTo>
                  <a:lnTo>
                    <a:pt x="1088136" y="525780"/>
                  </a:lnTo>
                  <a:lnTo>
                    <a:pt x="1284732" y="525780"/>
                  </a:lnTo>
                  <a:lnTo>
                    <a:pt x="1284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316971" y="5346903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994392" y="5417820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5"/>
                </a:lnTo>
                <a:lnTo>
                  <a:pt x="201168" y="196595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Ohio</a:t>
            </a:r>
            <a:r>
              <a:rPr spc="-75" dirty="0"/>
              <a:t> </a:t>
            </a:r>
            <a:r>
              <a:rPr dirty="0"/>
              <a:t>|</a:t>
            </a:r>
            <a:r>
              <a:rPr spc="-2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2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15772" y="1393952"/>
          <a:ext cx="11036935" cy="47834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Allwell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Dual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(H0908-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$5,000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$2,076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$173,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 marL="91440" marR="495300">
                        <a:lnSpc>
                          <a:spcPct val="100699"/>
                        </a:lnSpc>
                        <a:spcBef>
                          <a:spcPts val="11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Assure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(H0980-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006)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$2,580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$215,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Allwell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(H0908-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003)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$648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$54,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 marR="179070">
                        <a:lnSpc>
                          <a:spcPct val="100699"/>
                        </a:lnSpc>
                        <a:spcBef>
                          <a:spcPts val="38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Allwell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Giveback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(H0908-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005)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40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$105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Giveback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QTR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$40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24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Allwell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Dual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(H7169-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003)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8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ts val="167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$1,740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$145,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 marR="238760">
                        <a:lnSpc>
                          <a:spcPct val="100899"/>
                        </a:lnSpc>
                        <a:spcBef>
                          <a:spcPts val="11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(H7169-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8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$240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$20,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8386698" y="6311900"/>
            <a:ext cx="3105785" cy="179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00" i="1" spc="-10" dirty="0">
                <a:latin typeface="Calibri"/>
                <a:cs typeface="Calibri"/>
              </a:rPr>
              <a:t>*Additional</a:t>
            </a:r>
            <a:r>
              <a:rPr sz="1000" i="1" spc="4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10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1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3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qualify for 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Pennsylvania</a:t>
            </a:r>
            <a:r>
              <a:rPr spc="-155" dirty="0"/>
              <a:t> </a:t>
            </a:r>
            <a:r>
              <a:rPr dirty="0"/>
              <a:t>|</a:t>
            </a:r>
            <a:r>
              <a:rPr spc="-1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542" y="1805264"/>
            <a:ext cx="5622290" cy="288544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9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200" dirty="0">
                <a:latin typeface="Calibri"/>
                <a:cs typeface="Calibri"/>
              </a:rPr>
              <a:t>In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64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67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counties</a:t>
            </a:r>
            <a:endParaRPr sz="2200">
              <a:latin typeface="Calibri"/>
              <a:cs typeface="Calibri"/>
            </a:endParaRPr>
          </a:p>
          <a:p>
            <a:pPr marL="241300" marR="137795" indent="-229235">
              <a:lnSpc>
                <a:spcPct val="100299"/>
              </a:lnSpc>
              <a:spcBef>
                <a:spcPts val="99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200" dirty="0">
                <a:latin typeface="Calibri"/>
                <a:cs typeface="Calibri"/>
              </a:rPr>
              <a:t>Strong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1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five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counties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Philadelphia</a:t>
            </a:r>
            <a:r>
              <a:rPr sz="2200" spc="-11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area </a:t>
            </a:r>
            <a:r>
              <a:rPr sz="2200" spc="-10" dirty="0">
                <a:latin typeface="Calibri"/>
                <a:cs typeface="Calibri"/>
              </a:rPr>
              <a:t>(Philadelphia,</a:t>
            </a:r>
            <a:r>
              <a:rPr sz="2200" spc="-114" dirty="0">
                <a:latin typeface="Calibri"/>
                <a:cs typeface="Calibri"/>
              </a:rPr>
              <a:t> </a:t>
            </a:r>
            <a:r>
              <a:rPr sz="2200" spc="-30" dirty="0">
                <a:latin typeface="Calibri"/>
                <a:cs typeface="Calibri"/>
              </a:rPr>
              <a:t>Chester, </a:t>
            </a:r>
            <a:r>
              <a:rPr sz="2200" dirty="0">
                <a:latin typeface="Calibri"/>
                <a:cs typeface="Calibri"/>
              </a:rPr>
              <a:t>Bucks,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Montgomery, Delaware)</a:t>
            </a:r>
            <a:endParaRPr sz="2200">
              <a:latin typeface="Calibri"/>
              <a:cs typeface="Calibri"/>
            </a:endParaRPr>
          </a:p>
          <a:p>
            <a:pPr marL="241300" marR="5080" indent="-229235">
              <a:lnSpc>
                <a:spcPct val="100000"/>
              </a:lnSpc>
              <a:spcBef>
                <a:spcPts val="100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200" spc="-45" dirty="0">
                <a:latin typeface="Calibri"/>
                <a:cs typeface="Calibri"/>
              </a:rPr>
              <a:t>Top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competitors: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Cigna,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Health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Partners,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Aetna, </a:t>
            </a:r>
            <a:r>
              <a:rPr sz="2200" dirty="0">
                <a:latin typeface="Calibri"/>
                <a:cs typeface="Calibri"/>
              </a:rPr>
              <a:t>Blue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Cross,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Gateway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(D-SNP),</a:t>
            </a:r>
            <a:r>
              <a:rPr sz="2200" spc="-1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Highmark,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UPMC</a:t>
            </a:r>
            <a:endParaRPr sz="2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02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200" dirty="0">
                <a:latin typeface="Calibri"/>
                <a:cs typeface="Calibri"/>
              </a:rPr>
              <a:t>Key</a:t>
            </a:r>
            <a:r>
              <a:rPr sz="2200" spc="-1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product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offerings: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HMO,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PPO,</a:t>
            </a:r>
            <a:r>
              <a:rPr sz="2200" spc="-1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D-</a:t>
            </a:r>
            <a:r>
              <a:rPr sz="2200" spc="-20" dirty="0">
                <a:latin typeface="Calibri"/>
                <a:cs typeface="Calibri"/>
              </a:rPr>
              <a:t>SNP,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53428" y="1888235"/>
            <a:ext cx="4819015" cy="3314700"/>
            <a:chOff x="6853428" y="1888235"/>
            <a:chExt cx="4819015" cy="33147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3428" y="1888235"/>
              <a:ext cx="4818887" cy="31729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678924" y="4732019"/>
              <a:ext cx="1353820" cy="471170"/>
            </a:xfrm>
            <a:custGeom>
              <a:avLst/>
              <a:gdLst/>
              <a:ahLst/>
              <a:cxnLst/>
              <a:rect l="l" t="t" r="r" b="b"/>
              <a:pathLst>
                <a:path w="1353820" h="471170">
                  <a:moveTo>
                    <a:pt x="1353312" y="0"/>
                  </a:moveTo>
                  <a:lnTo>
                    <a:pt x="0" y="0"/>
                  </a:lnTo>
                  <a:lnTo>
                    <a:pt x="0" y="470915"/>
                  </a:lnTo>
                  <a:lnTo>
                    <a:pt x="1353312" y="470915"/>
                  </a:lnTo>
                  <a:lnTo>
                    <a:pt x="13533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727185" y="4745161"/>
            <a:ext cx="1479550" cy="684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spc="-1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800" dirty="0">
                <a:latin typeface="Calibri"/>
                <a:cs typeface="Calibri"/>
              </a:rPr>
              <a:t>2024 </a:t>
            </a:r>
            <a:r>
              <a:rPr sz="1800" spc="-10" dirty="0">
                <a:latin typeface="Calibri"/>
                <a:cs typeface="Calibri"/>
              </a:rPr>
              <a:t>Expansion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407907" y="4860035"/>
            <a:ext cx="196850" cy="525780"/>
            <a:chOff x="8407907" y="4860035"/>
            <a:chExt cx="196850" cy="525780"/>
          </a:xfrm>
        </p:grpSpPr>
        <p:sp>
          <p:nvSpPr>
            <p:cNvPr id="9" name="object 9"/>
            <p:cNvSpPr/>
            <p:nvPr/>
          </p:nvSpPr>
          <p:spPr>
            <a:xfrm>
              <a:off x="8407907" y="4860035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596" y="0"/>
                  </a:moveTo>
                  <a:lnTo>
                    <a:pt x="0" y="0"/>
                  </a:lnTo>
                  <a:lnTo>
                    <a:pt x="0" y="196595"/>
                  </a:lnTo>
                  <a:lnTo>
                    <a:pt x="196596" y="196595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07907" y="5189219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596" y="0"/>
                  </a:moveTo>
                  <a:lnTo>
                    <a:pt x="0" y="0"/>
                  </a:lnTo>
                  <a:lnTo>
                    <a:pt x="0" y="196595"/>
                  </a:lnTo>
                  <a:lnTo>
                    <a:pt x="196596" y="196595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Pennsylvania</a:t>
            </a:r>
            <a:r>
              <a:rPr spc="-165" dirty="0"/>
              <a:t> </a:t>
            </a:r>
            <a:r>
              <a:rPr dirty="0"/>
              <a:t>|</a:t>
            </a:r>
            <a:r>
              <a:rPr spc="-3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644329"/>
            <a:ext cx="5771515" cy="346646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18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1800" b="1" spc="-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1800" b="1" spc="-9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18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Adams,</a:t>
            </a:r>
            <a:r>
              <a:rPr sz="1800" spc="-114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Allegheny,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Armstrong,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Beaver,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Bedford, Berks,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Blair, Bradford,</a:t>
            </a:r>
            <a:r>
              <a:rPr sz="1800" dirty="0">
                <a:latin typeface="Calibri"/>
                <a:cs typeface="Calibri"/>
              </a:rPr>
              <a:t> Bucks,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Butler,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Cambria,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Cameron,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Carbon,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Centre, </a:t>
            </a:r>
            <a:r>
              <a:rPr sz="1800" spc="-20" dirty="0">
                <a:latin typeface="Calibri"/>
                <a:cs typeface="Calibri"/>
              </a:rPr>
              <a:t>Chester,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Clarion,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Clearfield,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Clinton,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Crawford, Cumberland, </a:t>
            </a:r>
            <a:r>
              <a:rPr sz="1800" dirty="0">
                <a:latin typeface="Calibri"/>
                <a:cs typeface="Calibri"/>
              </a:rPr>
              <a:t>Dauphin,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Delaware,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Elk,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Erie,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Fayette,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Forest,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Franklin, </a:t>
            </a:r>
            <a:r>
              <a:rPr sz="1800" dirty="0">
                <a:latin typeface="Calibri"/>
                <a:cs typeface="Calibri"/>
              </a:rPr>
              <a:t>Fulton,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Greene,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Huntingdon,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Indiana,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Jefferson,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Juniata, </a:t>
            </a:r>
            <a:r>
              <a:rPr sz="1800" dirty="0">
                <a:latin typeface="Calibri"/>
                <a:cs typeface="Calibri"/>
              </a:rPr>
              <a:t>Lackawanna,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Lancaster,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Lawrence,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Lebanon,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Lehigh, </a:t>
            </a:r>
            <a:r>
              <a:rPr sz="1800" dirty="0">
                <a:latin typeface="Calibri"/>
                <a:cs typeface="Calibri"/>
              </a:rPr>
              <a:t>Luzerne,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Lycoming,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McKean,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Mercer,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Mifflin,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Monroe, Montgomery,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Northampton,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Perry,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Philadelphia,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Pike, </a:t>
            </a:r>
            <a:r>
              <a:rPr sz="1800" spc="-30" dirty="0">
                <a:latin typeface="Calibri"/>
                <a:cs typeface="Calibri"/>
              </a:rPr>
              <a:t>Potter,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Schuylkill,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Snyder,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Somerset,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Sullivan,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Susquehanna, </a:t>
            </a:r>
            <a:r>
              <a:rPr sz="1800" dirty="0">
                <a:latin typeface="Calibri"/>
                <a:cs typeface="Calibri"/>
              </a:rPr>
              <a:t>Tioga,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Union,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Venango,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Warren,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Washington,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Wayne, Westmoreland,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Wyoming,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York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141" y="5134719"/>
            <a:ext cx="2447290" cy="73088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800" b="1" dirty="0">
                <a:solidFill>
                  <a:srgbClr val="001C70"/>
                </a:solidFill>
                <a:latin typeface="Calibri"/>
                <a:cs typeface="Calibri"/>
              </a:rPr>
              <a:t>2024</a:t>
            </a:r>
            <a:r>
              <a:rPr sz="1800" b="1" spc="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1C70"/>
                </a:solidFill>
                <a:latin typeface="Calibri"/>
                <a:cs typeface="Calibri"/>
              </a:rPr>
              <a:t>Expansion</a:t>
            </a:r>
            <a:r>
              <a:rPr sz="1800" b="1" spc="-7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1C70"/>
                </a:solidFill>
                <a:latin typeface="Calibri"/>
                <a:cs typeface="Calibri"/>
              </a:rPr>
              <a:t>Counties: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spc="-10" dirty="0">
                <a:latin typeface="Calibri"/>
                <a:cs typeface="Calibri"/>
              </a:rPr>
              <a:t>Montour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853428" y="1888235"/>
            <a:ext cx="4819015" cy="3314700"/>
            <a:chOff x="6853428" y="1888235"/>
            <a:chExt cx="4819015" cy="33147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3428" y="1888235"/>
              <a:ext cx="4818887" cy="31729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678924" y="4732019"/>
              <a:ext cx="1353820" cy="471170"/>
            </a:xfrm>
            <a:custGeom>
              <a:avLst/>
              <a:gdLst/>
              <a:ahLst/>
              <a:cxnLst/>
              <a:rect l="l" t="t" r="r" b="b"/>
              <a:pathLst>
                <a:path w="1353820" h="471170">
                  <a:moveTo>
                    <a:pt x="1353312" y="0"/>
                  </a:moveTo>
                  <a:lnTo>
                    <a:pt x="0" y="0"/>
                  </a:lnTo>
                  <a:lnTo>
                    <a:pt x="0" y="470915"/>
                  </a:lnTo>
                  <a:lnTo>
                    <a:pt x="1353312" y="470915"/>
                  </a:lnTo>
                  <a:lnTo>
                    <a:pt x="13533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727185" y="4800041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27185" y="5129606"/>
            <a:ext cx="14795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2024 </a:t>
            </a:r>
            <a:r>
              <a:rPr sz="1800" spc="-10" dirty="0">
                <a:latin typeface="Calibri"/>
                <a:cs typeface="Calibri"/>
              </a:rPr>
              <a:t>Expansion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407907" y="4860035"/>
            <a:ext cx="196850" cy="525780"/>
            <a:chOff x="8407907" y="4860035"/>
            <a:chExt cx="196850" cy="525780"/>
          </a:xfrm>
        </p:grpSpPr>
        <p:sp>
          <p:nvSpPr>
            <p:cNvPr id="11" name="object 11"/>
            <p:cNvSpPr/>
            <p:nvPr/>
          </p:nvSpPr>
          <p:spPr>
            <a:xfrm>
              <a:off x="8407907" y="4860035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596" y="0"/>
                  </a:moveTo>
                  <a:lnTo>
                    <a:pt x="0" y="0"/>
                  </a:lnTo>
                  <a:lnTo>
                    <a:pt x="0" y="196595"/>
                  </a:lnTo>
                  <a:lnTo>
                    <a:pt x="196596" y="196595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07907" y="5189219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596" y="0"/>
                  </a:moveTo>
                  <a:lnTo>
                    <a:pt x="0" y="0"/>
                  </a:lnTo>
                  <a:lnTo>
                    <a:pt x="0" y="196595"/>
                  </a:lnTo>
                  <a:lnTo>
                    <a:pt x="196596" y="196595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608" y="5106923"/>
            <a:ext cx="9307830" cy="0"/>
          </a:xfrm>
          <a:custGeom>
            <a:avLst/>
            <a:gdLst/>
            <a:ahLst/>
            <a:cxnLst/>
            <a:rect l="l" t="t" r="r" b="b"/>
            <a:pathLst>
              <a:path w="9307830">
                <a:moveTo>
                  <a:pt x="0" y="0"/>
                </a:moveTo>
                <a:lnTo>
                  <a:pt x="930744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5608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7895" y="5376671"/>
            <a:ext cx="1188720" cy="11932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3147" y="182879"/>
            <a:ext cx="2953511" cy="295351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7799831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69841" y="3586124"/>
            <a:ext cx="4055745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</a:rPr>
              <a:t>Materials</a:t>
            </a:r>
            <a:r>
              <a:rPr spc="-10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Update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9785">
              <a:lnSpc>
                <a:spcPts val="1220"/>
              </a:lnSpc>
            </a:pPr>
            <a:r>
              <a:rPr dirty="0">
                <a:solidFill>
                  <a:srgbClr val="FFFFFF"/>
                </a:solidFill>
              </a:rPr>
              <a:t>Confidential</a:t>
            </a:r>
            <a:r>
              <a:rPr spc="1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and</a:t>
            </a:r>
            <a:r>
              <a:rPr spc="16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Proprietary</a:t>
            </a:r>
            <a:r>
              <a:rPr spc="13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Information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Pennsylvania</a:t>
            </a:r>
            <a:r>
              <a:rPr spc="-165" dirty="0"/>
              <a:t> </a:t>
            </a:r>
            <a:r>
              <a:rPr dirty="0"/>
              <a:t>|</a:t>
            </a:r>
            <a:r>
              <a:rPr spc="-3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3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6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641601"/>
          <a:ext cx="11036935" cy="4236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8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66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SNP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$66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$5,000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ears)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 marL="91440" marR="802005">
                        <a:lnSpc>
                          <a:spcPct val="100699"/>
                        </a:lnSpc>
                        <a:spcBef>
                          <a:spcPts val="11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(Plan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H2915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002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007)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D-SNP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131445">
                        <a:lnSpc>
                          <a:spcPct val="100800"/>
                        </a:lnSpc>
                        <a:spcBef>
                          <a:spcPts val="25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$150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(plan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002),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$175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(plan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007),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$500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(plan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002),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(plan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007),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ears)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(plan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002),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$1,500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ears)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(plan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007)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$57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$45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$350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ears)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Patriot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$65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$65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qtr.,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$500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ears)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(Plan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H2915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003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016)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$40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qtr.,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(plan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003),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(plan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016),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$200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(plan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003),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(plan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016),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$500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ears,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both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Rhode</a:t>
            </a:r>
            <a:r>
              <a:rPr spc="-55" dirty="0"/>
              <a:t> </a:t>
            </a:r>
            <a:r>
              <a:rPr dirty="0"/>
              <a:t>Island</a:t>
            </a:r>
            <a:r>
              <a:rPr spc="-25" dirty="0"/>
              <a:t> </a:t>
            </a:r>
            <a:r>
              <a:rPr dirty="0"/>
              <a:t>|</a:t>
            </a:r>
            <a:r>
              <a:rPr spc="1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93783"/>
            <a:ext cx="5340985" cy="187833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dirty="0">
                <a:latin typeface="Calibri"/>
                <a:cs typeface="Calibri"/>
              </a:rPr>
              <a:t>In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five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five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counties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94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spc="-20" dirty="0">
                <a:latin typeface="Calibri"/>
                <a:cs typeface="Calibri"/>
              </a:rPr>
              <a:t>Wellcare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Dual</a:t>
            </a:r>
            <a:r>
              <a:rPr sz="2200" spc="-1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Liberty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Open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has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most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volume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dirty="0">
                <a:latin typeface="Calibri"/>
                <a:cs typeface="Calibri"/>
              </a:rPr>
              <a:t>All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hospitals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network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3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spc="-50" dirty="0">
                <a:latin typeface="Calibri"/>
                <a:cs typeface="Calibri"/>
              </a:rPr>
              <a:t>Top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competitors: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BCBS,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UHC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63256" y="1645920"/>
            <a:ext cx="3525520" cy="4727575"/>
            <a:chOff x="7763256" y="1645920"/>
            <a:chExt cx="3525520" cy="47275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3256" y="1645920"/>
              <a:ext cx="3488435" cy="47274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415016" y="2505456"/>
              <a:ext cx="873760" cy="411480"/>
            </a:xfrm>
            <a:custGeom>
              <a:avLst/>
              <a:gdLst/>
              <a:ahLst/>
              <a:cxnLst/>
              <a:rect l="l" t="t" r="r" b="b"/>
              <a:pathLst>
                <a:path w="873759" h="411480">
                  <a:moveTo>
                    <a:pt x="873251" y="0"/>
                  </a:moveTo>
                  <a:lnTo>
                    <a:pt x="0" y="0"/>
                  </a:lnTo>
                  <a:lnTo>
                    <a:pt x="0" y="411479"/>
                  </a:lnTo>
                  <a:lnTo>
                    <a:pt x="873251" y="411479"/>
                  </a:lnTo>
                  <a:lnTo>
                    <a:pt x="873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723244" y="2525395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415016" y="2587751"/>
            <a:ext cx="187960" cy="187960"/>
          </a:xfrm>
          <a:custGeom>
            <a:avLst/>
            <a:gdLst/>
            <a:ahLst/>
            <a:cxnLst/>
            <a:rect l="l" t="t" r="r" b="b"/>
            <a:pathLst>
              <a:path w="187959" h="187960">
                <a:moveTo>
                  <a:pt x="187451" y="0"/>
                </a:moveTo>
                <a:lnTo>
                  <a:pt x="0" y="0"/>
                </a:lnTo>
                <a:lnTo>
                  <a:pt x="0" y="187451"/>
                </a:lnTo>
                <a:lnTo>
                  <a:pt x="187451" y="187451"/>
                </a:lnTo>
                <a:lnTo>
                  <a:pt x="187451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Rhode</a:t>
            </a:r>
            <a:r>
              <a:rPr spc="-75" dirty="0"/>
              <a:t> </a:t>
            </a:r>
            <a:r>
              <a:rPr dirty="0"/>
              <a:t>Island</a:t>
            </a:r>
            <a:r>
              <a:rPr spc="-50" dirty="0"/>
              <a:t> </a:t>
            </a:r>
            <a:r>
              <a:rPr dirty="0"/>
              <a:t>|</a:t>
            </a:r>
            <a:r>
              <a:rPr spc="-1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30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2020900"/>
            <a:ext cx="4175760" cy="333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141" y="2451353"/>
            <a:ext cx="5162550" cy="3327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4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Bristol,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Kent,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Newport,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Providence,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Washington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763256" y="1645920"/>
            <a:ext cx="3525520" cy="4727575"/>
            <a:chOff x="7763256" y="1645920"/>
            <a:chExt cx="3525520" cy="47275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3256" y="1645920"/>
              <a:ext cx="3488435" cy="472744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415016" y="2505456"/>
              <a:ext cx="873760" cy="411480"/>
            </a:xfrm>
            <a:custGeom>
              <a:avLst/>
              <a:gdLst/>
              <a:ahLst/>
              <a:cxnLst/>
              <a:rect l="l" t="t" r="r" b="b"/>
              <a:pathLst>
                <a:path w="873759" h="411480">
                  <a:moveTo>
                    <a:pt x="873251" y="0"/>
                  </a:moveTo>
                  <a:lnTo>
                    <a:pt x="0" y="0"/>
                  </a:lnTo>
                  <a:lnTo>
                    <a:pt x="0" y="411479"/>
                  </a:lnTo>
                  <a:lnTo>
                    <a:pt x="873251" y="411479"/>
                  </a:lnTo>
                  <a:lnTo>
                    <a:pt x="873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723244" y="2525395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415016" y="2587751"/>
            <a:ext cx="187960" cy="187960"/>
          </a:xfrm>
          <a:custGeom>
            <a:avLst/>
            <a:gdLst/>
            <a:ahLst/>
            <a:cxnLst/>
            <a:rect l="l" t="t" r="r" b="b"/>
            <a:pathLst>
              <a:path w="187959" h="187960">
                <a:moveTo>
                  <a:pt x="187451" y="0"/>
                </a:moveTo>
                <a:lnTo>
                  <a:pt x="0" y="0"/>
                </a:lnTo>
                <a:lnTo>
                  <a:pt x="0" y="187451"/>
                </a:lnTo>
                <a:lnTo>
                  <a:pt x="187451" y="187451"/>
                </a:lnTo>
                <a:lnTo>
                  <a:pt x="187451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Rhode</a:t>
            </a:r>
            <a:r>
              <a:rPr spc="-80" dirty="0"/>
              <a:t> </a:t>
            </a:r>
            <a:r>
              <a:rPr dirty="0"/>
              <a:t>Island</a:t>
            </a:r>
            <a:r>
              <a:rPr spc="-55" dirty="0"/>
              <a:t> </a:t>
            </a:r>
            <a:r>
              <a:rPr dirty="0"/>
              <a:t>|</a:t>
            </a:r>
            <a:r>
              <a:rPr spc="-1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1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09320" y="1808607"/>
          <a:ext cx="10838815" cy="2565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344805">
                        <a:lnSpc>
                          <a:spcPct val="100899"/>
                        </a:lnSpc>
                        <a:spcBef>
                          <a:spcPts val="109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$35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ears)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208279">
                        <a:lnSpc>
                          <a:spcPct val="100699"/>
                        </a:lnSpc>
                        <a:spcBef>
                          <a:spcPts val="110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$66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ears),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Prescription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Drugs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Liberty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$158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ears),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Prescription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Drugs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09559" y="1399032"/>
            <a:ext cx="3314700" cy="4800600"/>
            <a:chOff x="7909559" y="1399032"/>
            <a:chExt cx="3314700" cy="4800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09559" y="1399032"/>
              <a:ext cx="2948562" cy="4800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674352" y="4411979"/>
              <a:ext cx="1550035" cy="645160"/>
            </a:xfrm>
            <a:custGeom>
              <a:avLst/>
              <a:gdLst/>
              <a:ahLst/>
              <a:cxnLst/>
              <a:rect l="l" t="t" r="r" b="b"/>
              <a:pathLst>
                <a:path w="1550034" h="645160">
                  <a:moveTo>
                    <a:pt x="1549908" y="0"/>
                  </a:moveTo>
                  <a:lnTo>
                    <a:pt x="0" y="0"/>
                  </a:lnTo>
                  <a:lnTo>
                    <a:pt x="0" y="86868"/>
                  </a:lnTo>
                  <a:lnTo>
                    <a:pt x="0" y="644652"/>
                  </a:lnTo>
                  <a:lnTo>
                    <a:pt x="1549908" y="644652"/>
                  </a:lnTo>
                  <a:lnTo>
                    <a:pt x="1549908" y="86868"/>
                  </a:lnTo>
                  <a:lnTo>
                    <a:pt x="15499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338054" y="4229176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017252" y="4302252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3662679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Vermont</a:t>
            </a:r>
            <a:r>
              <a:rPr spc="-130" dirty="0"/>
              <a:t> </a:t>
            </a:r>
            <a:r>
              <a:rPr dirty="0"/>
              <a:t>|</a:t>
            </a:r>
            <a:r>
              <a:rPr spc="-6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0999" y="1898395"/>
            <a:ext cx="5883275" cy="2167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b="1" spc="-10" dirty="0">
                <a:latin typeface="Calibri"/>
                <a:cs typeface="Calibri"/>
              </a:rPr>
              <a:t>Strongest</a:t>
            </a:r>
            <a:r>
              <a:rPr sz="2200" b="1" spc="-7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areas:</a:t>
            </a:r>
            <a:r>
              <a:rPr sz="2200" b="1" spc="-9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Bennington,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Rutland,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Windham,</a:t>
            </a:r>
            <a:endParaRPr sz="2200">
              <a:latin typeface="Calibri"/>
              <a:cs typeface="Calibri"/>
            </a:endParaRPr>
          </a:p>
          <a:p>
            <a:pPr marL="240665">
              <a:lnSpc>
                <a:spcPct val="100000"/>
              </a:lnSpc>
              <a:spcBef>
                <a:spcPts val="25"/>
              </a:spcBef>
            </a:pPr>
            <a:r>
              <a:rPr sz="2200" dirty="0">
                <a:latin typeface="Calibri"/>
                <a:cs typeface="Calibri"/>
              </a:rPr>
              <a:t>Windsor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Counties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(Southern</a:t>
            </a:r>
            <a:r>
              <a:rPr sz="2200" spc="-114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VT)</a:t>
            </a:r>
            <a:endParaRPr sz="2200">
              <a:latin typeface="Calibri"/>
              <a:cs typeface="Calibri"/>
            </a:endParaRPr>
          </a:p>
          <a:p>
            <a:pPr marL="240665" marR="5080" indent="-228600">
              <a:lnSpc>
                <a:spcPct val="100099"/>
              </a:lnSpc>
              <a:spcBef>
                <a:spcPts val="994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b="1" dirty="0">
                <a:latin typeface="Calibri"/>
                <a:cs typeface="Calibri"/>
              </a:rPr>
              <a:t>Key</a:t>
            </a:r>
            <a:r>
              <a:rPr sz="2200" b="1" spc="-11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network</a:t>
            </a:r>
            <a:r>
              <a:rPr sz="2200" b="1" spc="-114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partners:</a:t>
            </a:r>
            <a:r>
              <a:rPr sz="2200" b="1" spc="-1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Southwest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Vermont </a:t>
            </a:r>
            <a:r>
              <a:rPr sz="2200" dirty="0">
                <a:latin typeface="Calibri"/>
                <a:cs typeface="Calibri"/>
              </a:rPr>
              <a:t>Medical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Center,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Rutland</a:t>
            </a:r>
            <a:r>
              <a:rPr sz="2200" spc="-11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Hospital,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Community </a:t>
            </a:r>
            <a:r>
              <a:rPr sz="2200" dirty="0">
                <a:latin typeface="Calibri"/>
                <a:cs typeface="Calibri"/>
              </a:rPr>
              <a:t>Health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Centers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Rutland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Region,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Brattleboro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PC, </a:t>
            </a:r>
            <a:r>
              <a:rPr sz="2200" dirty="0">
                <a:latin typeface="Calibri"/>
                <a:cs typeface="Calibri"/>
              </a:rPr>
              <a:t>Grace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Cottage/Carlos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Otis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Vermont</a:t>
            </a:r>
            <a:r>
              <a:rPr spc="-140" dirty="0"/>
              <a:t> </a:t>
            </a:r>
            <a:r>
              <a:rPr dirty="0"/>
              <a:t>|</a:t>
            </a:r>
            <a:r>
              <a:rPr spc="-8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5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97904"/>
            <a:ext cx="6151880" cy="119316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6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Addison,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Bennington,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Caledonia,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Essex,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Lamoille,</a:t>
            </a:r>
            <a:r>
              <a:rPr sz="2000" spc="-1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Orange, </a:t>
            </a:r>
            <a:r>
              <a:rPr sz="2000" dirty="0">
                <a:latin typeface="Calibri"/>
                <a:cs typeface="Calibri"/>
              </a:rPr>
              <a:t>Orleans,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Rutland,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Washington,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Windham,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Windsor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909559" y="1399032"/>
            <a:ext cx="3314700" cy="4800600"/>
            <a:chOff x="7909559" y="1399032"/>
            <a:chExt cx="3314700" cy="48006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09559" y="1399032"/>
              <a:ext cx="2948562" cy="4800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674352" y="4411979"/>
              <a:ext cx="1550035" cy="645160"/>
            </a:xfrm>
            <a:custGeom>
              <a:avLst/>
              <a:gdLst/>
              <a:ahLst/>
              <a:cxnLst/>
              <a:rect l="l" t="t" r="r" b="b"/>
              <a:pathLst>
                <a:path w="1550034" h="645160">
                  <a:moveTo>
                    <a:pt x="1549908" y="0"/>
                  </a:moveTo>
                  <a:lnTo>
                    <a:pt x="0" y="0"/>
                  </a:lnTo>
                  <a:lnTo>
                    <a:pt x="0" y="86868"/>
                  </a:lnTo>
                  <a:lnTo>
                    <a:pt x="0" y="644652"/>
                  </a:lnTo>
                  <a:lnTo>
                    <a:pt x="1549908" y="644652"/>
                  </a:lnTo>
                  <a:lnTo>
                    <a:pt x="1549908" y="86868"/>
                  </a:lnTo>
                  <a:lnTo>
                    <a:pt x="15499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338054" y="4229176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017252" y="4302252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Vermont</a:t>
            </a:r>
            <a:r>
              <a:rPr spc="-135" dirty="0"/>
              <a:t> </a:t>
            </a:r>
            <a:r>
              <a:rPr dirty="0"/>
              <a:t>|</a:t>
            </a:r>
            <a:r>
              <a:rPr spc="-7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7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5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32383" y="1808988"/>
          <a:ext cx="11045825" cy="25647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7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8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$20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$750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 (both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ears),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Deductible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Plus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$750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ears),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$60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$350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ears),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Specialist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North</a:t>
            </a:r>
            <a:r>
              <a:rPr spc="-125" dirty="0"/>
              <a:t> </a:t>
            </a:r>
            <a:r>
              <a:rPr dirty="0"/>
              <a:t>Market</a:t>
            </a:r>
            <a:r>
              <a:rPr spc="-80" dirty="0"/>
              <a:t> </a:t>
            </a:r>
            <a:r>
              <a:rPr spc="-10" dirty="0"/>
              <a:t>Summary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890125"/>
            <a:ext cx="5695950" cy="249618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Diverse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portfolio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strong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networks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Many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overlapping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networks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New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England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30" dirty="0">
                <a:latin typeface="Calibri"/>
                <a:cs typeface="Calibri"/>
              </a:rPr>
              <a:t>Traveling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market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good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PPO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plans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Strong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market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presence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most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states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Expansion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state!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Next</a:t>
            </a:r>
            <a:r>
              <a:rPr spc="-75" dirty="0"/>
              <a:t> </a:t>
            </a:r>
            <a:r>
              <a:rPr spc="-20" dirty="0"/>
              <a:t>Steps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954133"/>
            <a:ext cx="6835140" cy="217614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National</a:t>
            </a:r>
            <a:r>
              <a:rPr sz="2400" b="1" spc="-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Agency</a:t>
            </a:r>
            <a:r>
              <a:rPr sz="2400" b="1" spc="-1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Directors</a:t>
            </a:r>
            <a:endParaRPr sz="2400">
              <a:latin typeface="Calibri"/>
              <a:cs typeface="Calibri"/>
            </a:endParaRPr>
          </a:p>
          <a:p>
            <a:pPr marL="245110" indent="-223520">
              <a:lnSpc>
                <a:spcPct val="100000"/>
              </a:lnSpc>
              <a:spcBef>
                <a:spcPts val="505"/>
              </a:spcBef>
              <a:buClr>
                <a:srgbClr val="009FA2"/>
              </a:buClr>
              <a:buFont typeface="Arial"/>
              <a:buChar char="•"/>
              <a:tabLst>
                <a:tab pos="245110" algn="l"/>
              </a:tabLst>
            </a:pPr>
            <a:r>
              <a:rPr sz="2400" dirty="0">
                <a:latin typeface="Calibri"/>
                <a:cs typeface="Calibri"/>
              </a:rPr>
              <a:t>Establish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local/regional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product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rollouts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trainings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9FA2"/>
              </a:buClr>
              <a:buFont typeface="Arial"/>
              <a:buChar char="•"/>
            </a:pPr>
            <a:endParaRPr sz="3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Field</a:t>
            </a:r>
            <a:r>
              <a:rPr sz="2400" b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Directors</a:t>
            </a:r>
            <a:r>
              <a:rPr sz="24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and</a:t>
            </a:r>
            <a:r>
              <a:rPr sz="2400" b="1" spc="-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Field</a:t>
            </a:r>
            <a:r>
              <a:rPr sz="2400" b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Managers</a:t>
            </a:r>
            <a:endParaRPr sz="2400">
              <a:latin typeface="Calibri"/>
              <a:cs typeface="Calibri"/>
            </a:endParaRPr>
          </a:p>
          <a:p>
            <a:pPr marL="245110" indent="-223520">
              <a:lnSpc>
                <a:spcPct val="100000"/>
              </a:lnSpc>
              <a:spcBef>
                <a:spcPts val="509"/>
              </a:spcBef>
              <a:buClr>
                <a:srgbClr val="009FA2"/>
              </a:buClr>
              <a:buFont typeface="Arial"/>
              <a:buChar char="•"/>
              <a:tabLst>
                <a:tab pos="245110" algn="l"/>
              </a:tabLst>
            </a:pPr>
            <a:r>
              <a:rPr sz="2400" dirty="0">
                <a:latin typeface="Calibri"/>
                <a:cs typeface="Calibri"/>
              </a:rPr>
              <a:t>Utilize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local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sales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leaders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reach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out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downlines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3905" cy="6858000"/>
          </a:xfrm>
          <a:custGeom>
            <a:avLst/>
            <a:gdLst/>
            <a:ahLst/>
            <a:cxnLst/>
            <a:rect l="l" t="t" r="r" b="b"/>
            <a:pathLst>
              <a:path w="12193905" h="6858000">
                <a:moveTo>
                  <a:pt x="12193524" y="0"/>
                </a:moveTo>
                <a:lnTo>
                  <a:pt x="0" y="0"/>
                </a:lnTo>
                <a:lnTo>
                  <a:pt x="0" y="6858000"/>
                </a:lnTo>
                <a:lnTo>
                  <a:pt x="12193524" y="6858000"/>
                </a:lnTo>
                <a:lnTo>
                  <a:pt x="12193524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21834" y="2689682"/>
            <a:ext cx="580136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Regional</a:t>
            </a:r>
            <a:r>
              <a:rPr spc="-15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Update:</a:t>
            </a:r>
            <a:r>
              <a:rPr spc="-10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Central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21834" y="3616528"/>
            <a:ext cx="6039485" cy="3840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Kimberly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Scott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5535930" cy="1108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280"/>
              </a:lnSpc>
              <a:spcBef>
                <a:spcPts val="100"/>
              </a:spcBef>
            </a:pPr>
            <a:r>
              <a:rPr dirty="0"/>
              <a:t>Enrollment</a:t>
            </a:r>
            <a:r>
              <a:rPr spc="-120" dirty="0"/>
              <a:t> </a:t>
            </a:r>
            <a:r>
              <a:rPr spc="-10" dirty="0"/>
              <a:t>Guide:</a:t>
            </a:r>
          </a:p>
          <a:p>
            <a:pPr marL="12700">
              <a:lnSpc>
                <a:spcPts val="3240"/>
              </a:lnSpc>
            </a:pP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Color</a:t>
            </a:r>
            <a:r>
              <a:rPr sz="28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Covers</a:t>
            </a:r>
            <a:r>
              <a:rPr sz="2800" b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by</a:t>
            </a:r>
            <a:r>
              <a:rPr sz="2800" b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Plan</a:t>
            </a:r>
            <a:r>
              <a:rPr sz="2800" b="1" spc="-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Type</a:t>
            </a:r>
            <a:r>
              <a:rPr sz="2800" b="1" spc="-10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with</a:t>
            </a:r>
            <a:r>
              <a:rPr sz="2800" b="1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9FA2"/>
                </a:solidFill>
                <a:latin typeface="Calibri"/>
                <a:cs typeface="Calibri"/>
              </a:rPr>
              <a:t>Photo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72422"/>
            <a:ext cx="3692525" cy="267462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Enhancements</a:t>
            </a:r>
            <a:r>
              <a:rPr sz="1800" b="1" spc="-9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include: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Modern,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redesigned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look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feel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Added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true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Table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Contents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Addition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Benefits-at-a-Glance</a:t>
            </a:r>
            <a:endParaRPr sz="1800">
              <a:latin typeface="Calibri"/>
              <a:cs typeface="Calibri"/>
            </a:endParaRPr>
          </a:p>
          <a:p>
            <a:pPr marL="241300" marR="271145" indent="-228600">
              <a:lnSpc>
                <a:spcPct val="100000"/>
              </a:lnSpc>
              <a:spcBef>
                <a:spcPts val="57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spc="-10" dirty="0">
                <a:latin typeface="Calibri"/>
                <a:cs typeface="Calibri"/>
              </a:rPr>
              <a:t>Copy-</a:t>
            </a:r>
            <a:r>
              <a:rPr sz="1800" dirty="0">
                <a:latin typeface="Calibri"/>
                <a:cs typeface="Calibri"/>
              </a:rPr>
              <a:t>heavy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content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replaced</a:t>
            </a:r>
            <a:r>
              <a:rPr sz="1800" spc="-20" dirty="0">
                <a:latin typeface="Calibri"/>
                <a:cs typeface="Calibri"/>
              </a:rPr>
              <a:t> with </a:t>
            </a:r>
            <a:r>
              <a:rPr sz="1800" spc="-10" dirty="0">
                <a:latin typeface="Calibri"/>
                <a:cs typeface="Calibri"/>
              </a:rPr>
              <a:t>infographics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Addition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</a:t>
            </a:r>
            <a:r>
              <a:rPr sz="1800" spc="-10" dirty="0">
                <a:latin typeface="Calibri"/>
                <a:cs typeface="Calibri"/>
              </a:rPr>
              <a:t> Portal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section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945126" y="1927605"/>
            <a:ext cx="3249930" cy="4127500"/>
            <a:chOff x="4945126" y="1927605"/>
            <a:chExt cx="3249930" cy="41275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51476" y="1933955"/>
              <a:ext cx="3236976" cy="409634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48301" y="1930780"/>
              <a:ext cx="3243580" cy="4121150"/>
            </a:xfrm>
            <a:custGeom>
              <a:avLst/>
              <a:gdLst/>
              <a:ahLst/>
              <a:cxnLst/>
              <a:rect l="l" t="t" r="r" b="b"/>
              <a:pathLst>
                <a:path w="3243579" h="4121150">
                  <a:moveTo>
                    <a:pt x="0" y="4121150"/>
                  </a:moveTo>
                  <a:lnTo>
                    <a:pt x="3243326" y="4121150"/>
                  </a:lnTo>
                  <a:lnTo>
                    <a:pt x="3243326" y="0"/>
                  </a:lnTo>
                  <a:lnTo>
                    <a:pt x="0" y="0"/>
                  </a:lnTo>
                  <a:lnTo>
                    <a:pt x="0" y="4121150"/>
                  </a:lnTo>
                  <a:close/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383269" y="4081017"/>
            <a:ext cx="3195320" cy="1974214"/>
            <a:chOff x="8383269" y="4081017"/>
            <a:chExt cx="3195320" cy="1974214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9619" y="4087367"/>
              <a:ext cx="3182112" cy="19613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386444" y="4084192"/>
              <a:ext cx="3188970" cy="1967864"/>
            </a:xfrm>
            <a:custGeom>
              <a:avLst/>
              <a:gdLst/>
              <a:ahLst/>
              <a:cxnLst/>
              <a:rect l="l" t="t" r="r" b="b"/>
              <a:pathLst>
                <a:path w="3188970" h="1967864">
                  <a:moveTo>
                    <a:pt x="0" y="1967737"/>
                  </a:moveTo>
                  <a:lnTo>
                    <a:pt x="3188462" y="1967737"/>
                  </a:lnTo>
                  <a:lnTo>
                    <a:pt x="3188462" y="0"/>
                  </a:lnTo>
                  <a:lnTo>
                    <a:pt x="0" y="0"/>
                  </a:lnTo>
                  <a:lnTo>
                    <a:pt x="0" y="1967737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8383269" y="1927605"/>
            <a:ext cx="3195320" cy="2001520"/>
            <a:chOff x="8383269" y="1927605"/>
            <a:chExt cx="3195320" cy="200152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9619" y="1933955"/>
              <a:ext cx="3182112" cy="19888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386444" y="1930780"/>
              <a:ext cx="3188970" cy="1995170"/>
            </a:xfrm>
            <a:custGeom>
              <a:avLst/>
              <a:gdLst/>
              <a:ahLst/>
              <a:cxnLst/>
              <a:rect l="l" t="t" r="r" b="b"/>
              <a:pathLst>
                <a:path w="3188970" h="1995170">
                  <a:moveTo>
                    <a:pt x="0" y="1995170"/>
                  </a:moveTo>
                  <a:lnTo>
                    <a:pt x="3188462" y="1995170"/>
                  </a:lnTo>
                  <a:lnTo>
                    <a:pt x="3188462" y="0"/>
                  </a:lnTo>
                  <a:lnTo>
                    <a:pt x="0" y="0"/>
                  </a:lnTo>
                  <a:lnTo>
                    <a:pt x="0" y="199517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543750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Central</a:t>
            </a:r>
            <a:r>
              <a:rPr spc="-150" dirty="0"/>
              <a:t> </a:t>
            </a:r>
            <a:r>
              <a:rPr dirty="0"/>
              <a:t>Region</a:t>
            </a:r>
            <a:r>
              <a:rPr spc="-140" dirty="0"/>
              <a:t> </a:t>
            </a:r>
            <a:r>
              <a:rPr spc="-10" dirty="0"/>
              <a:t>Markets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3504" y="2061972"/>
            <a:ext cx="5367655" cy="553720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9398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740"/>
              </a:spcBef>
            </a:pP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EXISTING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70" dirty="0">
                <a:solidFill>
                  <a:srgbClr val="FFFFFF"/>
                </a:solidFill>
                <a:latin typeface="Calibri"/>
                <a:cs typeface="Calibri"/>
              </a:rPr>
              <a:t>2023</a:t>
            </a:r>
            <a:r>
              <a:rPr sz="20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80" dirty="0">
                <a:solidFill>
                  <a:srgbClr val="FFFFFF"/>
                </a:solidFill>
                <a:latin typeface="Calibri"/>
                <a:cs typeface="Calibri"/>
              </a:rPr>
              <a:t>MARKETS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141" y="2667873"/>
            <a:ext cx="1390015" cy="276606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Arkansas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Illinois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Indiana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Kansas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Kentucky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Michigan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85235" y="2667873"/>
            <a:ext cx="1543050" cy="231330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Missouri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Nebraska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Oklahoma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25" dirty="0">
                <a:latin typeface="Calibri"/>
                <a:cs typeface="Calibri"/>
              </a:rPr>
              <a:t>Tennessee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Wisconsin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5955" y="1963858"/>
            <a:ext cx="5253909" cy="321831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755967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Central</a:t>
            </a:r>
            <a:r>
              <a:rPr spc="-85" dirty="0"/>
              <a:t> </a:t>
            </a:r>
            <a:r>
              <a:rPr dirty="0"/>
              <a:t>Eligibles</a:t>
            </a:r>
            <a:r>
              <a:rPr spc="-85" dirty="0"/>
              <a:t> </a:t>
            </a:r>
            <a:r>
              <a:rPr dirty="0"/>
              <a:t>and</a:t>
            </a:r>
            <a:r>
              <a:rPr spc="-75" dirty="0"/>
              <a:t> </a:t>
            </a:r>
            <a:r>
              <a:rPr spc="-10" dirty="0"/>
              <a:t>Penetration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302638"/>
          <a:ext cx="10942955" cy="4478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5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5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365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Medicare</a:t>
                      </a:r>
                      <a:r>
                        <a:rPr sz="1550" b="1" spc="1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Eligibles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Enrolled</a:t>
                      </a:r>
                      <a:r>
                        <a:rPr sz="155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55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</a:t>
                      </a:r>
                      <a:r>
                        <a:rPr sz="1550" b="1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Penetration</a:t>
                      </a:r>
                      <a:r>
                        <a:rPr sz="1550" b="1" spc="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%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Centene</a:t>
                      </a:r>
                      <a:r>
                        <a:rPr sz="1550" b="1" spc="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County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Footprint</a:t>
                      </a:r>
                      <a:r>
                        <a:rPr sz="1550" b="1" spc="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Arkansas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665,136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277,354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34%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75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Illinois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2,349,526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938,544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40%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95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Indiana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1,337,766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620,127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46%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92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Kansas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573,207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173,618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30%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47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Kentucky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968,665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484,002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50%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120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Michigan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2,191,751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1,287,442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59%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48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Missouri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1,297,545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651,215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50%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65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Nebraska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372,386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112,096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30%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66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Oklahoma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783,937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292,414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37%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Tennessee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1,442,330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722,965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50%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95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Wisconsin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1,274,214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694,368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54%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34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Arkansas</a:t>
            </a:r>
            <a:r>
              <a:rPr spc="-80" dirty="0"/>
              <a:t> </a:t>
            </a:r>
            <a:r>
              <a:rPr dirty="0"/>
              <a:t>|</a:t>
            </a:r>
            <a:r>
              <a:rPr spc="-2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0836" y="1415399"/>
            <a:ext cx="5409565" cy="454152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Statewide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Key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hospital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network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outside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state</a:t>
            </a:r>
            <a:endParaRPr sz="24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400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400" dirty="0">
                <a:latin typeface="Calibri"/>
                <a:cs typeface="Calibri"/>
              </a:rPr>
              <a:t>Memphis,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Baptist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Memorial</a:t>
            </a:r>
            <a:endParaRPr sz="24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400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400" dirty="0">
                <a:latin typeface="Calibri"/>
                <a:cs typeface="Calibri"/>
              </a:rPr>
              <a:t>Springfield,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Cox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Health</a:t>
            </a:r>
            <a:endParaRPr sz="24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434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400" spc="-35" dirty="0">
                <a:latin typeface="Calibri"/>
                <a:cs typeface="Calibri"/>
              </a:rPr>
              <a:t>Texarkana,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TX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Christus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St.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Michael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69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Delta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Dental</a:t>
            </a:r>
            <a:endParaRPr sz="2400">
              <a:latin typeface="Calibri"/>
              <a:cs typeface="Calibri"/>
            </a:endParaRPr>
          </a:p>
          <a:p>
            <a:pPr marL="473075" marR="362585" lvl="1" indent="-232410">
              <a:lnSpc>
                <a:spcPct val="100000"/>
              </a:lnSpc>
              <a:spcBef>
                <a:spcPts val="509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400" dirty="0">
                <a:latin typeface="Calibri"/>
                <a:cs typeface="Calibri"/>
              </a:rPr>
              <a:t>Delta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Dental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network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created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for 	</a:t>
            </a:r>
            <a:r>
              <a:rPr sz="2400" spc="-10" dirty="0">
                <a:latin typeface="Calibri"/>
                <a:cs typeface="Calibri"/>
              </a:rPr>
              <a:t>Wellcare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Allwell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Wellcare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Spendables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Card!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plan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partial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eligibles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28331" y="1645920"/>
            <a:ext cx="4343400" cy="3648710"/>
            <a:chOff x="7228331" y="1645920"/>
            <a:chExt cx="4343400" cy="36487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28331" y="1645920"/>
              <a:ext cx="4297680" cy="364845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355579" y="4325112"/>
              <a:ext cx="1216660" cy="548640"/>
            </a:xfrm>
            <a:custGeom>
              <a:avLst/>
              <a:gdLst/>
              <a:ahLst/>
              <a:cxnLst/>
              <a:rect l="l" t="t" r="r" b="b"/>
              <a:pathLst>
                <a:path w="1216659" h="548639">
                  <a:moveTo>
                    <a:pt x="1216152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1216152" y="548639"/>
                  </a:lnTo>
                  <a:lnTo>
                    <a:pt x="1216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76818" y="5475833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57031" y="5545835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5"/>
                </a:lnTo>
                <a:lnTo>
                  <a:pt x="196596" y="196595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Arkansas</a:t>
            </a:r>
            <a:r>
              <a:rPr spc="-100" dirty="0"/>
              <a:t> </a:t>
            </a:r>
            <a:r>
              <a:rPr dirty="0"/>
              <a:t>|</a:t>
            </a:r>
            <a:r>
              <a:rPr spc="-4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6828" y="1351163"/>
            <a:ext cx="6262370" cy="367284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22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2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200" b="1" spc="-10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2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200">
              <a:latin typeface="Calibri"/>
              <a:cs typeface="Calibri"/>
            </a:endParaRPr>
          </a:p>
          <a:p>
            <a:pPr marL="241300" marR="5080" indent="-229235">
              <a:lnSpc>
                <a:spcPct val="100000"/>
              </a:lnSpc>
              <a:spcBef>
                <a:spcPts val="104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Arkansas,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Ashley,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Baxter,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Bradley, </a:t>
            </a:r>
            <a:r>
              <a:rPr sz="1800" dirty="0">
                <a:latin typeface="Calibri"/>
                <a:cs typeface="Calibri"/>
              </a:rPr>
              <a:t>Benton,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Boone,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Calhoun, </a:t>
            </a:r>
            <a:r>
              <a:rPr sz="1800" dirty="0">
                <a:latin typeface="Calibri"/>
                <a:cs typeface="Calibri"/>
              </a:rPr>
              <a:t>Carroll,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Chicot,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Clark,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Clay,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Cleburne,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Cleveland,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Conway, Crawford,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Craighead,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Crittenden, Cross,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Dallas,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Desha,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Drew, </a:t>
            </a:r>
            <a:r>
              <a:rPr sz="1800" spc="-20" dirty="0">
                <a:latin typeface="Calibri"/>
                <a:cs typeface="Calibri"/>
              </a:rPr>
              <a:t>Faulkner,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Franklin, Columbia,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Fulton,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Garland,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Grant,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Greene, </a:t>
            </a:r>
            <a:r>
              <a:rPr sz="1800" dirty="0">
                <a:latin typeface="Calibri"/>
                <a:cs typeface="Calibri"/>
              </a:rPr>
              <a:t>Hempstead,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Hot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Spring,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Howard,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Independence,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Izard,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Jackson, Jefferson,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Johnson,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Lafayette,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Lawrence,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Lincoln,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Little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River, </a:t>
            </a:r>
            <a:r>
              <a:rPr sz="1800" dirty="0">
                <a:latin typeface="Calibri"/>
                <a:cs typeface="Calibri"/>
              </a:rPr>
              <a:t>Logan,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Lonoke,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Madison,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Marion,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Miller,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Mississippi,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Monroe, Montgomery,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Nevada,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Newton,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Ouachita,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Perry,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Phillips,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Pike, </a:t>
            </a:r>
            <a:r>
              <a:rPr sz="1800" dirty="0">
                <a:latin typeface="Calibri"/>
                <a:cs typeface="Calibri"/>
              </a:rPr>
              <a:t>Poinsett,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Polk,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Pope,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Prairie,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Pulaski,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Randolph,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Saline,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Scott, Searcy,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Sebastian,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Sevier,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Sharp,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St.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Francis,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Stone,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Union,</a:t>
            </a:r>
            <a:r>
              <a:rPr sz="1800" spc="-25" dirty="0">
                <a:latin typeface="Calibri"/>
                <a:cs typeface="Calibri"/>
              </a:rPr>
              <a:t> Van </a:t>
            </a:r>
            <a:r>
              <a:rPr sz="1800" dirty="0">
                <a:latin typeface="Calibri"/>
                <a:cs typeface="Calibri"/>
              </a:rPr>
              <a:t>Buren,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Washington,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White,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Woodruff,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Yell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28331" y="1645920"/>
            <a:ext cx="4343400" cy="3648710"/>
            <a:chOff x="7228331" y="1645920"/>
            <a:chExt cx="4343400" cy="36487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28331" y="1645920"/>
              <a:ext cx="4297680" cy="364845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355579" y="4325112"/>
              <a:ext cx="1216660" cy="548640"/>
            </a:xfrm>
            <a:custGeom>
              <a:avLst/>
              <a:gdLst/>
              <a:ahLst/>
              <a:cxnLst/>
              <a:rect l="l" t="t" r="r" b="b"/>
              <a:pathLst>
                <a:path w="1216659" h="548639">
                  <a:moveTo>
                    <a:pt x="1216152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1216152" y="548639"/>
                  </a:lnTo>
                  <a:lnTo>
                    <a:pt x="1216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76818" y="5475833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57031" y="5545835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5"/>
                </a:lnTo>
                <a:lnTo>
                  <a:pt x="196596" y="196595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Arkansas</a:t>
            </a:r>
            <a:r>
              <a:rPr spc="-100" dirty="0"/>
              <a:t> </a:t>
            </a:r>
            <a:r>
              <a:rPr dirty="0"/>
              <a:t>|</a:t>
            </a:r>
            <a:r>
              <a:rPr spc="-4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6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3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6698" y="6381699"/>
            <a:ext cx="31032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i="1" spc="-10" dirty="0">
                <a:latin typeface="Calibri"/>
                <a:cs typeface="Calibri"/>
              </a:rPr>
              <a:t>*Additional</a:t>
            </a:r>
            <a:r>
              <a:rPr sz="1000" i="1" spc="2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9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-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qualify </a:t>
            </a:r>
            <a:r>
              <a:rPr sz="1000" i="1" dirty="0">
                <a:latin typeface="Calibri"/>
                <a:cs typeface="Calibri"/>
              </a:rPr>
              <a:t>for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15772" y="1641601"/>
          <a:ext cx="11036935" cy="4236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(H0270-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$1,920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$160,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 marL="91440" marR="669925">
                        <a:lnSpc>
                          <a:spcPct val="100699"/>
                        </a:lnSpc>
                        <a:spcBef>
                          <a:spcPts val="11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(H9630-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$600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Access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(H9630-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010)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$1,980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$165,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$3,000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(H9630-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011)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8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$2,220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609600" lvl="1" indent="-28765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"/>
                        <a:tabLst>
                          <a:tab pos="60960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 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$185,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$4,000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 marR="495300">
                        <a:lnSpc>
                          <a:spcPct val="100699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Assure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(H9630-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014)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8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$960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609600" lvl="1" indent="-287655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60960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$80,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Illinois</a:t>
            </a:r>
            <a:r>
              <a:rPr spc="-30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532874"/>
            <a:ext cx="6466205" cy="431292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95-</a:t>
            </a:r>
            <a:r>
              <a:rPr sz="2400" spc="-10" dirty="0">
                <a:latin typeface="Calibri"/>
                <a:cs typeface="Calibri"/>
              </a:rPr>
              <a:t>county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service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area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Array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products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offered</a:t>
            </a:r>
            <a:endParaRPr sz="2400">
              <a:latin typeface="Calibri"/>
              <a:cs typeface="Calibri"/>
            </a:endParaRPr>
          </a:p>
          <a:p>
            <a:pPr marL="469265" lvl="1" indent="-223520">
              <a:lnSpc>
                <a:spcPct val="100000"/>
              </a:lnSpc>
              <a:spcBef>
                <a:spcPts val="325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HMO,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HMO-</a:t>
            </a:r>
            <a:r>
              <a:rPr sz="2400" dirty="0">
                <a:latin typeface="Calibri"/>
                <a:cs typeface="Calibri"/>
              </a:rPr>
              <a:t>POS,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PPO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Strong</a:t>
            </a:r>
            <a:r>
              <a:rPr sz="2400" spc="-1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provider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network</a:t>
            </a:r>
            <a:endParaRPr sz="2400">
              <a:latin typeface="Calibri"/>
              <a:cs typeface="Calibri"/>
            </a:endParaRPr>
          </a:p>
          <a:p>
            <a:pPr marL="469265" lvl="1" indent="-223520">
              <a:lnSpc>
                <a:spcPct val="100000"/>
              </a:lnSpc>
              <a:spcBef>
                <a:spcPts val="325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Oak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Street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Health</a:t>
            </a:r>
            <a:endParaRPr sz="2400">
              <a:latin typeface="Calibri"/>
              <a:cs typeface="Calibri"/>
            </a:endParaRPr>
          </a:p>
          <a:p>
            <a:pPr marL="469265" lvl="1" indent="-223520">
              <a:lnSpc>
                <a:spcPct val="100000"/>
              </a:lnSpc>
              <a:spcBef>
                <a:spcPts val="290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JenCare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Senior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Medical</a:t>
            </a:r>
            <a:endParaRPr sz="2400">
              <a:latin typeface="Calibri"/>
              <a:cs typeface="Calibri"/>
            </a:endParaRPr>
          </a:p>
          <a:p>
            <a:pPr marL="468630" marR="5080" lvl="1" indent="-223520">
              <a:lnSpc>
                <a:spcPct val="100000"/>
              </a:lnSpc>
              <a:spcBef>
                <a:spcPts val="290"/>
              </a:spcBef>
              <a:buClr>
                <a:srgbClr val="6D6D6D"/>
              </a:buClr>
              <a:buFont typeface="Wingdings"/>
              <a:buChar char=""/>
              <a:tabLst>
                <a:tab pos="469900" algn="l"/>
              </a:tabLst>
            </a:pPr>
            <a:r>
              <a:rPr sz="2400" dirty="0">
                <a:latin typeface="Calibri"/>
                <a:cs typeface="Calibri"/>
              </a:rPr>
              <a:t>Solid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supporting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partner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groups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Advocate 	</a:t>
            </a:r>
            <a:r>
              <a:rPr sz="2400" dirty="0">
                <a:latin typeface="Calibri"/>
                <a:cs typeface="Calibri"/>
              </a:rPr>
              <a:t>Health,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Cook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County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Stronger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System,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UIC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Med., 	</a:t>
            </a:r>
            <a:r>
              <a:rPr sz="2400" dirty="0">
                <a:latin typeface="Calibri"/>
                <a:cs typeface="Calibri"/>
              </a:rPr>
              <a:t>Access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Health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3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Wellcare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Spendables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Card!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88935" y="1049298"/>
            <a:ext cx="3209925" cy="5279390"/>
            <a:chOff x="7488935" y="1049298"/>
            <a:chExt cx="3209925" cy="52793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02422" y="1049298"/>
              <a:ext cx="2995929" cy="52792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88935" y="5495543"/>
              <a:ext cx="1271270" cy="411480"/>
            </a:xfrm>
            <a:custGeom>
              <a:avLst/>
              <a:gdLst/>
              <a:ahLst/>
              <a:cxnLst/>
              <a:rect l="l" t="t" r="r" b="b"/>
              <a:pathLst>
                <a:path w="1271270" h="411479">
                  <a:moveTo>
                    <a:pt x="1271016" y="0"/>
                  </a:moveTo>
                  <a:lnTo>
                    <a:pt x="0" y="0"/>
                  </a:lnTo>
                  <a:lnTo>
                    <a:pt x="0" y="411479"/>
                  </a:lnTo>
                  <a:lnTo>
                    <a:pt x="1271016" y="411479"/>
                  </a:lnTo>
                  <a:lnTo>
                    <a:pt x="1271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14031" y="5506618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78623" y="5582411"/>
            <a:ext cx="210820" cy="210820"/>
          </a:xfrm>
          <a:custGeom>
            <a:avLst/>
            <a:gdLst/>
            <a:ahLst/>
            <a:cxnLst/>
            <a:rect l="l" t="t" r="r" b="b"/>
            <a:pathLst>
              <a:path w="210820" h="210820">
                <a:moveTo>
                  <a:pt x="210311" y="0"/>
                </a:moveTo>
                <a:lnTo>
                  <a:pt x="0" y="0"/>
                </a:lnTo>
                <a:lnTo>
                  <a:pt x="0" y="210312"/>
                </a:lnTo>
                <a:lnTo>
                  <a:pt x="210311" y="210312"/>
                </a:lnTo>
                <a:lnTo>
                  <a:pt x="210311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Illinois</a:t>
            </a:r>
            <a:r>
              <a:rPr spc="-60" dirty="0"/>
              <a:t> </a:t>
            </a:r>
            <a:r>
              <a:rPr dirty="0"/>
              <a:t>|</a:t>
            </a:r>
            <a:r>
              <a:rPr spc="-20" dirty="0"/>
              <a:t> </a:t>
            </a:r>
            <a:r>
              <a:rPr sz="3000" i="1" dirty="0">
                <a:latin typeface="Calibri"/>
                <a:cs typeface="Calibri"/>
              </a:rPr>
              <a:t>Service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521298"/>
            <a:ext cx="5953760" cy="444627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100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Adams,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Bond,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Brown,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Bureau,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Calhoun,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Carroll,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Cass, </a:t>
            </a:r>
            <a:r>
              <a:rPr sz="1800" dirty="0">
                <a:latin typeface="Calibri"/>
                <a:cs typeface="Calibri"/>
              </a:rPr>
              <a:t>Champaign,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Christian,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Clark,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Clay,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Clinton,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Coles,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Cook, Crawford,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Cumberland,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Witt,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Dekalb,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Douglas,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DuPage, </a:t>
            </a:r>
            <a:r>
              <a:rPr sz="1800" spc="-25" dirty="0">
                <a:latin typeface="Calibri"/>
                <a:cs typeface="Calibri"/>
              </a:rPr>
              <a:t>Edgar,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Edwards,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Effingham,</a:t>
            </a:r>
            <a:r>
              <a:rPr sz="1800" spc="-20" dirty="0">
                <a:latin typeface="Calibri"/>
                <a:cs typeface="Calibri"/>
              </a:rPr>
              <a:t> Fayette,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Ford,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Franklin,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Fulton, </a:t>
            </a:r>
            <a:r>
              <a:rPr sz="1800" dirty="0">
                <a:latin typeface="Calibri"/>
                <a:cs typeface="Calibri"/>
              </a:rPr>
              <a:t>Gallatin,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Greene,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Grundy,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Hamilton,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Hancock,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Hardin, </a:t>
            </a:r>
            <a:r>
              <a:rPr sz="1800" dirty="0">
                <a:latin typeface="Calibri"/>
                <a:cs typeface="Calibri"/>
              </a:rPr>
              <a:t>Henderson,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Henry,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Iroquois,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Jackson,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Jasper,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Jefferson,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Jersey, </a:t>
            </a:r>
            <a:r>
              <a:rPr sz="1800" dirty="0">
                <a:latin typeface="Calibri"/>
                <a:cs typeface="Calibri"/>
              </a:rPr>
              <a:t>Johnson,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Kane,</a:t>
            </a:r>
            <a:r>
              <a:rPr sz="1800" spc="-10" dirty="0">
                <a:latin typeface="Calibri"/>
                <a:cs typeface="Calibri"/>
              </a:rPr>
              <a:t> Kankakee,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Kendall,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Knox,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Salle,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Lee, </a:t>
            </a:r>
            <a:r>
              <a:rPr sz="1800" dirty="0">
                <a:latin typeface="Calibri"/>
                <a:cs typeface="Calibri"/>
              </a:rPr>
              <a:t>Livingston,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Logan,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Macon,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Macoupin, Madison,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Marion, </a:t>
            </a:r>
            <a:r>
              <a:rPr sz="1800" dirty="0">
                <a:latin typeface="Calibri"/>
                <a:cs typeface="Calibri"/>
              </a:rPr>
              <a:t>Marshall,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Mason,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McDonough,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McLean,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Menard,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Monroe, </a:t>
            </a:r>
            <a:r>
              <a:rPr sz="1800" dirty="0">
                <a:latin typeface="Calibri"/>
                <a:cs typeface="Calibri"/>
              </a:rPr>
              <a:t>Morgan,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Moultrie,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Ogle,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Peoria,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Perry,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Piatt,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Pike,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Pope, </a:t>
            </a:r>
            <a:r>
              <a:rPr sz="1800" dirty="0">
                <a:latin typeface="Calibri"/>
                <a:cs typeface="Calibri"/>
              </a:rPr>
              <a:t>Pulaski,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Putnam,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Randolph,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Richland,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Saline,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Sangamon, Schuyler,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Scott,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Shelby,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St.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Clair,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Stark,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Stephenson,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Tazewell, </a:t>
            </a:r>
            <a:r>
              <a:rPr sz="1800" dirty="0">
                <a:latin typeface="Calibri"/>
                <a:cs typeface="Calibri"/>
              </a:rPr>
              <a:t>Union,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Vermillion,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Washington,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Wayne,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White,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Whiteside,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Woodford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88935" y="1049298"/>
            <a:ext cx="3209925" cy="5279390"/>
            <a:chOff x="7488935" y="1049298"/>
            <a:chExt cx="3209925" cy="52793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02422" y="1049298"/>
              <a:ext cx="2995929" cy="52792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88935" y="5495543"/>
              <a:ext cx="1271270" cy="411480"/>
            </a:xfrm>
            <a:custGeom>
              <a:avLst/>
              <a:gdLst/>
              <a:ahLst/>
              <a:cxnLst/>
              <a:rect l="l" t="t" r="r" b="b"/>
              <a:pathLst>
                <a:path w="1271270" h="411479">
                  <a:moveTo>
                    <a:pt x="1271016" y="0"/>
                  </a:moveTo>
                  <a:lnTo>
                    <a:pt x="0" y="0"/>
                  </a:lnTo>
                  <a:lnTo>
                    <a:pt x="0" y="411479"/>
                  </a:lnTo>
                  <a:lnTo>
                    <a:pt x="1271016" y="411479"/>
                  </a:lnTo>
                  <a:lnTo>
                    <a:pt x="1271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14031" y="5506618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78623" y="5582411"/>
            <a:ext cx="210820" cy="210820"/>
          </a:xfrm>
          <a:custGeom>
            <a:avLst/>
            <a:gdLst/>
            <a:ahLst/>
            <a:cxnLst/>
            <a:rect l="l" t="t" r="r" b="b"/>
            <a:pathLst>
              <a:path w="210820" h="210820">
                <a:moveTo>
                  <a:pt x="210311" y="0"/>
                </a:moveTo>
                <a:lnTo>
                  <a:pt x="0" y="0"/>
                </a:lnTo>
                <a:lnTo>
                  <a:pt x="0" y="210312"/>
                </a:lnTo>
                <a:lnTo>
                  <a:pt x="210311" y="210312"/>
                </a:lnTo>
                <a:lnTo>
                  <a:pt x="210311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685670"/>
          <a:ext cx="11036935" cy="3473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Normal</a:t>
                      </a:r>
                      <a:r>
                        <a:rPr sz="155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(No</a:t>
                      </a:r>
                      <a:r>
                        <a:rPr sz="1550" b="1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Push)</a:t>
                      </a:r>
                      <a:r>
                        <a:rPr sz="1550" b="1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Exclusive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(H5779-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007)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38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$540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91820" lvl="1" indent="-26987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9182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$45,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 marR="650875">
                        <a:lnSpc>
                          <a:spcPct val="100699"/>
                        </a:lnSpc>
                        <a:spcBef>
                          <a:spcPts val="3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Essential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(H5779-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39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Available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95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counties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dentures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 marR="669925">
                        <a:lnSpc>
                          <a:spcPct val="100800"/>
                        </a:lnSpc>
                        <a:spcBef>
                          <a:spcPts val="11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(H1416-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009)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HMO-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$660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$55,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$5,000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dentures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 marR="468630">
                        <a:lnSpc>
                          <a:spcPct val="100699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Compass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(H1416-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023)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LIS-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centric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$720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$60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 marR="238760">
                        <a:lnSpc>
                          <a:spcPct val="100800"/>
                        </a:lnSpc>
                        <a:spcBef>
                          <a:spcPts val="38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(H6713-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40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$120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Available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95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counties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Illinois</a:t>
            </a:r>
            <a:r>
              <a:rPr spc="-70" dirty="0"/>
              <a:t> </a:t>
            </a:r>
            <a:r>
              <a:rPr dirty="0"/>
              <a:t>|</a:t>
            </a:r>
            <a:r>
              <a:rPr spc="-3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6698" y="6286906"/>
            <a:ext cx="31032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i="1" spc="-10" dirty="0">
                <a:latin typeface="Calibri"/>
                <a:cs typeface="Calibri"/>
              </a:rPr>
              <a:t>*Additional</a:t>
            </a:r>
            <a:r>
              <a:rPr sz="1000" i="1" spc="2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9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-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qualify </a:t>
            </a:r>
            <a:r>
              <a:rPr sz="1000" i="1" dirty="0">
                <a:latin typeface="Calibri"/>
                <a:cs typeface="Calibri"/>
              </a:rPr>
              <a:t>for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Indiana</a:t>
            </a:r>
            <a:r>
              <a:rPr spc="-70" dirty="0"/>
              <a:t> </a:t>
            </a:r>
            <a:r>
              <a:rPr dirty="0"/>
              <a:t>|</a:t>
            </a:r>
            <a:r>
              <a:rPr spc="4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518777"/>
            <a:ext cx="6131560" cy="328739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Statewide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Strong</a:t>
            </a:r>
            <a:r>
              <a:rPr sz="2400" spc="-1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provider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network</a:t>
            </a:r>
            <a:endParaRPr sz="24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505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400" dirty="0">
                <a:latin typeface="Calibri"/>
                <a:cs typeface="Calibri"/>
              </a:rPr>
              <a:t>Oak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Street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Health</a:t>
            </a:r>
            <a:endParaRPr sz="24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509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400" spc="-10" dirty="0">
                <a:latin typeface="Calibri"/>
                <a:cs typeface="Calibri"/>
              </a:rPr>
              <a:t>Ascension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Array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products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offered</a:t>
            </a:r>
            <a:endParaRPr sz="24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505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400" dirty="0">
                <a:latin typeface="Calibri"/>
                <a:cs typeface="Calibri"/>
              </a:rPr>
              <a:t>Multiple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PPO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HMO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plan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options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available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Wellcare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Spendables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Card!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696711" y="1261872"/>
            <a:ext cx="6497320" cy="4974590"/>
            <a:chOff x="5696711" y="1261872"/>
            <a:chExt cx="6497320" cy="49745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6711" y="1261872"/>
              <a:ext cx="6496811" cy="49743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140696" y="5138940"/>
              <a:ext cx="1294130" cy="640080"/>
            </a:xfrm>
            <a:custGeom>
              <a:avLst/>
              <a:gdLst/>
              <a:ahLst/>
              <a:cxnLst/>
              <a:rect l="l" t="t" r="r" b="b"/>
              <a:pathLst>
                <a:path w="1294129" h="640079">
                  <a:moveTo>
                    <a:pt x="1293876" y="0"/>
                  </a:moveTo>
                  <a:lnTo>
                    <a:pt x="0" y="0"/>
                  </a:lnTo>
                  <a:lnTo>
                    <a:pt x="0" y="516623"/>
                  </a:lnTo>
                  <a:lnTo>
                    <a:pt x="0" y="640067"/>
                  </a:lnTo>
                  <a:lnTo>
                    <a:pt x="1293876" y="640067"/>
                  </a:lnTo>
                  <a:lnTo>
                    <a:pt x="1293876" y="516623"/>
                  </a:lnTo>
                  <a:lnTo>
                    <a:pt x="12938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463910" y="5583732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40695" y="5655564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6"/>
                </a:lnTo>
                <a:lnTo>
                  <a:pt x="201168" y="196596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Indiana</a:t>
            </a:r>
            <a:r>
              <a:rPr spc="-100" dirty="0"/>
              <a:t> </a:t>
            </a:r>
            <a:r>
              <a:rPr dirty="0"/>
              <a:t>|</a:t>
            </a:r>
            <a:r>
              <a:rPr spc="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10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572989"/>
            <a:ext cx="6422390" cy="4171315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100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Adams,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Allen, </a:t>
            </a:r>
            <a:r>
              <a:rPr sz="1800" spc="-10" dirty="0">
                <a:latin typeface="Calibri"/>
                <a:cs typeface="Calibri"/>
              </a:rPr>
              <a:t>Bartholomew,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Benton,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Blackford, Boone,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Brown, </a:t>
            </a:r>
            <a:r>
              <a:rPr sz="1800" dirty="0">
                <a:latin typeface="Calibri"/>
                <a:cs typeface="Calibri"/>
              </a:rPr>
              <a:t>Carroll, Cass,</a:t>
            </a:r>
            <a:r>
              <a:rPr sz="1800" spc="-1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Clark,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Clay,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Clinton,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Crawford,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Daviess,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Kalb, </a:t>
            </a:r>
            <a:r>
              <a:rPr sz="1800" dirty="0">
                <a:latin typeface="Calibri"/>
                <a:cs typeface="Calibri"/>
              </a:rPr>
              <a:t>Dearborn,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Decatur,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Delaware,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Dubois,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Elkhart,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Fayette,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Floyd, </a:t>
            </a:r>
            <a:r>
              <a:rPr sz="1800" dirty="0">
                <a:latin typeface="Calibri"/>
                <a:cs typeface="Calibri"/>
              </a:rPr>
              <a:t>Fountain,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Franklin,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Fulton,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Gibson,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Grant,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Greene,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Hamilton, </a:t>
            </a:r>
            <a:r>
              <a:rPr sz="1800" dirty="0">
                <a:latin typeface="Calibri"/>
                <a:cs typeface="Calibri"/>
              </a:rPr>
              <a:t>Hancock,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Harrison,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Hendricks,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Henry,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Howard,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Huntington, </a:t>
            </a:r>
            <a:r>
              <a:rPr sz="1800" dirty="0">
                <a:latin typeface="Calibri"/>
                <a:cs typeface="Calibri"/>
              </a:rPr>
              <a:t>Jackson,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Jasper,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Jay,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Jefferson,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Jennings,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Johnson,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Knox,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Kosciusko,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Porte,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Lagrange,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Lake,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Lawrence,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Madison,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Marion,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Marshall, </a:t>
            </a:r>
            <a:r>
              <a:rPr sz="1800" dirty="0">
                <a:latin typeface="Calibri"/>
                <a:cs typeface="Calibri"/>
              </a:rPr>
              <a:t>Martin,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Miami,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Monroe,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Montgomery,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Morgan,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Newton,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Noble, </a:t>
            </a:r>
            <a:r>
              <a:rPr sz="1800" dirty="0">
                <a:latin typeface="Calibri"/>
                <a:cs typeface="Calibri"/>
              </a:rPr>
              <a:t>Ohio,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Orange,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Owen,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Parke,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Perry,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Pike,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Porter,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Posey,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Pulaski, </a:t>
            </a:r>
            <a:r>
              <a:rPr sz="1800" dirty="0">
                <a:latin typeface="Calibri"/>
                <a:cs typeface="Calibri"/>
              </a:rPr>
              <a:t>Putnam,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Randolph,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Ripley,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Rush,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Scott,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Shelby,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Spencer,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St.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Joseph, Starke,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Steuben,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Sullivan,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Switzerland,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Tippecanoe,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Tipton,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Union, Vanderburgh,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Vermillion, </a:t>
            </a:r>
            <a:r>
              <a:rPr sz="1800" dirty="0">
                <a:latin typeface="Calibri"/>
                <a:cs typeface="Calibri"/>
              </a:rPr>
              <a:t>Vigo,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Wabash,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Warren,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Warrick, Washington,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Wayne,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Wells,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White,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Whitley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696711" y="1261872"/>
            <a:ext cx="6497320" cy="4974590"/>
            <a:chOff x="5696711" y="1261872"/>
            <a:chExt cx="6497320" cy="49745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6711" y="1261872"/>
              <a:ext cx="6496811" cy="49743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140696" y="5138940"/>
              <a:ext cx="1294130" cy="640080"/>
            </a:xfrm>
            <a:custGeom>
              <a:avLst/>
              <a:gdLst/>
              <a:ahLst/>
              <a:cxnLst/>
              <a:rect l="l" t="t" r="r" b="b"/>
              <a:pathLst>
                <a:path w="1294129" h="640079">
                  <a:moveTo>
                    <a:pt x="1293876" y="0"/>
                  </a:moveTo>
                  <a:lnTo>
                    <a:pt x="0" y="0"/>
                  </a:lnTo>
                  <a:lnTo>
                    <a:pt x="0" y="516623"/>
                  </a:lnTo>
                  <a:lnTo>
                    <a:pt x="0" y="640067"/>
                  </a:lnTo>
                  <a:lnTo>
                    <a:pt x="1293876" y="640067"/>
                  </a:lnTo>
                  <a:lnTo>
                    <a:pt x="1293876" y="516623"/>
                  </a:lnTo>
                  <a:lnTo>
                    <a:pt x="12938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463910" y="5583732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40695" y="5655564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6"/>
                </a:lnTo>
                <a:lnTo>
                  <a:pt x="201168" y="196596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8924290" cy="1108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280"/>
              </a:lnSpc>
              <a:spcBef>
                <a:spcPts val="100"/>
              </a:spcBef>
            </a:pPr>
            <a:r>
              <a:rPr dirty="0"/>
              <a:t>Welcome</a:t>
            </a:r>
            <a:r>
              <a:rPr spc="-95" dirty="0"/>
              <a:t> </a:t>
            </a:r>
            <a:r>
              <a:rPr dirty="0"/>
              <a:t>Kit</a:t>
            </a:r>
            <a:r>
              <a:rPr spc="-95" dirty="0"/>
              <a:t> </a:t>
            </a:r>
            <a:r>
              <a:rPr dirty="0"/>
              <a:t>and</a:t>
            </a:r>
            <a:r>
              <a:rPr spc="-125" dirty="0"/>
              <a:t> </a:t>
            </a:r>
            <a:r>
              <a:rPr dirty="0"/>
              <a:t>Welcome</a:t>
            </a:r>
            <a:r>
              <a:rPr spc="-80" dirty="0"/>
              <a:t> </a:t>
            </a:r>
            <a:r>
              <a:rPr dirty="0"/>
              <a:t>Back</a:t>
            </a:r>
            <a:r>
              <a:rPr spc="-90" dirty="0"/>
              <a:t> </a:t>
            </a:r>
            <a:r>
              <a:rPr spc="-20" dirty="0"/>
              <a:t>Kit:</a:t>
            </a:r>
          </a:p>
          <a:p>
            <a:pPr marL="12700">
              <a:lnSpc>
                <a:spcPts val="3240"/>
              </a:lnSpc>
            </a:pPr>
            <a:r>
              <a:rPr sz="2800" b="1" spc="-10" dirty="0">
                <a:solidFill>
                  <a:srgbClr val="009FA2"/>
                </a:solidFill>
                <a:latin typeface="Calibri"/>
                <a:cs typeface="Calibri"/>
              </a:rPr>
              <a:t>Member-</a:t>
            </a: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specific;</a:t>
            </a:r>
            <a:r>
              <a:rPr sz="28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plan</a:t>
            </a:r>
            <a:r>
              <a:rPr sz="2800" b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name</a:t>
            </a:r>
            <a:r>
              <a:rPr sz="28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and</a:t>
            </a:r>
            <a:r>
              <a:rPr sz="2800" b="1" spc="-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contract</a:t>
            </a:r>
            <a:r>
              <a:rPr sz="2800" b="1" spc="-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number</a:t>
            </a:r>
            <a:r>
              <a:rPr sz="2800" b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on</a:t>
            </a:r>
            <a:r>
              <a:rPr sz="2800" b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9FA2"/>
                </a:solidFill>
                <a:latin typeface="Calibri"/>
                <a:cs typeface="Calibri"/>
              </a:rPr>
              <a:t>covers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73162"/>
            <a:ext cx="4299585" cy="419862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Enhancements</a:t>
            </a:r>
            <a:r>
              <a:rPr sz="1800" b="1" spc="-9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include:</a:t>
            </a:r>
            <a:endParaRPr sz="1800">
              <a:latin typeface="Calibri"/>
              <a:cs typeface="Calibri"/>
            </a:endParaRPr>
          </a:p>
          <a:p>
            <a:pPr marL="241300" marR="144145" indent="-228600">
              <a:lnSpc>
                <a:spcPct val="100000"/>
              </a:lnSpc>
              <a:spcBef>
                <a:spcPts val="57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Kits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now PBP-specific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names </a:t>
            </a:r>
            <a:r>
              <a:rPr sz="1800" dirty="0">
                <a:latin typeface="Calibri"/>
                <a:cs typeface="Calibri"/>
              </a:rPr>
              <a:t>added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footers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New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Spendables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flyer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Merged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benefit-</a:t>
            </a:r>
            <a:r>
              <a:rPr sz="1800" dirty="0">
                <a:latin typeface="Calibri"/>
                <a:cs typeface="Calibri"/>
              </a:rPr>
              <a:t>heavy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content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Extra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Benefits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section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7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New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Vendor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Contact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flyer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New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My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Journey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page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New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Health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Awareness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Calendar,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created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in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collaboration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Quality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HEDIS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teams</a:t>
            </a:r>
            <a:endParaRPr sz="1800">
              <a:latin typeface="Calibri"/>
              <a:cs typeface="Calibri"/>
            </a:endParaRPr>
          </a:p>
          <a:p>
            <a:pPr marL="241300" marR="384175" indent="-228600">
              <a:lnSpc>
                <a:spcPct val="100000"/>
              </a:lnSpc>
              <a:spcBef>
                <a:spcPts val="57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New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Welcome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Back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Kit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returning </a:t>
            </a:r>
            <a:r>
              <a:rPr sz="1800" dirty="0">
                <a:latin typeface="Calibri"/>
                <a:cs typeface="Calibri"/>
              </a:rPr>
              <a:t>members;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22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pages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focusing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CAHPS, Quality,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retention,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digital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initiatives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699505" y="2224785"/>
            <a:ext cx="2769870" cy="3569970"/>
            <a:chOff x="5699505" y="2224785"/>
            <a:chExt cx="2769870" cy="35699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5855" y="2231135"/>
              <a:ext cx="2756916" cy="355701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02680" y="2227960"/>
              <a:ext cx="2763520" cy="3563620"/>
            </a:xfrm>
            <a:custGeom>
              <a:avLst/>
              <a:gdLst/>
              <a:ahLst/>
              <a:cxnLst/>
              <a:rect l="l" t="t" r="r" b="b"/>
              <a:pathLst>
                <a:path w="2763520" h="3563620">
                  <a:moveTo>
                    <a:pt x="0" y="3563366"/>
                  </a:moveTo>
                  <a:lnTo>
                    <a:pt x="2763266" y="3563366"/>
                  </a:lnTo>
                  <a:lnTo>
                    <a:pt x="2763266" y="0"/>
                  </a:lnTo>
                  <a:lnTo>
                    <a:pt x="0" y="0"/>
                  </a:lnTo>
                  <a:lnTo>
                    <a:pt x="0" y="3563366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598154" y="2243073"/>
            <a:ext cx="2751455" cy="3574415"/>
            <a:chOff x="8598154" y="2243073"/>
            <a:chExt cx="2751455" cy="35744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4504" y="2249423"/>
              <a:ext cx="2738628" cy="35615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601329" y="2246248"/>
              <a:ext cx="2745105" cy="3568065"/>
            </a:xfrm>
            <a:custGeom>
              <a:avLst/>
              <a:gdLst/>
              <a:ahLst/>
              <a:cxnLst/>
              <a:rect l="l" t="t" r="r" b="b"/>
              <a:pathLst>
                <a:path w="2745104" h="3568065">
                  <a:moveTo>
                    <a:pt x="0" y="3567938"/>
                  </a:moveTo>
                  <a:lnTo>
                    <a:pt x="2744978" y="3567938"/>
                  </a:lnTo>
                  <a:lnTo>
                    <a:pt x="2744978" y="0"/>
                  </a:lnTo>
                  <a:lnTo>
                    <a:pt x="0" y="0"/>
                  </a:lnTo>
                  <a:lnTo>
                    <a:pt x="0" y="3567938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670685"/>
          <a:ext cx="11036935" cy="4204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(H3499-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$600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Assist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(H3499-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008)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39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Quarterly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$64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$4,000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(H6348-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39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Quarterly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$60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 marR="1077595">
                        <a:lnSpc>
                          <a:spcPct val="100800"/>
                        </a:lnSpc>
                        <a:spcBef>
                          <a:spcPts val="26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Patriot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(H6348-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005)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$300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$25,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(H6348-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007)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40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Quarterly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$50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Complete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(H7925-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84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$744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$62,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Indiana</a:t>
            </a:r>
            <a:r>
              <a:rPr spc="-110" dirty="0"/>
              <a:t> </a:t>
            </a:r>
            <a:r>
              <a:rPr dirty="0"/>
              <a:t>|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1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6698" y="6286906"/>
            <a:ext cx="31032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i="1" spc="-10" dirty="0">
                <a:latin typeface="Calibri"/>
                <a:cs typeface="Calibri"/>
              </a:rPr>
              <a:t>*Additional</a:t>
            </a:r>
            <a:r>
              <a:rPr sz="1000" i="1" spc="2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9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-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qualify </a:t>
            </a:r>
            <a:r>
              <a:rPr sz="1000" i="1" dirty="0">
                <a:latin typeface="Calibri"/>
                <a:cs typeface="Calibri"/>
              </a:rPr>
              <a:t>for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87667" y="1947672"/>
            <a:ext cx="5084445" cy="3218815"/>
            <a:chOff x="6487667" y="1947672"/>
            <a:chExt cx="5084445" cy="32188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87667" y="1947672"/>
              <a:ext cx="4983480" cy="28162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195559" y="4599432"/>
              <a:ext cx="1376680" cy="567055"/>
            </a:xfrm>
            <a:custGeom>
              <a:avLst/>
              <a:gdLst/>
              <a:ahLst/>
              <a:cxnLst/>
              <a:rect l="l" t="t" r="r" b="b"/>
              <a:pathLst>
                <a:path w="1376679" h="567054">
                  <a:moveTo>
                    <a:pt x="1376172" y="0"/>
                  </a:moveTo>
                  <a:lnTo>
                    <a:pt x="0" y="0"/>
                  </a:lnTo>
                  <a:lnTo>
                    <a:pt x="0" y="566927"/>
                  </a:lnTo>
                  <a:lnTo>
                    <a:pt x="1376172" y="566927"/>
                  </a:lnTo>
                  <a:lnTo>
                    <a:pt x="1376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900919" y="4697348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78340" y="4768596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5"/>
                </a:lnTo>
                <a:lnTo>
                  <a:pt x="201168" y="196595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Kansas</a:t>
            </a:r>
            <a:r>
              <a:rPr spc="-90" dirty="0"/>
              <a:t> </a:t>
            </a:r>
            <a:r>
              <a:rPr dirty="0"/>
              <a:t>|</a:t>
            </a:r>
            <a:r>
              <a:rPr spc="-2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8703" y="1789874"/>
            <a:ext cx="5269865" cy="381381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47-</a:t>
            </a:r>
            <a:r>
              <a:rPr sz="2400" spc="-10" dirty="0">
                <a:latin typeface="Calibri"/>
                <a:cs typeface="Calibri"/>
              </a:rPr>
              <a:t>county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service</a:t>
            </a:r>
            <a:r>
              <a:rPr sz="2400" spc="-20" dirty="0">
                <a:latin typeface="Calibri"/>
                <a:cs typeface="Calibri"/>
              </a:rPr>
              <a:t> area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Provider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network</a:t>
            </a:r>
            <a:endParaRPr sz="2400">
              <a:latin typeface="Calibri"/>
              <a:cs typeface="Calibri"/>
            </a:endParaRPr>
          </a:p>
          <a:p>
            <a:pPr marL="473075" marR="5080" lvl="1" indent="-232410">
              <a:lnSpc>
                <a:spcPct val="100000"/>
              </a:lnSpc>
              <a:spcBef>
                <a:spcPts val="50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  <a:tab pos="1128395" algn="l"/>
              </a:tabLst>
            </a:pPr>
            <a:r>
              <a:rPr sz="2400" dirty="0">
                <a:latin typeface="Calibri"/>
                <a:cs typeface="Calibri"/>
              </a:rPr>
              <a:t>Hutchinson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Regional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Medical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Center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in 	</a:t>
            </a:r>
            <a:r>
              <a:rPr sz="2400" dirty="0">
                <a:latin typeface="Calibri"/>
                <a:cs typeface="Calibri"/>
              </a:rPr>
              <a:t>Reno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County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agreed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file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our 	PPO</a:t>
            </a:r>
            <a:r>
              <a:rPr sz="2400" dirty="0">
                <a:latin typeface="Calibri"/>
                <a:cs typeface="Calibri"/>
              </a:rPr>
              <a:t>	D-SNP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charge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Medicaid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for 	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remainder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cost-</a:t>
            </a:r>
            <a:r>
              <a:rPr sz="2400" spc="-10" dirty="0">
                <a:latin typeface="Calibri"/>
                <a:cs typeface="Calibri"/>
              </a:rPr>
              <a:t>share.</a:t>
            </a:r>
            <a:endParaRPr sz="24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509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400" dirty="0">
                <a:latin typeface="Calibri"/>
                <a:cs typeface="Calibri"/>
              </a:rPr>
              <a:t>No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other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PPO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D-SNPs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county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Strong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D-SNP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products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Wellcare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Spendables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Card!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Kansas</a:t>
            </a:r>
            <a:r>
              <a:rPr spc="-100" dirty="0"/>
              <a:t> </a:t>
            </a:r>
            <a:r>
              <a:rPr dirty="0"/>
              <a:t>|</a:t>
            </a:r>
            <a:r>
              <a:rPr spc="-4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750890"/>
            <a:ext cx="5424170" cy="3074035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Allen,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Anderson,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Atchison,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Bourbon,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Brown,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Butler, </a:t>
            </a:r>
            <a:r>
              <a:rPr sz="1800" dirty="0">
                <a:latin typeface="Calibri"/>
                <a:cs typeface="Calibri"/>
              </a:rPr>
              <a:t>Chase,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Chautauqua,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Cherokee,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Coffery, </a:t>
            </a:r>
            <a:r>
              <a:rPr sz="1800" spc="-10" dirty="0">
                <a:latin typeface="Calibri"/>
                <a:cs typeface="Calibri"/>
              </a:rPr>
              <a:t>Cowley, Crawford,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Dickinson,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Doniphan,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Douglas,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Elk,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Franklin, Geary,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Greenwood,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Harvey,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Jackson,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Jefferson,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Johnson, </a:t>
            </a:r>
            <a:r>
              <a:rPr sz="1800" dirty="0">
                <a:latin typeface="Calibri"/>
                <a:cs typeface="Calibri"/>
              </a:rPr>
              <a:t>Kingman,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Labette,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Leavenworth,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Linn,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Lyon,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Marion, </a:t>
            </a:r>
            <a:r>
              <a:rPr sz="1800" dirty="0">
                <a:latin typeface="Calibri"/>
                <a:cs typeface="Calibri"/>
              </a:rPr>
              <a:t>McPherson,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Miami,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Montgomery,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Morris,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Nemaha, </a:t>
            </a:r>
            <a:r>
              <a:rPr sz="1800" dirty="0">
                <a:latin typeface="Calibri"/>
                <a:cs typeface="Calibri"/>
              </a:rPr>
              <a:t>Neosho,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Osage,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Pottawatomie,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Reno,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Riley,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Saline, </a:t>
            </a:r>
            <a:r>
              <a:rPr sz="1800" dirty="0">
                <a:latin typeface="Calibri"/>
                <a:cs typeface="Calibri"/>
              </a:rPr>
              <a:t>Sedgwick,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Shawnee,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Sumner,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Wabaunsee,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Wilson, </a:t>
            </a:r>
            <a:r>
              <a:rPr sz="1800" dirty="0">
                <a:latin typeface="Calibri"/>
                <a:cs typeface="Calibri"/>
              </a:rPr>
              <a:t>Woodson,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Wyandotte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87667" y="1947672"/>
            <a:ext cx="5084445" cy="3218815"/>
            <a:chOff x="6487667" y="1947672"/>
            <a:chExt cx="5084445" cy="32188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87667" y="1947672"/>
              <a:ext cx="4983480" cy="281629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195559" y="4599432"/>
              <a:ext cx="1376680" cy="567055"/>
            </a:xfrm>
            <a:custGeom>
              <a:avLst/>
              <a:gdLst/>
              <a:ahLst/>
              <a:cxnLst/>
              <a:rect l="l" t="t" r="r" b="b"/>
              <a:pathLst>
                <a:path w="1376679" h="567054">
                  <a:moveTo>
                    <a:pt x="1376172" y="0"/>
                  </a:moveTo>
                  <a:lnTo>
                    <a:pt x="0" y="0"/>
                  </a:lnTo>
                  <a:lnTo>
                    <a:pt x="0" y="566927"/>
                  </a:lnTo>
                  <a:lnTo>
                    <a:pt x="1376172" y="566927"/>
                  </a:lnTo>
                  <a:lnTo>
                    <a:pt x="1376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900919" y="4697348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78340" y="4768596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5"/>
                </a:lnTo>
                <a:lnTo>
                  <a:pt x="201168" y="196595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Kansas</a:t>
            </a:r>
            <a:r>
              <a:rPr spc="-100" dirty="0"/>
              <a:t> </a:t>
            </a:r>
            <a:r>
              <a:rPr dirty="0"/>
              <a:t>|</a:t>
            </a:r>
            <a:r>
              <a:rPr spc="-4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6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3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86698" y="6318910"/>
            <a:ext cx="310324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i="1" spc="-10" dirty="0">
                <a:latin typeface="Calibri"/>
                <a:cs typeface="Calibri"/>
              </a:rPr>
              <a:t>*Additional</a:t>
            </a:r>
            <a:r>
              <a:rPr sz="1000" i="1" spc="2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9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-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qualify </a:t>
            </a:r>
            <a:r>
              <a:rPr sz="1000" i="1" dirty="0">
                <a:latin typeface="Calibri"/>
                <a:cs typeface="Calibri"/>
              </a:rPr>
              <a:t>for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670685"/>
          <a:ext cx="11036935" cy="2559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Access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(H6550-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004)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$2,100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$175,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$5,000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(H6550-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009)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$2,460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$205,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Platinum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 marR="294005">
                        <a:lnSpc>
                          <a:spcPct val="100699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(H9387-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004)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$2,220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$185,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Kentucky</a:t>
            </a:r>
            <a:r>
              <a:rPr spc="-125" dirty="0"/>
              <a:t> </a:t>
            </a:r>
            <a:r>
              <a:rPr dirty="0"/>
              <a:t>|</a:t>
            </a:r>
            <a:r>
              <a:rPr spc="-3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2464" y="1455608"/>
            <a:ext cx="5409565" cy="408876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Statewide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Array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products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offered</a:t>
            </a:r>
            <a:endParaRPr sz="2400">
              <a:latin typeface="Calibri"/>
              <a:cs typeface="Calibri"/>
            </a:endParaRPr>
          </a:p>
          <a:p>
            <a:pPr marL="468630" lvl="1" indent="-222885">
              <a:lnSpc>
                <a:spcPct val="100000"/>
              </a:lnSpc>
              <a:spcBef>
                <a:spcPts val="395"/>
              </a:spcBef>
              <a:buClr>
                <a:srgbClr val="6D6D6D"/>
              </a:buClr>
              <a:buFont typeface="Wingdings"/>
              <a:buChar char=""/>
              <a:tabLst>
                <a:tab pos="468630" algn="l"/>
              </a:tabLst>
            </a:pPr>
            <a:r>
              <a:rPr sz="2400" dirty="0">
                <a:latin typeface="Calibri"/>
                <a:cs typeface="Calibri"/>
              </a:rPr>
              <a:t>HMO,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HMO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D-</a:t>
            </a:r>
            <a:r>
              <a:rPr sz="2400" spc="-75" dirty="0">
                <a:latin typeface="Calibri"/>
                <a:cs typeface="Calibri"/>
              </a:rPr>
              <a:t>SNP,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PPO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D-</a:t>
            </a:r>
            <a:r>
              <a:rPr sz="2400" spc="-25" dirty="0">
                <a:latin typeface="Calibri"/>
                <a:cs typeface="Calibri"/>
              </a:rPr>
              <a:t>SNP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Strong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provider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network</a:t>
            </a:r>
            <a:endParaRPr sz="2400">
              <a:latin typeface="Calibri"/>
              <a:cs typeface="Calibri"/>
            </a:endParaRPr>
          </a:p>
          <a:p>
            <a:pPr marL="468630" lvl="1" indent="-222885">
              <a:lnSpc>
                <a:spcPct val="100000"/>
              </a:lnSpc>
              <a:spcBef>
                <a:spcPts val="400"/>
              </a:spcBef>
              <a:buClr>
                <a:srgbClr val="6D6D6D"/>
              </a:buClr>
              <a:buFont typeface="Wingdings"/>
              <a:buChar char=""/>
              <a:tabLst>
                <a:tab pos="468630" algn="l"/>
              </a:tabLst>
            </a:pPr>
            <a:r>
              <a:rPr sz="2400" dirty="0">
                <a:latin typeface="Calibri"/>
                <a:cs typeface="Calibri"/>
              </a:rPr>
              <a:t>Oak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Street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Health</a:t>
            </a:r>
            <a:endParaRPr sz="2400">
              <a:latin typeface="Calibri"/>
              <a:cs typeface="Calibri"/>
            </a:endParaRPr>
          </a:p>
          <a:p>
            <a:pPr marL="468630" lvl="1" indent="-222885">
              <a:lnSpc>
                <a:spcPct val="100000"/>
              </a:lnSpc>
              <a:spcBef>
                <a:spcPts val="395"/>
              </a:spcBef>
              <a:buClr>
                <a:srgbClr val="6D6D6D"/>
              </a:buClr>
              <a:buFont typeface="Wingdings"/>
              <a:buChar char=""/>
              <a:tabLst>
                <a:tab pos="468630" algn="l"/>
              </a:tabLst>
            </a:pPr>
            <a:r>
              <a:rPr sz="2400" dirty="0">
                <a:latin typeface="Calibri"/>
                <a:cs typeface="Calibri"/>
              </a:rPr>
              <a:t>JenCare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Senior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Medical</a:t>
            </a:r>
            <a:endParaRPr sz="2400">
              <a:latin typeface="Calibri"/>
              <a:cs typeface="Calibri"/>
            </a:endParaRPr>
          </a:p>
          <a:p>
            <a:pPr marL="468630" lvl="1" indent="-222885">
              <a:lnSpc>
                <a:spcPct val="100000"/>
              </a:lnSpc>
              <a:spcBef>
                <a:spcPts val="400"/>
              </a:spcBef>
              <a:buClr>
                <a:srgbClr val="6D6D6D"/>
              </a:buClr>
              <a:buFont typeface="Wingdings"/>
              <a:buChar char=""/>
              <a:tabLst>
                <a:tab pos="468630" algn="l"/>
              </a:tabLst>
            </a:pPr>
            <a:r>
              <a:rPr sz="2400" spc="-10" dirty="0">
                <a:latin typeface="Calibri"/>
                <a:cs typeface="Calibri"/>
              </a:rPr>
              <a:t>Centerwell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Wellcare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Spendables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Card!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plan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partial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eligibles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66062" y="2419468"/>
            <a:ext cx="5120640" cy="2179320"/>
            <a:chOff x="6666062" y="2419468"/>
            <a:chExt cx="5120640" cy="21793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6062" y="2419468"/>
              <a:ext cx="5120440" cy="21787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04404" y="2560319"/>
              <a:ext cx="1134110" cy="402590"/>
            </a:xfrm>
            <a:custGeom>
              <a:avLst/>
              <a:gdLst/>
              <a:ahLst/>
              <a:cxnLst/>
              <a:rect l="l" t="t" r="r" b="b"/>
              <a:pathLst>
                <a:path w="1134109" h="402589">
                  <a:moveTo>
                    <a:pt x="1133855" y="0"/>
                  </a:moveTo>
                  <a:lnTo>
                    <a:pt x="0" y="0"/>
                  </a:lnTo>
                  <a:lnTo>
                    <a:pt x="0" y="402336"/>
                  </a:lnTo>
                  <a:lnTo>
                    <a:pt x="1133855" y="402336"/>
                  </a:lnTo>
                  <a:lnTo>
                    <a:pt x="1133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889238" y="4731461"/>
            <a:ext cx="8274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67928" y="4800600"/>
            <a:ext cx="201295" cy="201295"/>
          </a:xfrm>
          <a:custGeom>
            <a:avLst/>
            <a:gdLst/>
            <a:ahLst/>
            <a:cxnLst/>
            <a:rect l="l" t="t" r="r" b="b"/>
            <a:pathLst>
              <a:path w="201295" h="201295">
                <a:moveTo>
                  <a:pt x="201168" y="0"/>
                </a:moveTo>
                <a:lnTo>
                  <a:pt x="0" y="0"/>
                </a:lnTo>
                <a:lnTo>
                  <a:pt x="0" y="201168"/>
                </a:lnTo>
                <a:lnTo>
                  <a:pt x="201168" y="201168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Kentucky</a:t>
            </a:r>
            <a:r>
              <a:rPr spc="-140" dirty="0"/>
              <a:t> </a:t>
            </a:r>
            <a:r>
              <a:rPr dirty="0"/>
              <a:t>|</a:t>
            </a:r>
            <a:r>
              <a:rPr spc="-5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3521" y="1277179"/>
            <a:ext cx="5546725" cy="4777105"/>
          </a:xfrm>
          <a:prstGeom prst="rect">
            <a:avLst/>
          </a:prstGeom>
        </p:spPr>
        <p:txBody>
          <a:bodyPr vert="horz" wrap="square" lIns="0" tIns="182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3299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dirty="0">
                <a:latin typeface="Calibri"/>
                <a:cs typeface="Calibri"/>
              </a:rPr>
              <a:t>Adair,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Allen,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Anderson,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Ballard,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Barren,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Bath,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Bell,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Boone, </a:t>
            </a:r>
            <a:r>
              <a:rPr sz="1550" dirty="0">
                <a:latin typeface="Calibri"/>
                <a:cs typeface="Calibri"/>
              </a:rPr>
              <a:t>Bourbon,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Boyd,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Boyle,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Bracken,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Breathitt,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Breckinridge,</a:t>
            </a:r>
            <a:r>
              <a:rPr sz="1550" spc="1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Bullitt, </a:t>
            </a:r>
            <a:r>
              <a:rPr sz="1550" dirty="0">
                <a:latin typeface="Calibri"/>
                <a:cs typeface="Calibri"/>
              </a:rPr>
              <a:t>Butler,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Caldwell,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Calloway,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Campbell,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Carlisle,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Carroll,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Carter, </a:t>
            </a:r>
            <a:r>
              <a:rPr sz="1550" dirty="0">
                <a:latin typeface="Calibri"/>
                <a:cs typeface="Calibri"/>
              </a:rPr>
              <a:t>Casey,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Christian,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Clark,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Clay,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Clinton,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Crittenden,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Cumberland, </a:t>
            </a:r>
            <a:r>
              <a:rPr sz="1550" dirty="0">
                <a:latin typeface="Calibri"/>
                <a:cs typeface="Calibri"/>
              </a:rPr>
              <a:t>Daviess,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Edmonson,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Elliott,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Estill,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Fayette,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Fleming,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Floyd, </a:t>
            </a:r>
            <a:r>
              <a:rPr sz="1550" dirty="0">
                <a:latin typeface="Calibri"/>
                <a:cs typeface="Calibri"/>
              </a:rPr>
              <a:t>Franklin,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Fulton,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Gallatin,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Garrard,</a:t>
            </a:r>
            <a:r>
              <a:rPr sz="1550" spc="1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Grant,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Graves,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Grayson,</a:t>
            </a:r>
            <a:r>
              <a:rPr sz="1550" spc="5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Green,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Greenup,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Hancock,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Hardin,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Harlan,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Harrison,</a:t>
            </a:r>
            <a:r>
              <a:rPr sz="1550" spc="19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Hart, </a:t>
            </a:r>
            <a:r>
              <a:rPr sz="1550" dirty="0">
                <a:latin typeface="Calibri"/>
                <a:cs typeface="Calibri"/>
              </a:rPr>
              <a:t>Henderson,</a:t>
            </a:r>
            <a:r>
              <a:rPr sz="1550" spc="1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Henry,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Hickman,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Hopkins,</a:t>
            </a:r>
            <a:r>
              <a:rPr sz="1550" spc="1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Jackson,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Jefferson, </a:t>
            </a:r>
            <a:r>
              <a:rPr sz="1550" dirty="0">
                <a:latin typeface="Calibri"/>
                <a:cs typeface="Calibri"/>
              </a:rPr>
              <a:t>Jessamine,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Johnson,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Kenton,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Knott,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Knox,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Larue,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Laurel, </a:t>
            </a:r>
            <a:r>
              <a:rPr sz="1550" dirty="0">
                <a:latin typeface="Calibri"/>
                <a:cs typeface="Calibri"/>
              </a:rPr>
              <a:t>Lawrence,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Lee,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Leslie,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Letcher,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Lewis,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Lincoln,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Livingston,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Logan, </a:t>
            </a:r>
            <a:r>
              <a:rPr sz="1550" dirty="0">
                <a:latin typeface="Calibri"/>
                <a:cs typeface="Calibri"/>
              </a:rPr>
              <a:t>Lyon,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Madison,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Magoffin,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Marion,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Marshall,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Mason,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McCracken, </a:t>
            </a:r>
            <a:r>
              <a:rPr sz="1550" dirty="0">
                <a:latin typeface="Calibri"/>
                <a:cs typeface="Calibri"/>
              </a:rPr>
              <a:t>McCreary,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McLean,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Meade,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Menifee,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Mercer,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Metcalfe,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Monroe, </a:t>
            </a:r>
            <a:r>
              <a:rPr sz="1550" dirty="0">
                <a:latin typeface="Calibri"/>
                <a:cs typeface="Calibri"/>
              </a:rPr>
              <a:t>Montgomery,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Morgan,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Muhlenberg,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Nelson,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Nicholas,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Ohio, </a:t>
            </a:r>
            <a:r>
              <a:rPr sz="1550" dirty="0">
                <a:latin typeface="Calibri"/>
                <a:cs typeface="Calibri"/>
              </a:rPr>
              <a:t>Oldham,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Owen,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Owsley,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Pendleton,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Perry,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Pike,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Powell,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Pulaski, </a:t>
            </a:r>
            <a:r>
              <a:rPr sz="1550" dirty="0">
                <a:latin typeface="Calibri"/>
                <a:cs typeface="Calibri"/>
              </a:rPr>
              <a:t>Robertson,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Rockcastle,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Rowan,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Russell,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Scott,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Shelby,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Simpson, </a:t>
            </a:r>
            <a:r>
              <a:rPr sz="1550" dirty="0">
                <a:latin typeface="Calibri"/>
                <a:cs typeface="Calibri"/>
              </a:rPr>
              <a:t>Spencer,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Taylor,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Todd,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Trigg,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Trimble,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Union,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Warren,</a:t>
            </a:r>
            <a:r>
              <a:rPr sz="1550" spc="5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Washington,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Wayne,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Webster,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Whitley,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Wolfe,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Woodford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66062" y="2419468"/>
            <a:ext cx="5120640" cy="2179320"/>
            <a:chOff x="6666062" y="2419468"/>
            <a:chExt cx="5120640" cy="21793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6062" y="2419468"/>
              <a:ext cx="5120440" cy="21787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04404" y="2560319"/>
              <a:ext cx="1134110" cy="402590"/>
            </a:xfrm>
            <a:custGeom>
              <a:avLst/>
              <a:gdLst/>
              <a:ahLst/>
              <a:cxnLst/>
              <a:rect l="l" t="t" r="r" b="b"/>
              <a:pathLst>
                <a:path w="1134109" h="402589">
                  <a:moveTo>
                    <a:pt x="1133855" y="0"/>
                  </a:moveTo>
                  <a:lnTo>
                    <a:pt x="0" y="0"/>
                  </a:lnTo>
                  <a:lnTo>
                    <a:pt x="0" y="402336"/>
                  </a:lnTo>
                  <a:lnTo>
                    <a:pt x="1133855" y="402336"/>
                  </a:lnTo>
                  <a:lnTo>
                    <a:pt x="1133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889238" y="4731461"/>
            <a:ext cx="8274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67928" y="4800600"/>
            <a:ext cx="201295" cy="201295"/>
          </a:xfrm>
          <a:custGeom>
            <a:avLst/>
            <a:gdLst/>
            <a:ahLst/>
            <a:cxnLst/>
            <a:rect l="l" t="t" r="r" b="b"/>
            <a:pathLst>
              <a:path w="201295" h="201295">
                <a:moveTo>
                  <a:pt x="201168" y="0"/>
                </a:moveTo>
                <a:lnTo>
                  <a:pt x="0" y="0"/>
                </a:lnTo>
                <a:lnTo>
                  <a:pt x="0" y="201168"/>
                </a:lnTo>
                <a:lnTo>
                  <a:pt x="201168" y="201168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Kentucky</a:t>
            </a:r>
            <a:r>
              <a:rPr spc="-135" dirty="0"/>
              <a:t> </a:t>
            </a:r>
            <a:r>
              <a:rPr dirty="0"/>
              <a:t>|</a:t>
            </a:r>
            <a:r>
              <a:rPr spc="-5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7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6698" y="6286906"/>
            <a:ext cx="31032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i="1" spc="-10" dirty="0">
                <a:latin typeface="Calibri"/>
                <a:cs typeface="Calibri"/>
              </a:rPr>
              <a:t>*Additional</a:t>
            </a:r>
            <a:r>
              <a:rPr sz="1000" i="1" spc="2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9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-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qualify </a:t>
            </a:r>
            <a:r>
              <a:rPr sz="1000" i="1" dirty="0">
                <a:latin typeface="Calibri"/>
                <a:cs typeface="Calibri"/>
              </a:rPr>
              <a:t>for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15772" y="1641601"/>
          <a:ext cx="11036935" cy="4236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(H3975-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004)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$1,212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$101,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 marL="91440" marR="724535">
                        <a:lnSpc>
                          <a:spcPct val="100699"/>
                        </a:lnSpc>
                        <a:spcBef>
                          <a:spcPts val="11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(H9730-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003)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$1,500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 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$125,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$3,000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Liberty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(H9730-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004)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$2,100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$175,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$4,000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(H9730-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009)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280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$504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$42,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 marR="495300">
                        <a:lnSpc>
                          <a:spcPct val="100699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Assure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(H9730-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011)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280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$696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$58,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65291" y="0"/>
            <a:ext cx="5897880" cy="6373495"/>
            <a:chOff x="5765291" y="0"/>
            <a:chExt cx="5897880" cy="6373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5291" y="283463"/>
              <a:ext cx="5330952" cy="60899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29983" y="5033771"/>
              <a:ext cx="1485900" cy="704215"/>
            </a:xfrm>
            <a:custGeom>
              <a:avLst/>
              <a:gdLst/>
              <a:ahLst/>
              <a:cxnLst/>
              <a:rect l="l" t="t" r="r" b="b"/>
              <a:pathLst>
                <a:path w="1485900" h="704214">
                  <a:moveTo>
                    <a:pt x="1485900" y="0"/>
                  </a:moveTo>
                  <a:lnTo>
                    <a:pt x="0" y="0"/>
                  </a:lnTo>
                  <a:lnTo>
                    <a:pt x="0" y="704087"/>
                  </a:lnTo>
                  <a:lnTo>
                    <a:pt x="1485900" y="704087"/>
                  </a:lnTo>
                  <a:lnTo>
                    <a:pt x="1485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050151" y="5090236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29983" y="5161788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Michigan</a:t>
            </a:r>
            <a:r>
              <a:rPr spc="-100" dirty="0"/>
              <a:t> </a:t>
            </a:r>
            <a:r>
              <a:rPr dirty="0"/>
              <a:t>|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01141" y="1670669"/>
            <a:ext cx="4535170" cy="3475354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19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48-</a:t>
            </a:r>
            <a:r>
              <a:rPr sz="2400" spc="-10" dirty="0">
                <a:latin typeface="Calibri"/>
                <a:cs typeface="Calibri"/>
              </a:rPr>
              <a:t>county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service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area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Strong</a:t>
            </a:r>
            <a:r>
              <a:rPr sz="2400" spc="-1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provider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network</a:t>
            </a:r>
            <a:endParaRPr sz="2400">
              <a:latin typeface="Calibri"/>
              <a:cs typeface="Calibri"/>
            </a:endParaRPr>
          </a:p>
          <a:p>
            <a:pPr marL="469265" lvl="1" indent="-223520">
              <a:lnSpc>
                <a:spcPct val="100000"/>
              </a:lnSpc>
              <a:spcBef>
                <a:spcPts val="400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Oak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Street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Health</a:t>
            </a:r>
            <a:endParaRPr sz="2400">
              <a:latin typeface="Calibri"/>
              <a:cs typeface="Calibri"/>
            </a:endParaRPr>
          </a:p>
          <a:p>
            <a:pPr marL="469265" lvl="1" indent="-223520">
              <a:lnSpc>
                <a:spcPct val="100000"/>
              </a:lnSpc>
              <a:spcBef>
                <a:spcPts val="400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Dedicated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Senior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Medical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Center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Rich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dental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benefits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D-</a:t>
            </a:r>
            <a:r>
              <a:rPr sz="2400" spc="-20" dirty="0">
                <a:latin typeface="Calibri"/>
                <a:cs typeface="Calibri"/>
              </a:rPr>
              <a:t>SNPs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Wellcare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Spendables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Card!</a:t>
            </a:r>
            <a:endParaRPr sz="2400">
              <a:latin typeface="Calibri"/>
              <a:cs typeface="Calibri"/>
            </a:endParaRPr>
          </a:p>
          <a:p>
            <a:pPr marL="241300" marR="202565" indent="-228600">
              <a:lnSpc>
                <a:spcPts val="2590"/>
              </a:lnSpc>
              <a:spcBef>
                <a:spcPts val="105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plan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partial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dual </a:t>
            </a:r>
            <a:r>
              <a:rPr sz="2400" spc="-10" dirty="0">
                <a:latin typeface="Calibri"/>
                <a:cs typeface="Calibri"/>
              </a:rPr>
              <a:t>eligibles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65291" y="0"/>
            <a:ext cx="5897880" cy="6373495"/>
            <a:chOff x="5765291" y="0"/>
            <a:chExt cx="5897880" cy="6373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5291" y="283463"/>
              <a:ext cx="5330952" cy="60899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29983" y="5033771"/>
              <a:ext cx="1485900" cy="704215"/>
            </a:xfrm>
            <a:custGeom>
              <a:avLst/>
              <a:gdLst/>
              <a:ahLst/>
              <a:cxnLst/>
              <a:rect l="l" t="t" r="r" b="b"/>
              <a:pathLst>
                <a:path w="1485900" h="704214">
                  <a:moveTo>
                    <a:pt x="1485900" y="0"/>
                  </a:moveTo>
                  <a:lnTo>
                    <a:pt x="0" y="0"/>
                  </a:lnTo>
                  <a:lnTo>
                    <a:pt x="0" y="704087"/>
                  </a:lnTo>
                  <a:lnTo>
                    <a:pt x="1485900" y="704087"/>
                  </a:lnTo>
                  <a:lnTo>
                    <a:pt x="1485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Michigan</a:t>
            </a:r>
            <a:r>
              <a:rPr spc="-120" dirty="0"/>
              <a:t> </a:t>
            </a:r>
            <a:r>
              <a:rPr dirty="0"/>
              <a:t>|</a:t>
            </a:r>
            <a:r>
              <a:rPr spc="-3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30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1141" y="1722570"/>
            <a:ext cx="7174230" cy="366776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1534795" indent="-228600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Allegan,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Arenac,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Barry,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Bay,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Branch,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Calhoun,</a:t>
            </a:r>
            <a:r>
              <a:rPr sz="1800" spc="-10" dirty="0">
                <a:latin typeface="Calibri"/>
                <a:cs typeface="Calibri"/>
              </a:rPr>
              <a:t> Cass, Crawford,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Eaton,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Genesee,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Gladwin,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Gratiot,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Hillsdale, </a:t>
            </a:r>
            <a:r>
              <a:rPr sz="1800" dirty="0">
                <a:latin typeface="Calibri"/>
                <a:cs typeface="Calibri"/>
              </a:rPr>
              <a:t>Huron,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Ingham,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Iosco,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Jackson,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Kalamazoo, Kalkaska,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Kent, </a:t>
            </a:r>
            <a:r>
              <a:rPr sz="1800" dirty="0">
                <a:latin typeface="Calibri"/>
                <a:cs typeface="Calibri"/>
              </a:rPr>
              <a:t>Lake,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Lapeer,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Livingston,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Macomb,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Mecosta,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Missaukee, </a:t>
            </a:r>
            <a:r>
              <a:rPr sz="1800" dirty="0">
                <a:latin typeface="Calibri"/>
                <a:cs typeface="Calibri"/>
              </a:rPr>
              <a:t>Monroe,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Montcalm,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Muskegon,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Newaygo,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Oakland, </a:t>
            </a:r>
            <a:r>
              <a:rPr sz="1800" dirty="0">
                <a:latin typeface="Calibri"/>
                <a:cs typeface="Calibri"/>
              </a:rPr>
              <a:t>Oceana,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Ogemaw,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Osceola,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Oscoda,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Otsego,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Ottawa, </a:t>
            </a:r>
            <a:r>
              <a:rPr sz="1800" dirty="0">
                <a:latin typeface="Calibri"/>
                <a:cs typeface="Calibri"/>
              </a:rPr>
              <a:t>Roscommon,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Saginaw,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Sanilac,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Shiawassee,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St.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Clair, </a:t>
            </a:r>
            <a:r>
              <a:rPr sz="1800" spc="-25" dirty="0">
                <a:latin typeface="Calibri"/>
                <a:cs typeface="Calibri"/>
              </a:rPr>
              <a:t>St. </a:t>
            </a:r>
            <a:r>
              <a:rPr sz="1800" dirty="0">
                <a:latin typeface="Calibri"/>
                <a:cs typeface="Calibri"/>
              </a:rPr>
              <a:t>Joseph,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Tuscola,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Buren,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Washtenaw,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Wayne,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Wexford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29983" y="5161788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Michigan</a:t>
            </a:r>
            <a:r>
              <a:rPr spc="-125" dirty="0"/>
              <a:t> </a:t>
            </a:r>
            <a:r>
              <a:rPr dirty="0"/>
              <a:t>|</a:t>
            </a:r>
            <a:r>
              <a:rPr spc="-3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5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3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86698" y="6318910"/>
            <a:ext cx="310324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i="1" spc="-10" dirty="0">
                <a:latin typeface="Calibri"/>
                <a:cs typeface="Calibri"/>
              </a:rPr>
              <a:t>*Additional</a:t>
            </a:r>
            <a:r>
              <a:rPr sz="1000" i="1" spc="2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9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-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qualify </a:t>
            </a:r>
            <a:r>
              <a:rPr sz="1000" i="1" dirty="0">
                <a:latin typeface="Calibri"/>
                <a:cs typeface="Calibri"/>
              </a:rPr>
              <a:t>for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641601"/>
          <a:ext cx="11036935" cy="4236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Complete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Dual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(H0482-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005)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$2,160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$180,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Platinum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 marL="91440" marR="294005">
                        <a:lnSpc>
                          <a:spcPct val="100699"/>
                        </a:lnSpc>
                        <a:spcBef>
                          <a:spcPts val="11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(H2117-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$1,860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 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$125,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$4,000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Access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(H5475-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HMO-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$1,608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$134,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$5,000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 marR="495300">
                        <a:lnSpc>
                          <a:spcPct val="1008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Assure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(H5475-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039)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280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$612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$51,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$4,000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46693" y="2777998"/>
            <a:ext cx="3399154" cy="3025775"/>
            <a:chOff x="8346693" y="2777998"/>
            <a:chExt cx="3399154" cy="3025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3043" y="2784348"/>
              <a:ext cx="2281428" cy="29410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49868" y="2781173"/>
              <a:ext cx="2287905" cy="3019425"/>
            </a:xfrm>
            <a:custGeom>
              <a:avLst/>
              <a:gdLst/>
              <a:ahLst/>
              <a:cxnLst/>
              <a:rect l="l" t="t" r="r" b="b"/>
              <a:pathLst>
                <a:path w="2287904" h="3019425">
                  <a:moveTo>
                    <a:pt x="0" y="3019298"/>
                  </a:moveTo>
                  <a:lnTo>
                    <a:pt x="2287778" y="3019298"/>
                  </a:lnTo>
                  <a:lnTo>
                    <a:pt x="2287778" y="0"/>
                  </a:lnTo>
                  <a:lnTo>
                    <a:pt x="0" y="0"/>
                  </a:lnTo>
                  <a:lnTo>
                    <a:pt x="0" y="3019298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60735" y="2889504"/>
              <a:ext cx="1285240" cy="622300"/>
            </a:xfrm>
            <a:custGeom>
              <a:avLst/>
              <a:gdLst/>
              <a:ahLst/>
              <a:cxnLst/>
              <a:rect l="l" t="t" r="r" b="b"/>
              <a:pathLst>
                <a:path w="1285240" h="622300">
                  <a:moveTo>
                    <a:pt x="1284732" y="0"/>
                  </a:moveTo>
                  <a:lnTo>
                    <a:pt x="310896" y="0"/>
                  </a:lnTo>
                  <a:lnTo>
                    <a:pt x="0" y="310896"/>
                  </a:lnTo>
                  <a:lnTo>
                    <a:pt x="310896" y="621792"/>
                  </a:lnTo>
                  <a:lnTo>
                    <a:pt x="1284732" y="621792"/>
                  </a:lnTo>
                  <a:lnTo>
                    <a:pt x="1284732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93166" y="2759710"/>
            <a:ext cx="2326640" cy="3025775"/>
            <a:chOff x="693166" y="2759710"/>
            <a:chExt cx="2326640" cy="30257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9516" y="2766060"/>
              <a:ext cx="2313432" cy="29443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96341" y="2762885"/>
              <a:ext cx="2320290" cy="3019425"/>
            </a:xfrm>
            <a:custGeom>
              <a:avLst/>
              <a:gdLst/>
              <a:ahLst/>
              <a:cxnLst/>
              <a:rect l="l" t="t" r="r" b="b"/>
              <a:pathLst>
                <a:path w="2320290" h="3019425">
                  <a:moveTo>
                    <a:pt x="0" y="3019298"/>
                  </a:moveTo>
                  <a:lnTo>
                    <a:pt x="2319782" y="3019298"/>
                  </a:lnTo>
                  <a:lnTo>
                    <a:pt x="2319782" y="0"/>
                  </a:lnTo>
                  <a:lnTo>
                    <a:pt x="0" y="0"/>
                  </a:lnTo>
                  <a:lnTo>
                    <a:pt x="0" y="3019298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7439659" cy="172529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ts val="4860"/>
              </a:lnSpc>
              <a:spcBef>
                <a:spcPts val="715"/>
              </a:spcBef>
            </a:pPr>
            <a:r>
              <a:rPr dirty="0"/>
              <a:t>Enrollment</a:t>
            </a:r>
            <a:r>
              <a:rPr spc="-145" dirty="0"/>
              <a:t> </a:t>
            </a:r>
            <a:r>
              <a:rPr dirty="0"/>
              <a:t>Guide,</a:t>
            </a:r>
            <a:r>
              <a:rPr spc="-160" dirty="0"/>
              <a:t> </a:t>
            </a:r>
            <a:r>
              <a:rPr dirty="0"/>
              <a:t>Welcome</a:t>
            </a:r>
            <a:r>
              <a:rPr spc="-80" dirty="0"/>
              <a:t> </a:t>
            </a:r>
            <a:r>
              <a:rPr spc="-20" dirty="0"/>
              <a:t>Kit, </a:t>
            </a:r>
            <a:r>
              <a:rPr dirty="0"/>
              <a:t>and</a:t>
            </a:r>
            <a:r>
              <a:rPr spc="-114" dirty="0"/>
              <a:t> </a:t>
            </a:r>
            <a:r>
              <a:rPr dirty="0"/>
              <a:t>Welcome</a:t>
            </a:r>
            <a:r>
              <a:rPr spc="-55" dirty="0"/>
              <a:t> </a:t>
            </a:r>
            <a:r>
              <a:rPr dirty="0"/>
              <a:t>Back</a:t>
            </a:r>
            <a:r>
              <a:rPr spc="-110" dirty="0"/>
              <a:t> </a:t>
            </a:r>
            <a:r>
              <a:rPr spc="-20" dirty="0"/>
              <a:t>Kit:</a:t>
            </a:r>
          </a:p>
          <a:p>
            <a:pPr marL="12700">
              <a:lnSpc>
                <a:spcPts val="3050"/>
              </a:lnSpc>
            </a:pP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Expanded</a:t>
            </a:r>
            <a:r>
              <a:rPr sz="2800" b="1" spc="-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9FA2"/>
                </a:solidFill>
                <a:latin typeface="Calibri"/>
                <a:cs typeface="Calibri"/>
              </a:rPr>
              <a:t>Self-</a:t>
            </a:r>
            <a:r>
              <a:rPr sz="2800" b="1" dirty="0">
                <a:solidFill>
                  <a:srgbClr val="009FA2"/>
                </a:solidFill>
                <a:latin typeface="Calibri"/>
                <a:cs typeface="Calibri"/>
              </a:rPr>
              <a:t>Service</a:t>
            </a:r>
            <a:r>
              <a:rPr sz="2800" b="1" spc="-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spc="-30" dirty="0">
                <a:solidFill>
                  <a:srgbClr val="009FA2"/>
                </a:solidFill>
                <a:latin typeface="Calibri"/>
                <a:cs typeface="Calibri"/>
              </a:rPr>
              <a:t>Tools</a:t>
            </a:r>
            <a:r>
              <a:rPr sz="28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9FA2"/>
                </a:solidFill>
                <a:latin typeface="Calibri"/>
                <a:cs typeface="Calibri"/>
              </a:rPr>
              <a:t>Section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73826" y="2764282"/>
            <a:ext cx="2298700" cy="3025775"/>
            <a:chOff x="5973826" y="2764282"/>
            <a:chExt cx="2298700" cy="302577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0176" y="2770632"/>
              <a:ext cx="2286000" cy="29959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977001" y="2767457"/>
              <a:ext cx="2292350" cy="3019425"/>
            </a:xfrm>
            <a:custGeom>
              <a:avLst/>
              <a:gdLst/>
              <a:ahLst/>
              <a:cxnLst/>
              <a:rect l="l" t="t" r="r" b="b"/>
              <a:pathLst>
                <a:path w="2292350" h="3019425">
                  <a:moveTo>
                    <a:pt x="0" y="3019298"/>
                  </a:moveTo>
                  <a:lnTo>
                    <a:pt x="2292350" y="3019298"/>
                  </a:lnTo>
                  <a:lnTo>
                    <a:pt x="2292350" y="0"/>
                  </a:lnTo>
                  <a:lnTo>
                    <a:pt x="0" y="0"/>
                  </a:lnTo>
                  <a:lnTo>
                    <a:pt x="0" y="3019298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093466" y="2755138"/>
            <a:ext cx="2326640" cy="3035300"/>
            <a:chOff x="3093466" y="2755138"/>
            <a:chExt cx="2326640" cy="303530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9816" y="2761488"/>
              <a:ext cx="2313432" cy="296404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096641" y="2758313"/>
              <a:ext cx="2320290" cy="3028950"/>
            </a:xfrm>
            <a:custGeom>
              <a:avLst/>
              <a:gdLst/>
              <a:ahLst/>
              <a:cxnLst/>
              <a:rect l="l" t="t" r="r" b="b"/>
              <a:pathLst>
                <a:path w="2320290" h="3028950">
                  <a:moveTo>
                    <a:pt x="0" y="3028442"/>
                  </a:moveTo>
                  <a:lnTo>
                    <a:pt x="2319782" y="3028442"/>
                  </a:lnTo>
                  <a:lnTo>
                    <a:pt x="2319782" y="0"/>
                  </a:lnTo>
                  <a:lnTo>
                    <a:pt x="0" y="0"/>
                  </a:lnTo>
                  <a:lnTo>
                    <a:pt x="0" y="3028442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761091" y="2998165"/>
            <a:ext cx="848360" cy="389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feature: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QR</a:t>
            </a:r>
            <a:r>
              <a:rPr sz="115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codes!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84138" y="5908954"/>
            <a:ext cx="1872614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b="1" dirty="0">
                <a:latin typeface="Calibri"/>
                <a:cs typeface="Calibri"/>
              </a:rPr>
              <a:t>Included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in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Enrollment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Guide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Missouri</a:t>
            </a:r>
            <a:r>
              <a:rPr spc="-25" dirty="0"/>
              <a:t> </a:t>
            </a:r>
            <a:r>
              <a:rPr dirty="0"/>
              <a:t>|</a:t>
            </a:r>
            <a:r>
              <a:rPr spc="2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277899"/>
            <a:ext cx="5049520" cy="463296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spc="-10" dirty="0">
                <a:latin typeface="Calibri"/>
                <a:cs typeface="Calibri"/>
              </a:rPr>
              <a:t>66-county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service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area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dirty="0">
                <a:latin typeface="Calibri"/>
                <a:cs typeface="Calibri"/>
              </a:rPr>
              <a:t>Strong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provider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network</a:t>
            </a:r>
            <a:endParaRPr sz="22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53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200" dirty="0">
                <a:latin typeface="Calibri"/>
                <a:cs typeface="Calibri"/>
              </a:rPr>
              <a:t>Cox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Health</a:t>
            </a:r>
            <a:endParaRPr sz="22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49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200" spc="-10" dirty="0">
                <a:latin typeface="Calibri"/>
                <a:cs typeface="Calibri"/>
              </a:rPr>
              <a:t>Mercy</a:t>
            </a:r>
            <a:endParaRPr sz="22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49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200" spc="-10" dirty="0">
                <a:latin typeface="Calibri"/>
                <a:cs typeface="Calibri"/>
              </a:rPr>
              <a:t>University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Missouri</a:t>
            </a:r>
            <a:endParaRPr sz="22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49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200" dirty="0">
                <a:latin typeface="Calibri"/>
                <a:cs typeface="Calibri"/>
              </a:rPr>
              <a:t>Phelps</a:t>
            </a:r>
            <a:r>
              <a:rPr sz="2200" spc="-1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County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Regional</a:t>
            </a:r>
            <a:endParaRPr sz="22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49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200" spc="-10" dirty="0">
                <a:latin typeface="Calibri"/>
                <a:cs typeface="Calibri"/>
              </a:rPr>
              <a:t>Dedicated</a:t>
            </a:r>
            <a:endParaRPr sz="22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530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200" dirty="0">
                <a:latin typeface="Calibri"/>
                <a:cs typeface="Calibri"/>
              </a:rPr>
              <a:t>Oak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Street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dirty="0">
                <a:latin typeface="Calibri"/>
                <a:cs typeface="Calibri"/>
              </a:rPr>
              <a:t>Rich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dental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benefits on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D-SNP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offerings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5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spc="-10" dirty="0">
                <a:latin typeface="Calibri"/>
                <a:cs typeface="Calibri"/>
              </a:rPr>
              <a:t>Two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new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Wellcare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Mutual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Omaha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plans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4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dirty="0">
                <a:latin typeface="Calibri"/>
                <a:cs typeface="Calibri"/>
              </a:rPr>
              <a:t>New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Wellcare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Spendables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Card!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94476" y="1173276"/>
            <a:ext cx="5628640" cy="4676140"/>
            <a:chOff x="6094476" y="1173276"/>
            <a:chExt cx="5628640" cy="46761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4476" y="1173276"/>
              <a:ext cx="5555845" cy="46760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921240" y="1645920"/>
              <a:ext cx="1801495" cy="795655"/>
            </a:xfrm>
            <a:custGeom>
              <a:avLst/>
              <a:gdLst/>
              <a:ahLst/>
              <a:cxnLst/>
              <a:rect l="l" t="t" r="r" b="b"/>
              <a:pathLst>
                <a:path w="1801495" h="795655">
                  <a:moveTo>
                    <a:pt x="1801368" y="0"/>
                  </a:moveTo>
                  <a:lnTo>
                    <a:pt x="0" y="0"/>
                  </a:lnTo>
                  <a:lnTo>
                    <a:pt x="0" y="795527"/>
                  </a:lnTo>
                  <a:lnTo>
                    <a:pt x="1801368" y="795527"/>
                  </a:lnTo>
                  <a:lnTo>
                    <a:pt x="18013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231505" y="5583732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09559" y="5655564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6"/>
                </a:lnTo>
                <a:lnTo>
                  <a:pt x="201168" y="196596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Missouri</a:t>
            </a:r>
            <a:r>
              <a:rPr spc="-55" dirty="0"/>
              <a:t> </a:t>
            </a:r>
            <a:r>
              <a:rPr dirty="0"/>
              <a:t>|</a:t>
            </a:r>
            <a:r>
              <a:rPr spc="-1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1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7509" y="1577375"/>
            <a:ext cx="5388610" cy="3621404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100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Audrain,</a:t>
            </a:r>
            <a:r>
              <a:rPr sz="1800" spc="-10" dirty="0">
                <a:latin typeface="Calibri"/>
                <a:cs typeface="Calibri"/>
              </a:rPr>
              <a:t> Barry,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Barton,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Bates,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Benton,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Boone,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Calloway, </a:t>
            </a:r>
            <a:r>
              <a:rPr sz="1800" dirty="0">
                <a:latin typeface="Calibri"/>
                <a:cs typeface="Calibri"/>
              </a:rPr>
              <a:t>Camden,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Cass,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Cedar,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Christian,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Clay,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Clinton,</a:t>
            </a:r>
            <a:r>
              <a:rPr sz="1800" spc="-10" dirty="0">
                <a:latin typeface="Calibri"/>
                <a:cs typeface="Calibri"/>
              </a:rPr>
              <a:t> Crawford, </a:t>
            </a:r>
            <a:r>
              <a:rPr sz="1800" dirty="0">
                <a:latin typeface="Calibri"/>
                <a:cs typeface="Calibri"/>
              </a:rPr>
              <a:t>Cole,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Cooper, </a:t>
            </a:r>
            <a:r>
              <a:rPr sz="1800" dirty="0">
                <a:latin typeface="Calibri"/>
                <a:cs typeface="Calibri"/>
              </a:rPr>
              <a:t>Dade,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Dallas,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Dent,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Douglas,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Franklin, </a:t>
            </a:r>
            <a:r>
              <a:rPr sz="1800" dirty="0">
                <a:latin typeface="Calibri"/>
                <a:cs typeface="Calibri"/>
              </a:rPr>
              <a:t>Gasconade,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Greene,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Henry,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Hickory,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Howell,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Iron, </a:t>
            </a:r>
            <a:r>
              <a:rPr sz="1800" dirty="0">
                <a:latin typeface="Calibri"/>
                <a:cs typeface="Calibri"/>
              </a:rPr>
              <a:t>Jackson,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Jasper,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Jefferson,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Johnson,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Laclede, </a:t>
            </a:r>
            <a:r>
              <a:rPr sz="1800" spc="-10" dirty="0">
                <a:latin typeface="Calibri"/>
                <a:cs typeface="Calibri"/>
              </a:rPr>
              <a:t>Lafayette, </a:t>
            </a:r>
            <a:r>
              <a:rPr sz="1800" dirty="0">
                <a:latin typeface="Calibri"/>
                <a:cs typeface="Calibri"/>
              </a:rPr>
              <a:t>Lawrence,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Lincoln, Maries,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McDonald,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Miller, </a:t>
            </a:r>
            <a:r>
              <a:rPr sz="1800" dirty="0">
                <a:latin typeface="Calibri"/>
                <a:cs typeface="Calibri"/>
              </a:rPr>
              <a:t>Moniteau,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Montgomery,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Morgan,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Newton,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Oregon, </a:t>
            </a:r>
            <a:r>
              <a:rPr sz="1800" dirty="0">
                <a:latin typeface="Calibri"/>
                <a:cs typeface="Calibri"/>
              </a:rPr>
              <a:t>Osage,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Ozark,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Phelps,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Platte,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Polk,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Pulaski,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Ray, </a:t>
            </a:r>
            <a:r>
              <a:rPr sz="1800" dirty="0">
                <a:latin typeface="Calibri"/>
                <a:cs typeface="Calibri"/>
              </a:rPr>
              <a:t>Reynolds,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Shannon,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St.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Charles,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St.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Clair,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St.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Francois,</a:t>
            </a:r>
            <a:r>
              <a:rPr sz="1800" spc="5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St.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Louis,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St.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Louis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City,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Ste.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Genevieve,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Stone,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Taney, </a:t>
            </a:r>
            <a:r>
              <a:rPr sz="1800" spc="-30" dirty="0">
                <a:latin typeface="Calibri"/>
                <a:cs typeface="Calibri"/>
              </a:rPr>
              <a:t>Texas,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Vernon,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Warren,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Washington,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Webster,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Wright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94476" y="1173276"/>
            <a:ext cx="5628640" cy="4676140"/>
            <a:chOff x="6094476" y="1173276"/>
            <a:chExt cx="5628640" cy="46761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4476" y="1173276"/>
              <a:ext cx="5555845" cy="46760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921240" y="1645920"/>
              <a:ext cx="1801495" cy="795655"/>
            </a:xfrm>
            <a:custGeom>
              <a:avLst/>
              <a:gdLst/>
              <a:ahLst/>
              <a:cxnLst/>
              <a:rect l="l" t="t" r="r" b="b"/>
              <a:pathLst>
                <a:path w="1801495" h="795655">
                  <a:moveTo>
                    <a:pt x="1801368" y="0"/>
                  </a:moveTo>
                  <a:lnTo>
                    <a:pt x="0" y="0"/>
                  </a:lnTo>
                  <a:lnTo>
                    <a:pt x="0" y="795527"/>
                  </a:lnTo>
                  <a:lnTo>
                    <a:pt x="1801368" y="795527"/>
                  </a:lnTo>
                  <a:lnTo>
                    <a:pt x="18013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231505" y="5583732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09559" y="5655564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6"/>
                </a:lnTo>
                <a:lnTo>
                  <a:pt x="201168" y="196596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Missouri</a:t>
            </a:r>
            <a:r>
              <a:rPr spc="-60" dirty="0"/>
              <a:t> </a:t>
            </a:r>
            <a:r>
              <a:rPr dirty="0"/>
              <a:t>|</a:t>
            </a:r>
            <a:r>
              <a:rPr spc="-1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2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6698" y="6286906"/>
            <a:ext cx="31032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i="1" spc="-10" dirty="0">
                <a:latin typeface="Calibri"/>
                <a:cs typeface="Calibri"/>
              </a:rPr>
              <a:t>*Additional</a:t>
            </a:r>
            <a:r>
              <a:rPr sz="1000" i="1" spc="2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9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-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qualify </a:t>
            </a:r>
            <a:r>
              <a:rPr sz="1000" i="1" dirty="0">
                <a:latin typeface="Calibri"/>
                <a:cs typeface="Calibri"/>
              </a:rPr>
              <a:t>for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15772" y="1641601"/>
          <a:ext cx="11036935" cy="4236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(H1664-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005)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$2,280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$190,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$5,000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Mutual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Omaha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(H7518-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Quarterly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$100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Platinum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(H7518-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003)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$2,280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$205,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$5,000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Mutual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Omaha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(H7518-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004)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8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$900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$75,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Access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(H9335-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003)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8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$2,280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 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$190,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$5,000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Nebraska</a:t>
            </a:r>
            <a:r>
              <a:rPr spc="-120" dirty="0"/>
              <a:t> </a:t>
            </a:r>
            <a:r>
              <a:rPr dirty="0"/>
              <a:t>|</a:t>
            </a:r>
            <a:r>
              <a:rPr spc="-7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705722"/>
            <a:ext cx="4892675" cy="236791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66-</a:t>
            </a:r>
            <a:r>
              <a:rPr sz="2400" spc="-10" dirty="0">
                <a:latin typeface="Calibri"/>
                <a:cs typeface="Calibri"/>
              </a:rPr>
              <a:t>county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service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area</a:t>
            </a:r>
            <a:endParaRPr sz="2400">
              <a:latin typeface="Calibri"/>
              <a:cs typeface="Calibri"/>
            </a:endParaRPr>
          </a:p>
          <a:p>
            <a:pPr marL="241300" marR="293370" indent="-228600">
              <a:lnSpc>
                <a:spcPct val="100000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Hospital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provider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networks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are </a:t>
            </a:r>
            <a:r>
              <a:rPr sz="2400" dirty="0">
                <a:latin typeface="Calibri"/>
                <a:cs typeface="Calibri"/>
              </a:rPr>
              <a:t>strong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little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gaps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2024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focus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D-SNP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product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offering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Wellcare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Spendables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Card!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476" y="2274584"/>
            <a:ext cx="5669280" cy="29564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599169" y="5136260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279892" y="4942332"/>
            <a:ext cx="3131820" cy="462280"/>
            <a:chOff x="8279892" y="4942332"/>
            <a:chExt cx="3131820" cy="462280"/>
          </a:xfrm>
        </p:grpSpPr>
        <p:sp>
          <p:nvSpPr>
            <p:cNvPr id="7" name="object 7"/>
            <p:cNvSpPr/>
            <p:nvPr/>
          </p:nvSpPr>
          <p:spPr>
            <a:xfrm>
              <a:off x="8279892" y="5207508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596" y="0"/>
                  </a:moveTo>
                  <a:lnTo>
                    <a:pt x="0" y="0"/>
                  </a:lnTo>
                  <a:lnTo>
                    <a:pt x="0" y="196596"/>
                  </a:lnTo>
                  <a:lnTo>
                    <a:pt x="196596" y="196596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93808" y="4942332"/>
              <a:ext cx="1518285" cy="457200"/>
            </a:xfrm>
            <a:custGeom>
              <a:avLst/>
              <a:gdLst/>
              <a:ahLst/>
              <a:cxnLst/>
              <a:rect l="l" t="t" r="r" b="b"/>
              <a:pathLst>
                <a:path w="1518284" h="457200">
                  <a:moveTo>
                    <a:pt x="1517903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1517903" y="457200"/>
                  </a:lnTo>
                  <a:lnTo>
                    <a:pt x="15179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Nebraska</a:t>
            </a:r>
            <a:r>
              <a:rPr spc="-130" dirty="0"/>
              <a:t> </a:t>
            </a:r>
            <a:r>
              <a:rPr dirty="0"/>
              <a:t>|</a:t>
            </a:r>
            <a:r>
              <a:rPr spc="-8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5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2607" y="1822615"/>
            <a:ext cx="4707255" cy="379031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61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Adams,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Antelope,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Banner,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Blaine,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Boone,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Boyd, Buffalo,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Burt,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Butler,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Cass,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Cedar,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Clay,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Colfax, </a:t>
            </a:r>
            <a:r>
              <a:rPr sz="1800" dirty="0">
                <a:latin typeface="Calibri"/>
                <a:cs typeface="Calibri"/>
              </a:rPr>
              <a:t>Cuming,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Custer,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Dawson,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Dixon,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Dodge,</a:t>
            </a:r>
            <a:r>
              <a:rPr sz="1800" spc="5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Douglas,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Fillmore,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Franklin,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Frontier,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Furnas, </a:t>
            </a:r>
            <a:r>
              <a:rPr sz="1800" dirty="0">
                <a:latin typeface="Calibri"/>
                <a:cs typeface="Calibri"/>
              </a:rPr>
              <a:t>Gage,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Garfield,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Gosper,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Greely,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Hall,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Hamilton, </a:t>
            </a:r>
            <a:r>
              <a:rPr sz="1800" dirty="0">
                <a:latin typeface="Calibri"/>
                <a:cs typeface="Calibri"/>
              </a:rPr>
              <a:t>Harlan,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Hayes,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Hitchcock,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Holt,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Howard, Jefferson,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Johnson,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Kearney,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Keith,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Knox, </a:t>
            </a:r>
            <a:r>
              <a:rPr sz="1800" spc="-20" dirty="0">
                <a:latin typeface="Calibri"/>
                <a:cs typeface="Calibri"/>
              </a:rPr>
              <a:t>Lancaster,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Lincoln,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Logan,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Madison,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Merrick, </a:t>
            </a:r>
            <a:r>
              <a:rPr sz="1800" dirty="0">
                <a:latin typeface="Calibri"/>
                <a:cs typeface="Calibri"/>
              </a:rPr>
              <a:t>Nance, Nemaha,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Otoe,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Pawnee,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Perkins,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Phelps, </a:t>
            </a:r>
            <a:r>
              <a:rPr sz="1800" dirty="0">
                <a:latin typeface="Calibri"/>
                <a:cs typeface="Calibri"/>
              </a:rPr>
              <a:t>Pierce,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Polk,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Saline,</a:t>
            </a:r>
            <a:r>
              <a:rPr sz="1800" spc="-20" dirty="0">
                <a:latin typeface="Calibri"/>
                <a:cs typeface="Calibri"/>
              </a:rPr>
              <a:t> Sarpy,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Saunders,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Scotts Bluff,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Seward,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Sherman,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Stanton,</a:t>
            </a:r>
            <a:r>
              <a:rPr sz="1800" spc="-10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Thayer,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Valley, Washington,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Wayne,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Webster,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Wheeler,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York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476" y="2274584"/>
            <a:ext cx="5669280" cy="29564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599169" y="5136260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279892" y="4942332"/>
            <a:ext cx="3131820" cy="462280"/>
            <a:chOff x="8279892" y="4942332"/>
            <a:chExt cx="3131820" cy="462280"/>
          </a:xfrm>
        </p:grpSpPr>
        <p:sp>
          <p:nvSpPr>
            <p:cNvPr id="7" name="object 7"/>
            <p:cNvSpPr/>
            <p:nvPr/>
          </p:nvSpPr>
          <p:spPr>
            <a:xfrm>
              <a:off x="8279892" y="5207508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596" y="0"/>
                  </a:moveTo>
                  <a:lnTo>
                    <a:pt x="0" y="0"/>
                  </a:lnTo>
                  <a:lnTo>
                    <a:pt x="0" y="196596"/>
                  </a:lnTo>
                  <a:lnTo>
                    <a:pt x="196596" y="196596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93808" y="4942332"/>
              <a:ext cx="1518285" cy="457200"/>
            </a:xfrm>
            <a:custGeom>
              <a:avLst/>
              <a:gdLst/>
              <a:ahLst/>
              <a:cxnLst/>
              <a:rect l="l" t="t" r="r" b="b"/>
              <a:pathLst>
                <a:path w="1518284" h="457200">
                  <a:moveTo>
                    <a:pt x="1517903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1517903" y="457200"/>
                  </a:lnTo>
                  <a:lnTo>
                    <a:pt x="15179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Nebraska</a:t>
            </a:r>
            <a:r>
              <a:rPr spc="-125" dirty="0"/>
              <a:t> </a:t>
            </a:r>
            <a:r>
              <a:rPr dirty="0"/>
              <a:t>|</a:t>
            </a:r>
            <a:r>
              <a:rPr spc="-8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7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5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6698" y="6286906"/>
            <a:ext cx="31032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i="1" spc="-10" dirty="0">
                <a:latin typeface="Calibri"/>
                <a:cs typeface="Calibri"/>
              </a:rPr>
              <a:t>*Additional</a:t>
            </a:r>
            <a:r>
              <a:rPr sz="1000" i="1" spc="2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9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-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qualify </a:t>
            </a:r>
            <a:r>
              <a:rPr sz="1000" i="1" dirty="0">
                <a:latin typeface="Calibri"/>
                <a:cs typeface="Calibri"/>
              </a:rPr>
              <a:t>for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15772" y="1641601"/>
          <a:ext cx="11036935" cy="4236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(H1215-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$2,040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$170,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 marL="91440" marR="294005">
                        <a:lnSpc>
                          <a:spcPct val="100699"/>
                        </a:lnSpc>
                        <a:spcBef>
                          <a:spcPts val="11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(H1395-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$1,524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 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$127,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Oklahoma</a:t>
            </a:r>
            <a:r>
              <a:rPr spc="-3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90125"/>
            <a:ext cx="5410200" cy="241871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30-</a:t>
            </a:r>
            <a:r>
              <a:rPr sz="2400" spc="-10" dirty="0">
                <a:latin typeface="Calibri"/>
                <a:cs typeface="Calibri"/>
              </a:rPr>
              <a:t>county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service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area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Array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products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offered</a:t>
            </a:r>
            <a:endParaRPr sz="2400">
              <a:latin typeface="Calibri"/>
              <a:cs typeface="Calibri"/>
            </a:endParaRPr>
          </a:p>
          <a:p>
            <a:pPr marL="469265" lvl="1" indent="-223520">
              <a:lnSpc>
                <a:spcPct val="100000"/>
              </a:lnSpc>
              <a:spcBef>
                <a:spcPts val="395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HMO,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HMO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D-</a:t>
            </a:r>
            <a:r>
              <a:rPr sz="2400" spc="-75" dirty="0">
                <a:latin typeface="Calibri"/>
                <a:cs typeface="Calibri"/>
              </a:rPr>
              <a:t>SNP,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PPO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D-</a:t>
            </a:r>
            <a:r>
              <a:rPr sz="2400" spc="-75" dirty="0">
                <a:latin typeface="Calibri"/>
                <a:cs typeface="Calibri"/>
              </a:rPr>
              <a:t>SNP,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PPO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Wellcare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Spendables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Card!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plan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partial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dual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eligibles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10547" y="4998466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87968" y="5070347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5"/>
                </a:lnTo>
                <a:lnTo>
                  <a:pt x="201168" y="196595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213347" y="2235707"/>
            <a:ext cx="5646420" cy="2766060"/>
            <a:chOff x="6213347" y="2235707"/>
            <a:chExt cx="5646420" cy="276606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3347" y="2235707"/>
              <a:ext cx="5646420" cy="27660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670547" y="2898647"/>
              <a:ext cx="1381125" cy="530860"/>
            </a:xfrm>
            <a:custGeom>
              <a:avLst/>
              <a:gdLst/>
              <a:ahLst/>
              <a:cxnLst/>
              <a:rect l="l" t="t" r="r" b="b"/>
              <a:pathLst>
                <a:path w="1381125" h="530860">
                  <a:moveTo>
                    <a:pt x="1380744" y="0"/>
                  </a:moveTo>
                  <a:lnTo>
                    <a:pt x="0" y="0"/>
                  </a:lnTo>
                  <a:lnTo>
                    <a:pt x="0" y="530351"/>
                  </a:lnTo>
                  <a:lnTo>
                    <a:pt x="1380744" y="530351"/>
                  </a:lnTo>
                  <a:lnTo>
                    <a:pt x="1380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Oklahoma</a:t>
            </a:r>
            <a:r>
              <a:rPr spc="-65" dirty="0"/>
              <a:t> </a:t>
            </a:r>
            <a:r>
              <a:rPr dirty="0"/>
              <a:t>|</a:t>
            </a:r>
            <a:r>
              <a:rPr spc="-4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1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6323" y="2107801"/>
            <a:ext cx="5141595" cy="2249805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100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spc="-20" dirty="0">
                <a:latin typeface="Calibri"/>
                <a:cs typeface="Calibri"/>
              </a:rPr>
              <a:t>Adair,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Caddo,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Canadian,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Cherokee,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Cleveland, </a:t>
            </a:r>
            <a:r>
              <a:rPr sz="1800" dirty="0">
                <a:latin typeface="Calibri"/>
                <a:cs typeface="Calibri"/>
              </a:rPr>
              <a:t>Comanche,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Creek,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Delaware,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Garfield,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Garvin,</a:t>
            </a:r>
            <a:r>
              <a:rPr sz="1800" spc="-20" dirty="0">
                <a:latin typeface="Calibri"/>
                <a:cs typeface="Calibri"/>
              </a:rPr>
              <a:t> Grady, </a:t>
            </a:r>
            <a:r>
              <a:rPr sz="1800" spc="-35" dirty="0">
                <a:latin typeface="Calibri"/>
                <a:cs typeface="Calibri"/>
              </a:rPr>
              <a:t>Kay,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Flore,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Lincoln,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Logan,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Mayes,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McClain, </a:t>
            </a:r>
            <a:r>
              <a:rPr sz="1800" dirty="0">
                <a:latin typeface="Calibri"/>
                <a:cs typeface="Calibri"/>
              </a:rPr>
              <a:t>McIntosh,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Muskogee,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Oklahoma,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Okmulgee,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Osage, </a:t>
            </a:r>
            <a:r>
              <a:rPr sz="1800" dirty="0">
                <a:latin typeface="Calibri"/>
                <a:cs typeface="Calibri"/>
              </a:rPr>
              <a:t>Payne,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Pittsburg,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Pottawatomie,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Rogers,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Seminole, </a:t>
            </a:r>
            <a:r>
              <a:rPr sz="1800" dirty="0">
                <a:latin typeface="Calibri"/>
                <a:cs typeface="Calibri"/>
              </a:rPr>
              <a:t>Sequoyah,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Tulsa,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Wagoner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10547" y="4998466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87968" y="5070347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5"/>
                </a:lnTo>
                <a:lnTo>
                  <a:pt x="201168" y="196595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213347" y="2235707"/>
            <a:ext cx="5646420" cy="2766060"/>
            <a:chOff x="6213347" y="2235707"/>
            <a:chExt cx="5646420" cy="276606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3347" y="2235707"/>
              <a:ext cx="5646420" cy="27660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670547" y="2898647"/>
              <a:ext cx="1381125" cy="530860"/>
            </a:xfrm>
            <a:custGeom>
              <a:avLst/>
              <a:gdLst/>
              <a:ahLst/>
              <a:cxnLst/>
              <a:rect l="l" t="t" r="r" b="b"/>
              <a:pathLst>
                <a:path w="1381125" h="530860">
                  <a:moveTo>
                    <a:pt x="1380744" y="0"/>
                  </a:moveTo>
                  <a:lnTo>
                    <a:pt x="0" y="0"/>
                  </a:lnTo>
                  <a:lnTo>
                    <a:pt x="0" y="530351"/>
                  </a:lnTo>
                  <a:lnTo>
                    <a:pt x="1380744" y="530351"/>
                  </a:lnTo>
                  <a:lnTo>
                    <a:pt x="1380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Oklahoma</a:t>
            </a:r>
            <a:r>
              <a:rPr spc="-75" dirty="0"/>
              <a:t> </a:t>
            </a:r>
            <a:r>
              <a:rPr dirty="0"/>
              <a:t>|</a:t>
            </a:r>
            <a:r>
              <a:rPr spc="-4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1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86698" y="6318910"/>
            <a:ext cx="310324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i="1" spc="-10" dirty="0">
                <a:latin typeface="Calibri"/>
                <a:cs typeface="Calibri"/>
              </a:rPr>
              <a:t>*Additional</a:t>
            </a:r>
            <a:r>
              <a:rPr sz="1000" i="1" spc="2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9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-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qualify </a:t>
            </a:r>
            <a:r>
              <a:rPr sz="1000" i="1" dirty="0">
                <a:latin typeface="Calibri"/>
                <a:cs typeface="Calibri"/>
              </a:rPr>
              <a:t>for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299336"/>
          <a:ext cx="11036935" cy="4966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(H4537-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$360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$30,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 marR="294005">
                        <a:lnSpc>
                          <a:spcPct val="100699"/>
                        </a:lnSpc>
                        <a:spcBef>
                          <a:spcPts val="11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(H4537-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004)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$1,200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 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Access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(H9900-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$1,500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$125,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(H9900-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003)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$2,520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 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$210,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$4,000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(H9900-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004)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8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$600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4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Assure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(H9900-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009)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284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$480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$40,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1945" indent="-228600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219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Tennessee</a:t>
            </a:r>
            <a:r>
              <a:rPr spc="-114" dirty="0"/>
              <a:t> </a:t>
            </a:r>
            <a:r>
              <a:rPr dirty="0"/>
              <a:t>|</a:t>
            </a:r>
            <a:r>
              <a:rPr spc="-114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651619"/>
            <a:ext cx="4880610" cy="229044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Statewide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Array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products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offered</a:t>
            </a:r>
            <a:endParaRPr sz="2400">
              <a:latin typeface="Calibri"/>
              <a:cs typeface="Calibri"/>
            </a:endParaRPr>
          </a:p>
          <a:p>
            <a:pPr marL="469265" lvl="1" indent="-223520">
              <a:lnSpc>
                <a:spcPct val="100000"/>
              </a:lnSpc>
              <a:spcBef>
                <a:spcPts val="400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HMO,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HMO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D-</a:t>
            </a:r>
            <a:r>
              <a:rPr sz="2400" spc="-75" dirty="0">
                <a:latin typeface="Calibri"/>
                <a:cs typeface="Calibri"/>
              </a:rPr>
              <a:t>SNP,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HMO-</a:t>
            </a:r>
            <a:r>
              <a:rPr sz="2400" spc="-25" dirty="0">
                <a:latin typeface="Calibri"/>
                <a:cs typeface="Calibri"/>
              </a:rPr>
              <a:t>POS</a:t>
            </a:r>
            <a:endParaRPr sz="24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400" spc="-10" dirty="0">
                <a:latin typeface="Calibri"/>
                <a:cs typeface="Calibri"/>
              </a:rPr>
              <a:t>Robust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provider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network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Nashville, </a:t>
            </a:r>
            <a:r>
              <a:rPr sz="2400" dirty="0">
                <a:latin typeface="Calibri"/>
                <a:cs typeface="Calibri"/>
              </a:rPr>
              <a:t>Memphis,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Knoxville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141" y="3978350"/>
            <a:ext cx="4773930" cy="161988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473075" marR="5080" indent="-232410">
              <a:lnSpc>
                <a:spcPct val="100000"/>
              </a:lnSpc>
              <a:spcBef>
                <a:spcPts val="11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400" dirty="0">
                <a:latin typeface="Calibri"/>
                <a:cs typeface="Calibri"/>
              </a:rPr>
              <a:t>Methodist,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St.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Francis,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UT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Medical, 	</a:t>
            </a:r>
            <a:r>
              <a:rPr sz="2400" spc="-45" dirty="0">
                <a:latin typeface="Calibri"/>
                <a:cs typeface="Calibri"/>
              </a:rPr>
              <a:t>Tri-Star, </a:t>
            </a:r>
            <a:r>
              <a:rPr sz="2400" spc="-20" dirty="0">
                <a:latin typeface="Calibri"/>
                <a:cs typeface="Calibri"/>
              </a:rPr>
              <a:t>Vanderbilt,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St.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Thomas, 	</a:t>
            </a:r>
            <a:r>
              <a:rPr sz="2400" spc="-30" dirty="0">
                <a:latin typeface="Calibri"/>
                <a:cs typeface="Calibri"/>
              </a:rPr>
              <a:t>Tennova,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Bristol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Regional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Wellcare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Spendables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Card!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893331" y="2524176"/>
            <a:ext cx="5930265" cy="1504315"/>
            <a:chOff x="5893331" y="2524176"/>
            <a:chExt cx="5930265" cy="150431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93331" y="2524176"/>
              <a:ext cx="5929730" cy="14711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424159" y="3630167"/>
              <a:ext cx="887094" cy="398145"/>
            </a:xfrm>
            <a:custGeom>
              <a:avLst/>
              <a:gdLst/>
              <a:ahLst/>
              <a:cxnLst/>
              <a:rect l="l" t="t" r="r" b="b"/>
              <a:pathLst>
                <a:path w="887095" h="398145">
                  <a:moveTo>
                    <a:pt x="886968" y="0"/>
                  </a:moveTo>
                  <a:lnTo>
                    <a:pt x="0" y="0"/>
                  </a:lnTo>
                  <a:lnTo>
                    <a:pt x="0" y="397763"/>
                  </a:lnTo>
                  <a:lnTo>
                    <a:pt x="886968" y="397763"/>
                  </a:lnTo>
                  <a:lnTo>
                    <a:pt x="8869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122156" y="4184142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01100" y="4256532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21834" y="2758211"/>
            <a:ext cx="376301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Marketing</a:t>
            </a:r>
            <a:r>
              <a:rPr sz="4000" spc="-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Update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Tennessee</a:t>
            </a:r>
            <a:r>
              <a:rPr spc="-125" dirty="0"/>
              <a:t> </a:t>
            </a:r>
            <a:r>
              <a:rPr dirty="0"/>
              <a:t>|</a:t>
            </a:r>
            <a:r>
              <a:rPr spc="-12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6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391732"/>
            <a:ext cx="4993640" cy="4534535"/>
          </a:xfrm>
          <a:prstGeom prst="rect">
            <a:avLst/>
          </a:prstGeom>
        </p:spPr>
        <p:txBody>
          <a:bodyPr vert="horz" wrap="square" lIns="0" tIns="182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3299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dirty="0">
                <a:latin typeface="Calibri"/>
                <a:cs typeface="Calibri"/>
              </a:rPr>
              <a:t>Anderson,</a:t>
            </a:r>
            <a:r>
              <a:rPr sz="1550" spc="1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Bedford,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Benton,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Bledsoe,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Blount,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Bradley, </a:t>
            </a:r>
            <a:r>
              <a:rPr sz="1550" dirty="0">
                <a:latin typeface="Calibri"/>
                <a:cs typeface="Calibri"/>
              </a:rPr>
              <a:t>Campbell,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Cannon,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Carroll,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Carter,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Cheatham,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Chester, </a:t>
            </a:r>
            <a:r>
              <a:rPr sz="1550" dirty="0">
                <a:latin typeface="Calibri"/>
                <a:cs typeface="Calibri"/>
              </a:rPr>
              <a:t>Claiborne,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Clay,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Cocke,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Coffee,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Crockett,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Cumberland, </a:t>
            </a:r>
            <a:r>
              <a:rPr sz="1550" dirty="0">
                <a:latin typeface="Calibri"/>
                <a:cs typeface="Calibri"/>
              </a:rPr>
              <a:t>Davidson,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Decatur,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DeKalb,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Dickson,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Dyer,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Fayette, </a:t>
            </a:r>
            <a:r>
              <a:rPr sz="1550" dirty="0">
                <a:latin typeface="Calibri"/>
                <a:cs typeface="Calibri"/>
              </a:rPr>
              <a:t>Fentress,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Franklin,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Gibson,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Giles,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Grainger,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Greene, </a:t>
            </a:r>
            <a:r>
              <a:rPr sz="1550" dirty="0">
                <a:latin typeface="Calibri"/>
                <a:cs typeface="Calibri"/>
              </a:rPr>
              <a:t>Grundy,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Hamblen,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Hamilton,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Hancock,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Hardeman,</a:t>
            </a:r>
            <a:r>
              <a:rPr sz="1550" spc="19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Hardin, </a:t>
            </a:r>
            <a:r>
              <a:rPr sz="1550" dirty="0">
                <a:latin typeface="Calibri"/>
                <a:cs typeface="Calibri"/>
              </a:rPr>
              <a:t>Hawkins,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Haywood,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Henderson,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Henry,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Hickman,</a:t>
            </a:r>
            <a:r>
              <a:rPr sz="1550" spc="5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Houston,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Humphreys,</a:t>
            </a:r>
            <a:r>
              <a:rPr sz="1550" spc="1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Jackson,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Jefferson,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Johnson,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Knox, </a:t>
            </a:r>
            <a:r>
              <a:rPr sz="1550" dirty="0">
                <a:latin typeface="Calibri"/>
                <a:cs typeface="Calibri"/>
              </a:rPr>
              <a:t>Lake,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Lauderdale,</a:t>
            </a:r>
            <a:r>
              <a:rPr sz="1550" spc="1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Lawrence,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Lewis,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Lincoln,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Loudon, </a:t>
            </a:r>
            <a:r>
              <a:rPr sz="1550" dirty="0">
                <a:latin typeface="Calibri"/>
                <a:cs typeface="Calibri"/>
              </a:rPr>
              <a:t>Macon,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Madison,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Marion,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Marshall,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Maury,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McMinn, </a:t>
            </a:r>
            <a:r>
              <a:rPr sz="1550" dirty="0">
                <a:latin typeface="Calibri"/>
                <a:cs typeface="Calibri"/>
              </a:rPr>
              <a:t>McNairy,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Meigs,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Monroe,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Montgomery,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Moore,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Morgan, </a:t>
            </a:r>
            <a:r>
              <a:rPr sz="1550" dirty="0">
                <a:latin typeface="Calibri"/>
                <a:cs typeface="Calibri"/>
              </a:rPr>
              <a:t>Obion,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Overton,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Perry,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Pickett,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Polk,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Putnam,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Rhea,</a:t>
            </a:r>
            <a:r>
              <a:rPr sz="1550" spc="5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Roane,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Robertson,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Rutherford,</a:t>
            </a:r>
            <a:r>
              <a:rPr sz="1550" spc="2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Scott,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Sequatchie,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Sevier, </a:t>
            </a:r>
            <a:r>
              <a:rPr sz="1550" dirty="0">
                <a:latin typeface="Calibri"/>
                <a:cs typeface="Calibri"/>
              </a:rPr>
              <a:t>Shelby,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Smith,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Stewart,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Sullivan,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Sumner,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Tipton, </a:t>
            </a:r>
            <a:r>
              <a:rPr sz="1550" dirty="0">
                <a:latin typeface="Calibri"/>
                <a:cs typeface="Calibri"/>
              </a:rPr>
              <a:t>Trousdale,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Unicoi,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Union,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Van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Buren,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Warren,</a:t>
            </a:r>
            <a:r>
              <a:rPr sz="1550" spc="5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Washington,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Wayne,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Weakley,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White,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Williamson,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Wilson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893331" y="2524176"/>
            <a:ext cx="5930265" cy="1504315"/>
            <a:chOff x="5893331" y="2524176"/>
            <a:chExt cx="5930265" cy="15043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93331" y="2524176"/>
              <a:ext cx="5929730" cy="14711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424159" y="3630167"/>
              <a:ext cx="887094" cy="398145"/>
            </a:xfrm>
            <a:custGeom>
              <a:avLst/>
              <a:gdLst/>
              <a:ahLst/>
              <a:cxnLst/>
              <a:rect l="l" t="t" r="r" b="b"/>
              <a:pathLst>
                <a:path w="887095" h="398145">
                  <a:moveTo>
                    <a:pt x="886968" y="0"/>
                  </a:moveTo>
                  <a:lnTo>
                    <a:pt x="0" y="0"/>
                  </a:lnTo>
                  <a:lnTo>
                    <a:pt x="0" y="397763"/>
                  </a:lnTo>
                  <a:lnTo>
                    <a:pt x="886968" y="397763"/>
                  </a:lnTo>
                  <a:lnTo>
                    <a:pt x="8869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122156" y="4184142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01100" y="4256532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Tennessee</a:t>
            </a:r>
            <a:r>
              <a:rPr spc="-114" dirty="0"/>
              <a:t> </a:t>
            </a:r>
            <a:r>
              <a:rPr dirty="0"/>
              <a:t>|</a:t>
            </a:r>
            <a:r>
              <a:rPr spc="-114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6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8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15772" y="1641601"/>
          <a:ext cx="11036935" cy="4236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(H1416-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035)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$1,692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$141,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$5,000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 marL="91440" marR="1159510">
                        <a:lnSpc>
                          <a:spcPct val="100699"/>
                        </a:lnSpc>
                        <a:spcBef>
                          <a:spcPts val="11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Assist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(H1416-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042)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$600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(H1416-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077)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HMO-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$600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8386698" y="6286906"/>
            <a:ext cx="31032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i="1" spc="-10" dirty="0">
                <a:latin typeface="Calibri"/>
                <a:cs typeface="Calibri"/>
              </a:rPr>
              <a:t>*Additional</a:t>
            </a:r>
            <a:r>
              <a:rPr sz="1000" i="1" spc="2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9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-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qualify </a:t>
            </a:r>
            <a:r>
              <a:rPr sz="1000" i="1" dirty="0">
                <a:latin typeface="Calibri"/>
                <a:cs typeface="Calibri"/>
              </a:rPr>
              <a:t>for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97395" y="0"/>
            <a:ext cx="5066030" cy="5861685"/>
            <a:chOff x="6597395" y="0"/>
            <a:chExt cx="5066030" cy="5861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6573" y="996696"/>
              <a:ext cx="4517122" cy="48646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97395" y="4668011"/>
              <a:ext cx="1234440" cy="388620"/>
            </a:xfrm>
            <a:custGeom>
              <a:avLst/>
              <a:gdLst/>
              <a:ahLst/>
              <a:cxnLst/>
              <a:rect l="l" t="t" r="r" b="b"/>
              <a:pathLst>
                <a:path w="1234440" h="388620">
                  <a:moveTo>
                    <a:pt x="1234440" y="0"/>
                  </a:moveTo>
                  <a:lnTo>
                    <a:pt x="0" y="0"/>
                  </a:lnTo>
                  <a:lnTo>
                    <a:pt x="0" y="388619"/>
                  </a:lnTo>
                  <a:lnTo>
                    <a:pt x="1234440" y="388619"/>
                  </a:lnTo>
                  <a:lnTo>
                    <a:pt x="12344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Wisconsin</a:t>
            </a:r>
            <a:r>
              <a:rPr spc="-50" dirty="0"/>
              <a:t> </a:t>
            </a:r>
            <a:r>
              <a:rPr dirty="0"/>
              <a:t>|</a:t>
            </a:r>
            <a:r>
              <a:rPr spc="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250" y="1351391"/>
            <a:ext cx="5409565" cy="460502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72-</a:t>
            </a:r>
            <a:r>
              <a:rPr sz="2400" spc="-10" dirty="0">
                <a:latin typeface="Calibri"/>
                <a:cs typeface="Calibri"/>
              </a:rPr>
              <a:t>county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service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area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Strong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hospital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provider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network</a:t>
            </a:r>
            <a:endParaRPr sz="2400">
              <a:latin typeface="Calibri"/>
              <a:cs typeface="Calibri"/>
            </a:endParaRPr>
          </a:p>
          <a:p>
            <a:pPr marL="473075" lvl="1" indent="-232410">
              <a:lnSpc>
                <a:spcPct val="100000"/>
              </a:lnSpc>
              <a:spcBef>
                <a:spcPts val="220"/>
              </a:spcBef>
              <a:buClr>
                <a:srgbClr val="6D6D6D"/>
              </a:buClr>
              <a:buFont typeface="Wingdings"/>
              <a:buChar char=""/>
              <a:tabLst>
                <a:tab pos="473075" algn="l"/>
              </a:tabLst>
            </a:pPr>
            <a:r>
              <a:rPr sz="2400" spc="-10" dirty="0">
                <a:latin typeface="Calibri"/>
                <a:cs typeface="Calibri"/>
              </a:rPr>
              <a:t>Ascension</a:t>
            </a:r>
            <a:endParaRPr sz="2400">
              <a:latin typeface="Calibri"/>
              <a:cs typeface="Calibri"/>
            </a:endParaRPr>
          </a:p>
          <a:p>
            <a:pPr marL="473075" lvl="1" indent="-232410">
              <a:lnSpc>
                <a:spcPct val="100000"/>
              </a:lnSpc>
              <a:spcBef>
                <a:spcPts val="215"/>
              </a:spcBef>
              <a:buClr>
                <a:srgbClr val="6D6D6D"/>
              </a:buClr>
              <a:buFont typeface="Wingdings"/>
              <a:buChar char=""/>
              <a:tabLst>
                <a:tab pos="473075" algn="l"/>
              </a:tabLst>
            </a:pPr>
            <a:r>
              <a:rPr sz="2400" spc="-10" dirty="0">
                <a:latin typeface="Calibri"/>
                <a:cs typeface="Calibri"/>
              </a:rPr>
              <a:t>Aspirus</a:t>
            </a:r>
            <a:endParaRPr sz="2400">
              <a:latin typeface="Calibri"/>
              <a:cs typeface="Calibri"/>
            </a:endParaRPr>
          </a:p>
          <a:p>
            <a:pPr marL="473075" lvl="1" indent="-232410">
              <a:lnSpc>
                <a:spcPct val="100000"/>
              </a:lnSpc>
              <a:spcBef>
                <a:spcPts val="220"/>
              </a:spcBef>
              <a:buClr>
                <a:srgbClr val="6D6D6D"/>
              </a:buClr>
              <a:buFont typeface="Wingdings"/>
              <a:buChar char=""/>
              <a:tabLst>
                <a:tab pos="473075" algn="l"/>
              </a:tabLst>
            </a:pPr>
            <a:r>
              <a:rPr sz="2400" spc="-10" dirty="0">
                <a:latin typeface="Calibri"/>
                <a:cs typeface="Calibri"/>
              </a:rPr>
              <a:t>Aurora</a:t>
            </a:r>
            <a:endParaRPr sz="2400">
              <a:latin typeface="Calibri"/>
              <a:cs typeface="Calibri"/>
            </a:endParaRPr>
          </a:p>
          <a:p>
            <a:pPr marL="473075" lvl="1" indent="-232410">
              <a:lnSpc>
                <a:spcPct val="100000"/>
              </a:lnSpc>
              <a:spcBef>
                <a:spcPts val="220"/>
              </a:spcBef>
              <a:buClr>
                <a:srgbClr val="6D6D6D"/>
              </a:buClr>
              <a:buFont typeface="Wingdings"/>
              <a:buChar char=""/>
              <a:tabLst>
                <a:tab pos="473075" algn="l"/>
              </a:tabLst>
            </a:pPr>
            <a:r>
              <a:rPr sz="2400" spc="-10" dirty="0">
                <a:latin typeface="Calibri"/>
                <a:cs typeface="Calibri"/>
              </a:rPr>
              <a:t>Bellin</a:t>
            </a:r>
            <a:endParaRPr sz="2400">
              <a:latin typeface="Calibri"/>
              <a:cs typeface="Calibri"/>
            </a:endParaRPr>
          </a:p>
          <a:p>
            <a:pPr marL="473075" lvl="1" indent="-232410">
              <a:lnSpc>
                <a:spcPct val="100000"/>
              </a:lnSpc>
              <a:spcBef>
                <a:spcPts val="215"/>
              </a:spcBef>
              <a:buClr>
                <a:srgbClr val="6D6D6D"/>
              </a:buClr>
              <a:buFont typeface="Wingdings"/>
              <a:buChar char=""/>
              <a:tabLst>
                <a:tab pos="473075" algn="l"/>
              </a:tabLst>
            </a:pPr>
            <a:r>
              <a:rPr sz="2400" spc="-10" dirty="0">
                <a:latin typeface="Calibri"/>
                <a:cs typeface="Calibri"/>
              </a:rPr>
              <a:t>Froedtert</a:t>
            </a:r>
            <a:endParaRPr sz="2400">
              <a:latin typeface="Calibri"/>
              <a:cs typeface="Calibri"/>
            </a:endParaRPr>
          </a:p>
          <a:p>
            <a:pPr marL="473075" lvl="1" indent="-232410">
              <a:lnSpc>
                <a:spcPct val="100000"/>
              </a:lnSpc>
              <a:spcBef>
                <a:spcPts val="219"/>
              </a:spcBef>
              <a:buClr>
                <a:srgbClr val="6D6D6D"/>
              </a:buClr>
              <a:buFont typeface="Wingdings"/>
              <a:buChar char=""/>
              <a:tabLst>
                <a:tab pos="473075" algn="l"/>
              </a:tabLst>
            </a:pPr>
            <a:r>
              <a:rPr sz="2400" spc="-10" dirty="0">
                <a:latin typeface="Calibri"/>
                <a:cs typeface="Calibri"/>
              </a:rPr>
              <a:t>ThedaCare</a:t>
            </a:r>
            <a:endParaRPr sz="2400">
              <a:latin typeface="Calibri"/>
              <a:cs typeface="Calibri"/>
            </a:endParaRPr>
          </a:p>
          <a:p>
            <a:pPr marL="473075" lvl="1" indent="-232410">
              <a:lnSpc>
                <a:spcPct val="100000"/>
              </a:lnSpc>
              <a:spcBef>
                <a:spcPts val="180"/>
              </a:spcBef>
              <a:buClr>
                <a:srgbClr val="6D6D6D"/>
              </a:buClr>
              <a:buFont typeface="Wingdings"/>
              <a:buChar char=""/>
              <a:tabLst>
                <a:tab pos="473075" algn="l"/>
              </a:tabLst>
            </a:pPr>
            <a:r>
              <a:rPr sz="2400" dirty="0">
                <a:latin typeface="Calibri"/>
                <a:cs typeface="Calibri"/>
              </a:rPr>
              <a:t>UW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Health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Wellcare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Spendables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Card!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plan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partial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eligibles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08140" y="4373117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55079" y="4462271"/>
            <a:ext cx="224154" cy="224154"/>
          </a:xfrm>
          <a:custGeom>
            <a:avLst/>
            <a:gdLst/>
            <a:ahLst/>
            <a:cxnLst/>
            <a:rect l="l" t="t" r="r" b="b"/>
            <a:pathLst>
              <a:path w="224154" h="224154">
                <a:moveTo>
                  <a:pt x="224027" y="0"/>
                </a:moveTo>
                <a:lnTo>
                  <a:pt x="0" y="0"/>
                </a:lnTo>
                <a:lnTo>
                  <a:pt x="0" y="224027"/>
                </a:lnTo>
                <a:lnTo>
                  <a:pt x="224027" y="224027"/>
                </a:lnTo>
                <a:lnTo>
                  <a:pt x="224027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97395" y="0"/>
            <a:ext cx="5066030" cy="5861685"/>
            <a:chOff x="6597395" y="0"/>
            <a:chExt cx="5066030" cy="5861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6573" y="996696"/>
              <a:ext cx="4517122" cy="48646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97395" y="4668011"/>
              <a:ext cx="1234440" cy="388620"/>
            </a:xfrm>
            <a:custGeom>
              <a:avLst/>
              <a:gdLst/>
              <a:ahLst/>
              <a:cxnLst/>
              <a:rect l="l" t="t" r="r" b="b"/>
              <a:pathLst>
                <a:path w="1234440" h="388620">
                  <a:moveTo>
                    <a:pt x="1234440" y="0"/>
                  </a:moveTo>
                  <a:lnTo>
                    <a:pt x="0" y="0"/>
                  </a:lnTo>
                  <a:lnTo>
                    <a:pt x="0" y="388619"/>
                  </a:lnTo>
                  <a:lnTo>
                    <a:pt x="1234440" y="388619"/>
                  </a:lnTo>
                  <a:lnTo>
                    <a:pt x="12344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Wisconsin</a:t>
            </a:r>
            <a:r>
              <a:rPr spc="-75" dirty="0"/>
              <a:t> </a:t>
            </a:r>
            <a:r>
              <a:rPr dirty="0"/>
              <a:t>|</a:t>
            </a:r>
            <a:r>
              <a:rPr spc="-2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30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1141" y="1604475"/>
            <a:ext cx="6832600" cy="3068955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2110740" indent="-228600">
              <a:lnSpc>
                <a:spcPct val="100000"/>
              </a:lnSpc>
              <a:spcBef>
                <a:spcPts val="100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Adams,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Brown,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Calumet,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Clark,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Columbia,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Dane, </a:t>
            </a:r>
            <a:r>
              <a:rPr sz="1800" dirty="0">
                <a:latin typeface="Calibri"/>
                <a:cs typeface="Calibri"/>
              </a:rPr>
              <a:t>Dodge,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Fond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Lac,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Green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Lake,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Jefferson, </a:t>
            </a:r>
            <a:r>
              <a:rPr sz="1800" dirty="0">
                <a:latin typeface="Calibri"/>
                <a:cs typeface="Calibri"/>
              </a:rPr>
              <a:t>Kenosha,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Kewaunee,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Langlade,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Lincoln, </a:t>
            </a:r>
            <a:r>
              <a:rPr sz="1800" dirty="0">
                <a:latin typeface="Calibri"/>
                <a:cs typeface="Calibri"/>
              </a:rPr>
              <a:t>Manitowoc,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Marathon,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Marinette,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Marquette, </a:t>
            </a:r>
            <a:r>
              <a:rPr sz="1800" dirty="0">
                <a:latin typeface="Calibri"/>
                <a:cs typeface="Calibri"/>
              </a:rPr>
              <a:t>Menominee,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Milwaukee,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Oconto,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Outagamie, Ozaukee,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Portage,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Racine,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Shawano,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Sheboygan, </a:t>
            </a:r>
            <a:r>
              <a:rPr sz="1800" spc="-40" dirty="0">
                <a:latin typeface="Calibri"/>
                <a:cs typeface="Calibri"/>
              </a:rPr>
              <a:t>Taylor, </a:t>
            </a:r>
            <a:r>
              <a:rPr sz="1800" spc="-10" dirty="0">
                <a:latin typeface="Calibri"/>
                <a:cs typeface="Calibri"/>
              </a:rPr>
              <a:t>Walworth,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Washington,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Waukesha, </a:t>
            </a:r>
            <a:r>
              <a:rPr sz="1800" dirty="0">
                <a:latin typeface="Calibri"/>
                <a:cs typeface="Calibri"/>
              </a:rPr>
              <a:t>Waupaca,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Waushara,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Winnebago,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Wood</a:t>
            </a:r>
            <a:endParaRPr sz="1800">
              <a:latin typeface="Calibri"/>
              <a:cs typeface="Calibri"/>
            </a:endParaRPr>
          </a:p>
          <a:p>
            <a:pPr marL="6019165">
              <a:lnSpc>
                <a:spcPts val="2130"/>
              </a:lnSpc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55079" y="4462271"/>
            <a:ext cx="224154" cy="224154"/>
          </a:xfrm>
          <a:custGeom>
            <a:avLst/>
            <a:gdLst/>
            <a:ahLst/>
            <a:cxnLst/>
            <a:rect l="l" t="t" r="r" b="b"/>
            <a:pathLst>
              <a:path w="224154" h="224154">
                <a:moveTo>
                  <a:pt x="224027" y="0"/>
                </a:moveTo>
                <a:lnTo>
                  <a:pt x="0" y="0"/>
                </a:lnTo>
                <a:lnTo>
                  <a:pt x="0" y="224027"/>
                </a:lnTo>
                <a:lnTo>
                  <a:pt x="224027" y="224027"/>
                </a:lnTo>
                <a:lnTo>
                  <a:pt x="224027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Wisconsin</a:t>
            </a:r>
            <a:r>
              <a:rPr spc="-80" dirty="0"/>
              <a:t> </a:t>
            </a:r>
            <a:r>
              <a:rPr dirty="0"/>
              <a:t>|</a:t>
            </a:r>
            <a:r>
              <a:rPr spc="-2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5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5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86698" y="6318910"/>
            <a:ext cx="310324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i="1" spc="-10" dirty="0">
                <a:latin typeface="Calibri"/>
                <a:cs typeface="Calibri"/>
              </a:rPr>
              <a:t>*Additional</a:t>
            </a:r>
            <a:r>
              <a:rPr sz="1000" i="1" spc="2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9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-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qualify </a:t>
            </a:r>
            <a:r>
              <a:rPr sz="1000" i="1" dirty="0">
                <a:latin typeface="Calibri"/>
                <a:cs typeface="Calibri"/>
              </a:rPr>
              <a:t>for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641601"/>
          <a:ext cx="11036935" cy="4236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(H8189-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SNP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$2640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$220,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Platinum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1874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Assure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187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(H8189-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007)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D-SNP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$1380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50545" lvl="1" indent="-228600">
                        <a:lnSpc>
                          <a:spcPts val="1670"/>
                        </a:lnSpc>
                        <a:spcBef>
                          <a:spcPts val="10"/>
                        </a:spcBef>
                        <a:buFont typeface="Wingdings"/>
                        <a:buChar char=""/>
                        <a:tabLst>
                          <a:tab pos="55054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$110,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04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Platinum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Central</a:t>
            </a:r>
            <a:r>
              <a:rPr spc="-190" dirty="0"/>
              <a:t> </a:t>
            </a:r>
            <a:r>
              <a:rPr dirty="0"/>
              <a:t>Market</a:t>
            </a:r>
            <a:r>
              <a:rPr spc="-145" dirty="0"/>
              <a:t> </a:t>
            </a:r>
            <a:r>
              <a:rPr spc="-10" dirty="0"/>
              <a:t>Summary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1141" y="1313586"/>
            <a:ext cx="8722360" cy="455930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Four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states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statewide: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0" dirty="0">
                <a:latin typeface="Calibri"/>
                <a:cs typeface="Calibri"/>
              </a:rPr>
              <a:t>KY,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TN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Launching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new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Dual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D-SNP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most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markets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across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region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Wellcare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Spendables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Card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providing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more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flexibility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your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clients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Mutual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Omaha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launching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one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state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(MO)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9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Filled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hospital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provider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gaps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across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region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The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best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local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support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help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you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grow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your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business</a:t>
            </a:r>
            <a:endParaRPr sz="20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520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000" dirty="0">
                <a:latin typeface="Calibri"/>
                <a:cs typeface="Calibri"/>
              </a:rPr>
              <a:t>Local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trainings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product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platforms</a:t>
            </a:r>
            <a:endParaRPr sz="20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484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000" dirty="0">
                <a:latin typeface="Calibri"/>
                <a:cs typeface="Calibri"/>
              </a:rPr>
              <a:t>Field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support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marketing,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events,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supplies</a:t>
            </a:r>
            <a:endParaRPr sz="20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51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000" spc="-10" dirty="0">
                <a:latin typeface="Calibri"/>
                <a:cs typeface="Calibri"/>
              </a:rPr>
              <a:t>Strategic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planning,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marketing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investments,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issue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resolution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Next</a:t>
            </a:r>
            <a:r>
              <a:rPr sz="2000" b="1" spc="-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Steps: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Scheduling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local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regional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AEP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Rollout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meetings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(virtual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in-person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options)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21834" y="2689682"/>
            <a:ext cx="530923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solidFill>
                  <a:srgbClr val="FFFFFF"/>
                </a:solidFill>
                <a:latin typeface="Calibri"/>
                <a:cs typeface="Calibri"/>
              </a:rPr>
              <a:t>Regional</a:t>
            </a:r>
            <a:r>
              <a:rPr sz="45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dirty="0">
                <a:solidFill>
                  <a:srgbClr val="FFFFFF"/>
                </a:solidFill>
                <a:latin typeface="Calibri"/>
                <a:cs typeface="Calibri"/>
              </a:rPr>
              <a:t>Update:</a:t>
            </a:r>
            <a:r>
              <a:rPr sz="45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40" dirty="0">
                <a:solidFill>
                  <a:srgbClr val="FFFFFF"/>
                </a:solidFill>
                <a:latin typeface="Calibri"/>
                <a:cs typeface="Calibri"/>
              </a:rPr>
              <a:t>West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21834" y="3662629"/>
            <a:ext cx="215074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Dionna</a:t>
            </a:r>
            <a:r>
              <a:rPr sz="2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Naugle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494728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West</a:t>
            </a:r>
            <a:r>
              <a:rPr spc="-185" dirty="0"/>
              <a:t> </a:t>
            </a:r>
            <a:r>
              <a:rPr dirty="0"/>
              <a:t>Region</a:t>
            </a:r>
            <a:r>
              <a:rPr spc="-200" dirty="0"/>
              <a:t> </a:t>
            </a:r>
            <a:r>
              <a:rPr spc="-10" dirty="0"/>
              <a:t>Markets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3504" y="2112264"/>
            <a:ext cx="5367655" cy="553720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9398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740"/>
              </a:spcBef>
            </a:pP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EXISTING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70" dirty="0">
                <a:solidFill>
                  <a:srgbClr val="FFFFFF"/>
                </a:solidFill>
                <a:latin typeface="Calibri"/>
                <a:cs typeface="Calibri"/>
              </a:rPr>
              <a:t>2023</a:t>
            </a:r>
            <a:r>
              <a:rPr sz="20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80" dirty="0">
                <a:solidFill>
                  <a:srgbClr val="FFFFFF"/>
                </a:solidFill>
                <a:latin typeface="Calibri"/>
                <a:cs typeface="Calibri"/>
              </a:rPr>
              <a:t>MARKETS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141" y="2740517"/>
            <a:ext cx="1430020" cy="1901189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Arizona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California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Hawaii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Nevada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85235" y="2740517"/>
            <a:ext cx="1784985" cy="143510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Mexico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Oregon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Washington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8913" y="1960337"/>
            <a:ext cx="5260951" cy="322184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397635"/>
          <a:ext cx="11012805" cy="4776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1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9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29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Medicare</a:t>
                      </a:r>
                      <a:r>
                        <a:rPr sz="14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Eligible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Enrolled</a:t>
                      </a:r>
                      <a:r>
                        <a:rPr sz="14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Penetration 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Centene</a:t>
                      </a:r>
                      <a:r>
                        <a:rPr sz="14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County</a:t>
                      </a:r>
                      <a:r>
                        <a:rPr sz="14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Footprint</a:t>
                      </a:r>
                      <a:r>
                        <a:rPr sz="14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Arizona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1,415,716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669,104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47.3%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401955">
                        <a:lnSpc>
                          <a:spcPct val="104299"/>
                        </a:lnSpc>
                        <a:spcBef>
                          <a:spcPts val="275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Apache,</a:t>
                      </a:r>
                      <a:r>
                        <a:rPr sz="115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Cochise,</a:t>
                      </a:r>
                      <a:r>
                        <a:rPr sz="11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Coconino,</a:t>
                      </a:r>
                      <a:r>
                        <a:rPr sz="115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Gila,</a:t>
                      </a:r>
                      <a:r>
                        <a:rPr sz="11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Graham,</a:t>
                      </a:r>
                      <a:r>
                        <a:rPr sz="11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Greenlee,</a:t>
                      </a:r>
                      <a:r>
                        <a:rPr sz="115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1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Paz,</a:t>
                      </a:r>
                      <a:r>
                        <a:rPr sz="11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Maricopa,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Mohave,</a:t>
                      </a:r>
                      <a:r>
                        <a:rPr sz="115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Navajo,</a:t>
                      </a:r>
                      <a:r>
                        <a:rPr sz="115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Pima,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Pinal,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Santa</a:t>
                      </a:r>
                      <a:r>
                        <a:rPr sz="11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Cruz,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Yavapai,</a:t>
                      </a:r>
                      <a:r>
                        <a:rPr sz="11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Yuma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California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6,589,603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3,190,871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48.4%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150495">
                        <a:lnSpc>
                          <a:spcPct val="104400"/>
                        </a:lnSpc>
                        <a:spcBef>
                          <a:spcPts val="280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Alameda,</a:t>
                      </a:r>
                      <a:r>
                        <a:rPr sz="115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Amador,</a:t>
                      </a:r>
                      <a:r>
                        <a:rPr sz="115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Contra</a:t>
                      </a:r>
                      <a:r>
                        <a:rPr sz="115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Costa,</a:t>
                      </a:r>
                      <a:r>
                        <a:rPr sz="11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Fresno,</a:t>
                      </a:r>
                      <a:r>
                        <a:rPr sz="115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Kern,</a:t>
                      </a:r>
                      <a:r>
                        <a:rPr sz="115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Kings</a:t>
                      </a:r>
                      <a:r>
                        <a:rPr sz="11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Imperial,</a:t>
                      </a:r>
                      <a:r>
                        <a:rPr sz="115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1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Angeles,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Madera,</a:t>
                      </a:r>
                      <a:r>
                        <a:rPr sz="115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Orange,</a:t>
                      </a:r>
                      <a:r>
                        <a:rPr sz="115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Placer,</a:t>
                      </a:r>
                      <a:r>
                        <a:rPr sz="11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Riverside,</a:t>
                      </a:r>
                      <a:r>
                        <a:rPr sz="115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Sacramento,</a:t>
                      </a:r>
                      <a:r>
                        <a:rPr sz="115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Bernardino,</a:t>
                      </a:r>
                      <a:r>
                        <a:rPr sz="115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5" dirty="0">
                          <a:latin typeface="Calibri"/>
                          <a:cs typeface="Calibri"/>
                        </a:rPr>
                        <a:t>San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Francisco,</a:t>
                      </a:r>
                      <a:r>
                        <a:rPr sz="11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1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Diego,</a:t>
                      </a:r>
                      <a:r>
                        <a:rPr sz="11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Joaquin,</a:t>
                      </a:r>
                      <a:r>
                        <a:rPr sz="115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Santa</a:t>
                      </a:r>
                      <a:r>
                        <a:rPr sz="115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Clara,</a:t>
                      </a:r>
                      <a:r>
                        <a:rPr sz="11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Stanislaus,</a:t>
                      </a:r>
                      <a:r>
                        <a:rPr sz="11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Sutter,</a:t>
                      </a:r>
                      <a:r>
                        <a:rPr sz="11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Tulare,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Ventura,</a:t>
                      </a:r>
                      <a:r>
                        <a:rPr sz="11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Yolo,</a:t>
                      </a:r>
                      <a:r>
                        <a:rPr sz="11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San</a:t>
                      </a:r>
                      <a:r>
                        <a:rPr sz="1150" spc="5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Mateo,</a:t>
                      </a:r>
                      <a:r>
                        <a:rPr sz="1150" spc="4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Solano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Hawaii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292,813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150,711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51.5%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Hawaii,</a:t>
                      </a:r>
                      <a:r>
                        <a:rPr sz="1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Honolulu,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Kauai,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Maui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Nevada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565,609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263,118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46.5%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Carson</a:t>
                      </a:r>
                      <a:r>
                        <a:rPr sz="1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City,</a:t>
                      </a:r>
                      <a:r>
                        <a:rPr sz="1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Clark,</a:t>
                      </a:r>
                      <a:r>
                        <a:rPr sz="12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Lyon,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Nye,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Washoe,</a:t>
                      </a:r>
                      <a:r>
                        <a:rPr sz="12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Churchill,</a:t>
                      </a:r>
                      <a:r>
                        <a:rPr sz="12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Douglas,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Storey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Mexico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444,217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201,391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45.3%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164465">
                        <a:lnSpc>
                          <a:spcPct val="102200"/>
                        </a:lnSpc>
                        <a:spcBef>
                          <a:spcPts val="315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Bernalillo,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Chaves,</a:t>
                      </a:r>
                      <a:r>
                        <a:rPr sz="115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Cibola,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Curry,</a:t>
                      </a:r>
                      <a:r>
                        <a:rPr sz="11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Dona</a:t>
                      </a:r>
                      <a:r>
                        <a:rPr sz="115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Ana,</a:t>
                      </a:r>
                      <a:r>
                        <a:rPr sz="115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Luna,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McKinley,</a:t>
                      </a:r>
                      <a:r>
                        <a:rPr sz="115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Quay,</a:t>
                      </a:r>
                      <a:r>
                        <a:rPr sz="115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5" dirty="0">
                          <a:latin typeface="Calibri"/>
                          <a:cs typeface="Calibri"/>
                        </a:rPr>
                        <a:t>Rio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Arriba,</a:t>
                      </a:r>
                      <a:r>
                        <a:rPr sz="12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Roosevelt,</a:t>
                      </a:r>
                      <a:r>
                        <a:rPr sz="12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San</a:t>
                      </a:r>
                      <a:r>
                        <a:rPr sz="1200" b="1" spc="-5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Juan*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2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Sandoval,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Santa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Fe,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Taos,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Torrance,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Valencia,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Eddy,</a:t>
                      </a:r>
                      <a:r>
                        <a:rPr sz="11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Grant,</a:t>
                      </a:r>
                      <a:r>
                        <a:rPr sz="11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Lea,</a:t>
                      </a:r>
                      <a:r>
                        <a:rPr sz="115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Lincoln,</a:t>
                      </a:r>
                      <a:r>
                        <a:rPr sz="11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1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Alamos,</a:t>
                      </a:r>
                      <a:r>
                        <a:rPr sz="115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Otero,</a:t>
                      </a:r>
                      <a:r>
                        <a:rPr sz="1150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1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Miguel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Oregon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910,052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465,994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51.2%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234950">
                        <a:lnSpc>
                          <a:spcPct val="104000"/>
                        </a:lnSpc>
                        <a:spcBef>
                          <a:spcPts val="24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Benton,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Clackamas,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Columbia,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Coos,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Crook,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Deschutes,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Douglas,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Jackson,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Jefferson,</a:t>
                      </a:r>
                      <a:r>
                        <a:rPr sz="115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Josephine,</a:t>
                      </a:r>
                      <a:r>
                        <a:rPr sz="115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Lane,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Linn,</a:t>
                      </a:r>
                      <a:r>
                        <a:rPr sz="11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Marion,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Multnomah,</a:t>
                      </a:r>
                      <a:r>
                        <a:rPr sz="115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Polk,</a:t>
                      </a:r>
                      <a:r>
                        <a:rPr sz="11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Washington,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Yamhill,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Clark</a:t>
                      </a:r>
                      <a:r>
                        <a:rPr sz="11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County,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5" dirty="0">
                          <a:latin typeface="Calibri"/>
                          <a:cs typeface="Calibri"/>
                        </a:rPr>
                        <a:t>WA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Washington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1,449,820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610,087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42.1%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135255" algn="just">
                        <a:lnSpc>
                          <a:spcPct val="104299"/>
                        </a:lnSpc>
                        <a:spcBef>
                          <a:spcPts val="295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Clark,</a:t>
                      </a:r>
                      <a:r>
                        <a:rPr sz="11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King,</a:t>
                      </a:r>
                      <a:r>
                        <a:rPr sz="11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Lewis,</a:t>
                      </a:r>
                      <a:r>
                        <a:rPr sz="115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Pierce,</a:t>
                      </a:r>
                      <a:r>
                        <a:rPr sz="115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Snohomish,</a:t>
                      </a:r>
                      <a:r>
                        <a:rPr sz="1150" spc="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Spokane,</a:t>
                      </a:r>
                      <a:r>
                        <a:rPr sz="1150" spc="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Stevens,</a:t>
                      </a:r>
                      <a:r>
                        <a:rPr sz="115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Thurston,</a:t>
                      </a:r>
                      <a:r>
                        <a:rPr sz="115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Yakima, </a:t>
                      </a:r>
                      <a:r>
                        <a:rPr sz="115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Adams,</a:t>
                      </a:r>
                      <a:r>
                        <a:rPr sz="1150" spc="16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Benton,</a:t>
                      </a:r>
                      <a:r>
                        <a:rPr sz="1150" spc="1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Ferry,</a:t>
                      </a:r>
                      <a:r>
                        <a:rPr sz="1150" spc="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Franklin,</a:t>
                      </a:r>
                      <a:r>
                        <a:rPr sz="1150" spc="114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Grant,</a:t>
                      </a:r>
                      <a:r>
                        <a:rPr sz="1150" spc="7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Kitsap,</a:t>
                      </a:r>
                      <a:r>
                        <a:rPr sz="1150" spc="7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Mason,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93980" algn="just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spc="-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Walla</a:t>
                      </a:r>
                      <a:r>
                        <a:rPr sz="1200" spc="-5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Walla,</a:t>
                      </a:r>
                      <a:r>
                        <a:rPr sz="1200" spc="-2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Adams,</a:t>
                      </a:r>
                      <a:r>
                        <a:rPr sz="1200" b="1" spc="-1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Benton,</a:t>
                      </a:r>
                      <a:r>
                        <a:rPr sz="1200" b="1" spc="-4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Chelan,</a:t>
                      </a:r>
                      <a:r>
                        <a:rPr sz="1200" b="1" spc="-5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Clallam,</a:t>
                      </a:r>
                      <a:r>
                        <a:rPr sz="1200" b="1" spc="5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Columbia,</a:t>
                      </a:r>
                      <a:r>
                        <a:rPr sz="1200" b="1" spc="2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Cowlitz,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3980" marR="575310" algn="just">
                        <a:lnSpc>
                          <a:spcPct val="102200"/>
                        </a:lnSpc>
                        <a:spcBef>
                          <a:spcPts val="20"/>
                        </a:spcBef>
                      </a:pPr>
                      <a:r>
                        <a:rPr sz="115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Douglas,</a:t>
                      </a:r>
                      <a:r>
                        <a:rPr sz="1150" b="1" spc="10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Ferry,</a:t>
                      </a:r>
                      <a:r>
                        <a:rPr sz="1150" b="1" spc="6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Franklin,</a:t>
                      </a:r>
                      <a:r>
                        <a:rPr sz="1150" b="1" spc="105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Garfield,</a:t>
                      </a:r>
                      <a:r>
                        <a:rPr sz="1150" b="1" spc="15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Grant,</a:t>
                      </a:r>
                      <a:r>
                        <a:rPr sz="1150" b="1" spc="105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Jefferson,</a:t>
                      </a:r>
                      <a:r>
                        <a:rPr sz="1150" b="1" spc="6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Kittitas,</a:t>
                      </a:r>
                      <a:r>
                        <a:rPr sz="1150" b="1" spc="195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Lewis,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Lincoln,</a:t>
                      </a:r>
                      <a:r>
                        <a:rPr sz="1200" b="1" spc="235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Mason,</a:t>
                      </a:r>
                      <a:r>
                        <a:rPr sz="1200" b="1" spc="-5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Okanogan,</a:t>
                      </a:r>
                      <a:r>
                        <a:rPr sz="1200" b="1" spc="2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Pacific,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Pend</a:t>
                      </a:r>
                      <a:r>
                        <a:rPr sz="1200" b="1" spc="-15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Oreille,</a:t>
                      </a:r>
                      <a:r>
                        <a:rPr sz="1200" b="1" spc="-4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San</a:t>
                      </a:r>
                      <a:r>
                        <a:rPr sz="1200" b="1" spc="-2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Juan,</a:t>
                      </a:r>
                      <a:r>
                        <a:rPr sz="1200" b="1" spc="-1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Skagit, </a:t>
                      </a:r>
                      <a:r>
                        <a:rPr sz="115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Skamania,</a:t>
                      </a:r>
                      <a:r>
                        <a:rPr sz="1150" b="1" spc="155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Wahkiakum,</a:t>
                      </a:r>
                      <a:r>
                        <a:rPr sz="1150" b="1" spc="155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Yakima*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825355" y="6298488"/>
            <a:ext cx="164211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b="1" dirty="0">
                <a:solidFill>
                  <a:srgbClr val="CA177C"/>
                </a:solidFill>
                <a:latin typeface="Calibri"/>
                <a:cs typeface="Calibri"/>
              </a:rPr>
              <a:t>*New</a:t>
            </a:r>
            <a:r>
              <a:rPr sz="1150" b="1" spc="130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A177C"/>
                </a:solidFill>
                <a:latin typeface="Calibri"/>
                <a:cs typeface="Calibri"/>
              </a:rPr>
              <a:t>Expansion</a:t>
            </a:r>
            <a:r>
              <a:rPr sz="1150" b="1" spc="170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150" b="1" spc="-10" dirty="0">
                <a:solidFill>
                  <a:srgbClr val="CA177C"/>
                </a:solidFill>
                <a:latin typeface="Calibri"/>
                <a:cs typeface="Calibri"/>
              </a:rPr>
              <a:t>counties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684974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West</a:t>
            </a:r>
            <a:r>
              <a:rPr spc="-80" dirty="0"/>
              <a:t> </a:t>
            </a:r>
            <a:r>
              <a:rPr dirty="0"/>
              <a:t>Eligible</a:t>
            </a:r>
            <a:r>
              <a:rPr spc="-120" dirty="0"/>
              <a:t> </a:t>
            </a:r>
            <a:r>
              <a:rPr dirty="0"/>
              <a:t>and</a:t>
            </a:r>
            <a:r>
              <a:rPr spc="-100" dirty="0"/>
              <a:t> </a:t>
            </a:r>
            <a:r>
              <a:rPr spc="-10" dirty="0"/>
              <a:t>Penetration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Arizona</a:t>
            </a:r>
            <a:r>
              <a:rPr spc="-60" dirty="0"/>
              <a:t> </a:t>
            </a:r>
            <a:r>
              <a:rPr dirty="0"/>
              <a:t>|</a:t>
            </a:r>
            <a:r>
              <a:rPr spc="-5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167" y="1382776"/>
            <a:ext cx="7290434" cy="446341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#4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market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share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goal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top </a:t>
            </a:r>
            <a:r>
              <a:rPr sz="1800" spc="-50" dirty="0"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16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total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Medicare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Advantage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products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(HMO,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PPO,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C-</a:t>
            </a:r>
            <a:r>
              <a:rPr sz="1800" spc="-55" dirty="0">
                <a:latin typeface="Calibri"/>
                <a:cs typeface="Calibri"/>
              </a:rPr>
              <a:t>SNP,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D-</a:t>
            </a:r>
            <a:r>
              <a:rPr sz="1800" spc="-45" dirty="0">
                <a:latin typeface="Calibri"/>
                <a:cs typeface="Calibri"/>
              </a:rPr>
              <a:t>SNP,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Giveback),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3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PDPs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69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Products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offered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every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county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509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Statewide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D-</a:t>
            </a:r>
            <a:r>
              <a:rPr sz="1800" dirty="0">
                <a:latin typeface="Calibri"/>
                <a:cs typeface="Calibri"/>
              </a:rPr>
              <a:t>SNP;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PDP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county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expansion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 HMO,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PPO,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C-</a:t>
            </a:r>
            <a:r>
              <a:rPr sz="1800" spc="-25" dirty="0">
                <a:latin typeface="Calibri"/>
                <a:cs typeface="Calibri"/>
              </a:rPr>
              <a:t>SNP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50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Products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designed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around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urban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vs.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rural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counties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Main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competitors: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UHC,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Humana, and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Aetna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Provider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network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reciprocity/no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referrals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required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Strong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expanded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network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50" dirty="0">
                <a:latin typeface="Calibri"/>
                <a:cs typeface="Calibri"/>
              </a:rPr>
              <a:t> PCP,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specialties,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dental,</a:t>
            </a:r>
            <a:r>
              <a:rPr sz="1800" spc="-20" dirty="0">
                <a:latin typeface="Calibri"/>
                <a:cs typeface="Calibri"/>
              </a:rPr>
              <a:t> etc.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50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b="1" dirty="0">
                <a:latin typeface="Calibri"/>
                <a:cs typeface="Calibri"/>
              </a:rPr>
              <a:t>P3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Co-</a:t>
            </a:r>
            <a:r>
              <a:rPr sz="1800" b="1" dirty="0">
                <a:latin typeface="Calibri"/>
                <a:cs typeface="Calibri"/>
              </a:rPr>
              <a:t>Branded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Clinic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Opening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in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Sierra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Vista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Sept.</a:t>
            </a:r>
            <a:r>
              <a:rPr sz="1800" b="1" spc="-20" dirty="0">
                <a:latin typeface="Calibri"/>
                <a:cs typeface="Calibri"/>
              </a:rPr>
              <a:t> 2023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Big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drivers: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enhanced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supplemental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benefits,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network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50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b="1" dirty="0">
                <a:latin typeface="Calibri"/>
                <a:cs typeface="Calibri"/>
              </a:rPr>
              <a:t>Current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D-SNP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exclusive: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Centerwell,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AZPC,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Oak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Street,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Evernorth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61299" y="1810846"/>
            <a:ext cx="3429000" cy="3822065"/>
            <a:chOff x="8161299" y="1810846"/>
            <a:chExt cx="3429000" cy="38220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61299" y="1810846"/>
              <a:ext cx="3428373" cy="38216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316468" y="5271515"/>
              <a:ext cx="768350" cy="251460"/>
            </a:xfrm>
            <a:custGeom>
              <a:avLst/>
              <a:gdLst/>
              <a:ahLst/>
              <a:cxnLst/>
              <a:rect l="l" t="t" r="r" b="b"/>
              <a:pathLst>
                <a:path w="768350" h="251460">
                  <a:moveTo>
                    <a:pt x="768096" y="0"/>
                  </a:moveTo>
                  <a:lnTo>
                    <a:pt x="0" y="0"/>
                  </a:lnTo>
                  <a:lnTo>
                    <a:pt x="0" y="237744"/>
                  </a:lnTo>
                  <a:lnTo>
                    <a:pt x="0" y="251460"/>
                  </a:lnTo>
                  <a:lnTo>
                    <a:pt x="768096" y="251460"/>
                  </a:lnTo>
                  <a:lnTo>
                    <a:pt x="768096" y="237744"/>
                  </a:lnTo>
                  <a:lnTo>
                    <a:pt x="7680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728329" y="5445963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07907" y="5509259"/>
            <a:ext cx="196850" cy="201295"/>
          </a:xfrm>
          <a:custGeom>
            <a:avLst/>
            <a:gdLst/>
            <a:ahLst/>
            <a:cxnLst/>
            <a:rect l="l" t="t" r="r" b="b"/>
            <a:pathLst>
              <a:path w="196850" h="201295">
                <a:moveTo>
                  <a:pt x="196596" y="0"/>
                </a:moveTo>
                <a:lnTo>
                  <a:pt x="0" y="0"/>
                </a:lnTo>
                <a:lnTo>
                  <a:pt x="0" y="201167"/>
                </a:lnTo>
                <a:lnTo>
                  <a:pt x="196596" y="201167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AEP</a:t>
            </a:r>
            <a:r>
              <a:rPr spc="-95" dirty="0"/>
              <a:t> </a:t>
            </a:r>
            <a:r>
              <a:rPr dirty="0"/>
              <a:t>PY2024</a:t>
            </a:r>
            <a:r>
              <a:rPr spc="-75" dirty="0"/>
              <a:t> </a:t>
            </a:r>
            <a:r>
              <a:rPr dirty="0"/>
              <a:t>Marketing</a:t>
            </a:r>
            <a:r>
              <a:rPr spc="-120" dirty="0"/>
              <a:t> </a:t>
            </a:r>
            <a:r>
              <a:rPr spc="-10" dirty="0"/>
              <a:t>Pillars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3676" y="1215580"/>
            <a:ext cx="7494651" cy="51989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578" y="3644010"/>
            <a:ext cx="1956435" cy="137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1400"/>
              </a:lnSpc>
              <a:spcBef>
                <a:spcPts val="100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Develop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execute</a:t>
            </a:r>
            <a:r>
              <a:rPr sz="14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Omnichannel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marketing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strategy</a:t>
            </a:r>
            <a:r>
              <a:rPr sz="145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4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r>
              <a:rPr sz="145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AEP 2024</a:t>
            </a:r>
            <a:r>
              <a:rPr sz="14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Sales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goals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engages the</a:t>
            </a:r>
            <a:r>
              <a:rPr sz="145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switcher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audience</a:t>
            </a:r>
            <a:r>
              <a:rPr sz="14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Duals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72480" y="2193417"/>
            <a:ext cx="6985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SIMPLIFY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12567" y="4711446"/>
            <a:ext cx="5981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TARGET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09533" y="4640707"/>
            <a:ext cx="9493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RESPONSIVE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26706" y="1367155"/>
            <a:ext cx="2414905" cy="669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z="1400" dirty="0">
                <a:latin typeface="Calibri"/>
                <a:cs typeface="Calibri"/>
              </a:rPr>
              <a:t>Acknowledge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complexities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Medicare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address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them</a:t>
            </a:r>
            <a:r>
              <a:rPr sz="1400" spc="-25" dirty="0">
                <a:latin typeface="Calibri"/>
                <a:cs typeface="Calibri"/>
              </a:rPr>
              <a:t> in </a:t>
            </a:r>
            <a:r>
              <a:rPr sz="1400" dirty="0">
                <a:latin typeface="Calibri"/>
                <a:cs typeface="Calibri"/>
              </a:rPr>
              <a:t>our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communications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04707" y="5561177"/>
            <a:ext cx="2869565" cy="669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z="1400" dirty="0">
                <a:latin typeface="Calibri"/>
                <a:cs typeface="Calibri"/>
              </a:rPr>
              <a:t>Meet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consumers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where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by </a:t>
            </a:r>
            <a:r>
              <a:rPr sz="1400" dirty="0">
                <a:latin typeface="Calibri"/>
                <a:cs typeface="Calibri"/>
              </a:rPr>
              <a:t>delivering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integrated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marketing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plan </a:t>
            </a:r>
            <a:r>
              <a:rPr sz="1400" dirty="0">
                <a:latin typeface="Calibri"/>
                <a:cs typeface="Calibri"/>
              </a:rPr>
              <a:t>via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Traditional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Digital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channels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223" y="2110486"/>
            <a:ext cx="248920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Lean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targeted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D-</a:t>
            </a:r>
            <a:r>
              <a:rPr sz="1400" spc="-10" dirty="0">
                <a:latin typeface="Calibri"/>
                <a:cs typeface="Calibri"/>
              </a:rPr>
              <a:t>SNP-specific </a:t>
            </a:r>
            <a:r>
              <a:rPr sz="1400" dirty="0">
                <a:latin typeface="Calibri"/>
                <a:cs typeface="Calibri"/>
              </a:rPr>
              <a:t>messaging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where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can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highlight </a:t>
            </a:r>
            <a:r>
              <a:rPr sz="1400" spc="-20" dirty="0">
                <a:latin typeface="Calibri"/>
                <a:cs typeface="Calibri"/>
              </a:rPr>
              <a:t>high-</a:t>
            </a:r>
            <a:r>
              <a:rPr sz="1400" dirty="0">
                <a:latin typeface="Calibri"/>
                <a:cs typeface="Calibri"/>
              </a:rPr>
              <a:t>value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benefits that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will </a:t>
            </a:r>
            <a:r>
              <a:rPr sz="1400" spc="-10" dirty="0">
                <a:latin typeface="Calibri"/>
                <a:cs typeface="Calibri"/>
              </a:rPr>
              <a:t>differentiate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us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327148" y="1348739"/>
            <a:ext cx="6922134" cy="3378835"/>
            <a:chOff x="2327148" y="1348739"/>
            <a:chExt cx="6922134" cy="337883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93607" y="3762755"/>
              <a:ext cx="955548" cy="9601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7148" y="3813047"/>
              <a:ext cx="914400" cy="9144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25796" y="1348739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Arizona</a:t>
            </a:r>
            <a:r>
              <a:rPr spc="-75" dirty="0"/>
              <a:t> </a:t>
            </a:r>
            <a:r>
              <a:rPr dirty="0"/>
              <a:t>|</a:t>
            </a:r>
            <a:r>
              <a:rPr spc="-7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2084323"/>
            <a:ext cx="6074410" cy="26708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Metro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(urban)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geography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Maricopa/Pima/Pinal</a:t>
            </a:r>
            <a:endParaRPr sz="2000">
              <a:latin typeface="Calibri"/>
              <a:cs typeface="Calibri"/>
            </a:endParaRPr>
          </a:p>
          <a:p>
            <a:pPr marL="241300" marR="220345" indent="-228600">
              <a:lnSpc>
                <a:spcPct val="99800"/>
              </a:lnSpc>
              <a:spcBef>
                <a:spcPts val="103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Rural</a:t>
            </a:r>
            <a:r>
              <a:rPr sz="2000" spc="-20" dirty="0">
                <a:latin typeface="Calibri"/>
                <a:cs typeface="Calibri"/>
              </a:rPr>
              <a:t> geography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Coconino,</a:t>
            </a:r>
            <a:r>
              <a:rPr sz="2000" spc="-12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Navajo,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Apache,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Paz, </a:t>
            </a:r>
            <a:r>
              <a:rPr sz="2000" spc="-10" dirty="0">
                <a:latin typeface="Calibri"/>
                <a:cs typeface="Calibri"/>
              </a:rPr>
              <a:t>Yuma,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Yavapai, </a:t>
            </a:r>
            <a:r>
              <a:rPr sz="2000" dirty="0">
                <a:latin typeface="Calibri"/>
                <a:cs typeface="Calibri"/>
              </a:rPr>
              <a:t>Gila,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Greenlee,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Cochise,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Graham,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Santa </a:t>
            </a:r>
            <a:r>
              <a:rPr sz="2000" dirty="0">
                <a:latin typeface="Calibri"/>
                <a:cs typeface="Calibri"/>
              </a:rPr>
              <a:t>Cruz,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Mohave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Rural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areas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predominately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D-</a:t>
            </a:r>
            <a:r>
              <a:rPr sz="2000" dirty="0">
                <a:latin typeface="Calibri"/>
                <a:cs typeface="Calibri"/>
              </a:rPr>
              <a:t>SNP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Spanish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being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5"/>
              </a:spcBef>
            </a:pPr>
            <a:r>
              <a:rPr sz="2000" dirty="0">
                <a:latin typeface="Calibri"/>
                <a:cs typeface="Calibri"/>
              </a:rPr>
              <a:t>the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native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language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61299" y="1810846"/>
            <a:ext cx="3429000" cy="3822065"/>
            <a:chOff x="8161299" y="1810846"/>
            <a:chExt cx="3429000" cy="38220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61299" y="1810846"/>
              <a:ext cx="3428373" cy="38216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316468" y="5271515"/>
              <a:ext cx="768350" cy="251460"/>
            </a:xfrm>
            <a:custGeom>
              <a:avLst/>
              <a:gdLst/>
              <a:ahLst/>
              <a:cxnLst/>
              <a:rect l="l" t="t" r="r" b="b"/>
              <a:pathLst>
                <a:path w="768350" h="251460">
                  <a:moveTo>
                    <a:pt x="768096" y="0"/>
                  </a:moveTo>
                  <a:lnTo>
                    <a:pt x="0" y="0"/>
                  </a:lnTo>
                  <a:lnTo>
                    <a:pt x="0" y="237744"/>
                  </a:lnTo>
                  <a:lnTo>
                    <a:pt x="0" y="251460"/>
                  </a:lnTo>
                  <a:lnTo>
                    <a:pt x="768096" y="251460"/>
                  </a:lnTo>
                  <a:lnTo>
                    <a:pt x="768096" y="237744"/>
                  </a:lnTo>
                  <a:lnTo>
                    <a:pt x="7680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728329" y="5445963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07907" y="5509259"/>
            <a:ext cx="196850" cy="201295"/>
          </a:xfrm>
          <a:custGeom>
            <a:avLst/>
            <a:gdLst/>
            <a:ahLst/>
            <a:cxnLst/>
            <a:rect l="l" t="t" r="r" b="b"/>
            <a:pathLst>
              <a:path w="196850" h="201295">
                <a:moveTo>
                  <a:pt x="196596" y="0"/>
                </a:moveTo>
                <a:lnTo>
                  <a:pt x="0" y="0"/>
                </a:lnTo>
                <a:lnTo>
                  <a:pt x="0" y="201167"/>
                </a:lnTo>
                <a:lnTo>
                  <a:pt x="196596" y="201167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Arizona</a:t>
            </a:r>
            <a:r>
              <a:rPr spc="-75" dirty="0"/>
              <a:t> </a:t>
            </a:r>
            <a:r>
              <a:rPr dirty="0"/>
              <a:t>|</a:t>
            </a:r>
            <a:r>
              <a:rPr spc="-6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7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7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372742"/>
          <a:ext cx="10859135" cy="4342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1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2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3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H0351-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063,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053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–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MAPD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 marR="124460" algn="just">
                        <a:lnSpc>
                          <a:spcPct val="997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Members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that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FBDE,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QMB+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85725">
                        <a:lnSpc>
                          <a:spcPct val="1002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Cochise,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Coconino,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Gila,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Graham,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Greenlee,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Paz,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Maricopa,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Pinal,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Pima,</a:t>
                      </a:r>
                      <a:r>
                        <a:rPr sz="1400" spc="2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Mohave,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Santa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Cruz,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Yavapai,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Yuma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$2,000-</a:t>
                      </a:r>
                      <a:r>
                        <a:rPr sz="14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$3000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$125-135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Quarterly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$45-$65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per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 marR="147320">
                        <a:lnSpc>
                          <a:spcPct val="99700"/>
                        </a:lnSpc>
                        <a:spcBef>
                          <a:spcPts val="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quarter;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-$2000</a:t>
                      </a:r>
                      <a:r>
                        <a:rPr sz="1400" b="1" spc="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Vision/year;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$1500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12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transportation/year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Post-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acute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(max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42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means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per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year);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Hospital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Stay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1-10days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$175,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1-6days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$270;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Urgent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Care</a:t>
                      </a:r>
                      <a:r>
                        <a:rPr sz="1400" b="1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$20-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$40,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PCP/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$15-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$20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Specialist;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MOOP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$2500-$5,000,</a:t>
                      </a:r>
                      <a:r>
                        <a:rPr sz="1400" b="1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PT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$15-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$40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 marR="354330">
                        <a:lnSpc>
                          <a:spcPct val="100800"/>
                        </a:lnSpc>
                        <a:spcBef>
                          <a:spcPts val="117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Giveback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H0351-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054,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H0351-060,</a:t>
                      </a:r>
                      <a:r>
                        <a:rPr sz="14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064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–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85725">
                        <a:lnSpc>
                          <a:spcPct val="100299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Cochise,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Coconino,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Gila,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Graham,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Greenlee,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Paz,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Maricopa,</a:t>
                      </a:r>
                      <a:r>
                        <a:rPr sz="14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Mohave,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Pima,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Pinal,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Santa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Cruz,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Yavapai,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Yuma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3345" marR="450850">
                        <a:lnSpc>
                          <a:spcPct val="100800"/>
                        </a:lnSpc>
                        <a:spcBef>
                          <a:spcPts val="117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$40-$90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$35-50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Specialist,</a:t>
                      </a:r>
                      <a:r>
                        <a:rPr sz="1400" b="1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$1,000-$1,500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Comp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(2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Aids);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i="1" dirty="0">
                          <a:latin typeface="Calibri"/>
                          <a:cs typeface="Calibri"/>
                        </a:rPr>
                        <a:t>Rural</a:t>
                      </a:r>
                      <a:r>
                        <a:rPr sz="1400" b="1" i="1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i="1" dirty="0">
                          <a:latin typeface="Calibri"/>
                          <a:cs typeface="Calibri"/>
                        </a:rPr>
                        <a:t>counties</a:t>
                      </a:r>
                      <a:r>
                        <a:rPr sz="1400" b="1" i="1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i="1" spc="-10" dirty="0">
                          <a:latin typeface="Calibri"/>
                          <a:cs typeface="Calibri"/>
                        </a:rPr>
                        <a:t>include </a:t>
                      </a:r>
                      <a:r>
                        <a:rPr sz="1400" b="1" i="1" dirty="0">
                          <a:latin typeface="Calibri"/>
                          <a:cs typeface="Calibri"/>
                        </a:rPr>
                        <a:t>75miles</a:t>
                      </a:r>
                      <a:r>
                        <a:rPr sz="1400" b="1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i="1" dirty="0">
                          <a:latin typeface="Calibri"/>
                          <a:cs typeface="Calibri"/>
                        </a:rPr>
                        <a:t>approved</a:t>
                      </a:r>
                      <a:r>
                        <a:rPr sz="1400" b="1" i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i="1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b="1" i="1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i="1" dirty="0">
                          <a:latin typeface="Calibri"/>
                          <a:cs typeface="Calibri"/>
                        </a:rPr>
                        <a:t>12-one-way</a:t>
                      </a:r>
                      <a:r>
                        <a:rPr sz="1400" b="1" i="1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i="1" dirty="0">
                          <a:latin typeface="Calibri"/>
                          <a:cs typeface="Calibri"/>
                        </a:rPr>
                        <a:t>trips</a:t>
                      </a:r>
                      <a:r>
                        <a:rPr sz="1400" b="1" i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i="1" dirty="0">
                          <a:latin typeface="Calibri"/>
                          <a:cs typeface="Calibri"/>
                        </a:rPr>
                        <a:t>every</a:t>
                      </a:r>
                      <a:r>
                        <a:rPr sz="1400" b="1" i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i="1" spc="-25" dirty="0">
                          <a:latin typeface="Calibri"/>
                          <a:cs typeface="Calibri"/>
                        </a:rPr>
                        <a:t>yr.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0965">
                <a:tc>
                  <a:txBody>
                    <a:bodyPr/>
                    <a:lstStyle/>
                    <a:p>
                      <a:pPr marL="91440">
                        <a:lnSpc>
                          <a:spcPts val="1670"/>
                        </a:lnSpc>
                        <a:spcBef>
                          <a:spcPts val="115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ts val="16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(PPO)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144780">
                        <a:lnSpc>
                          <a:spcPct val="99700"/>
                        </a:lnSpc>
                        <a:spcBef>
                          <a:spcPts val="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H8553-001/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Patriot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Giveback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(PPO)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002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85725">
                        <a:lnSpc>
                          <a:spcPct val="100299"/>
                        </a:lnSpc>
                        <a:spcBef>
                          <a:spcPts val="11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Cochise,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Coconino,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Gila,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Graham,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Paz,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Maricopa,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Mohave,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Pima,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Pinal,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Santa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Cruz,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Yavapai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269240">
                        <a:lnSpc>
                          <a:spcPct val="100699"/>
                        </a:lnSpc>
                        <a:spcBef>
                          <a:spcPts val="27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$35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Specialist;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$4,500-$5,000</a:t>
                      </a:r>
                      <a:r>
                        <a:rPr sz="1400" b="1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MOOP;</a:t>
                      </a:r>
                      <a:r>
                        <a:rPr sz="1400" spc="3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$3000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($INN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$OON);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$250-$300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Hospital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Stay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1-6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$50-$90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Quarters;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670"/>
                        </a:lnSpc>
                        <a:spcBef>
                          <a:spcPts val="1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$700-$2000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(1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year)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way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6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every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year;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RX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Deductible</a:t>
                      </a:r>
                      <a:r>
                        <a:rPr sz="14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Tier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*Giveback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89622" y="1395730"/>
          <a:ext cx="11089005" cy="4205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8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1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61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 marR="414655">
                        <a:lnSpc>
                          <a:spcPct val="99700"/>
                        </a:lnSpc>
                        <a:spcBef>
                          <a:spcPts val="86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Specialty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H0351-038,</a:t>
                      </a:r>
                      <a:r>
                        <a:rPr sz="14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(CHF,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Cardiovascular,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Diabetes)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92710" marR="248920">
                        <a:lnSpc>
                          <a:spcPct val="1008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Maricopa,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Pima,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Pinal,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Cochise,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Mohave,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Santa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Cruz,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Yavapai,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Yuma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93345" marR="443230" algn="just">
                        <a:lnSpc>
                          <a:spcPct val="1008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$40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Quarter;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$1500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/2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Aids;</a:t>
                      </a:r>
                      <a:r>
                        <a:rPr sz="140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every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year;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Fitness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Preferred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0-3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Tiers</a:t>
                      </a:r>
                      <a:r>
                        <a:rPr sz="1400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$37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ts val="1670"/>
                        </a:lnSpc>
                        <a:spcBef>
                          <a:spcPts val="86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ts val="16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(HMO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SNP)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H5590-008,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009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Medicare</a:t>
                      </a:r>
                      <a:r>
                        <a:rPr sz="14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FBDE,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QMB+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Counties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3345" marR="170815">
                        <a:lnSpc>
                          <a:spcPct val="100800"/>
                        </a:lnSpc>
                        <a:spcBef>
                          <a:spcPts val="81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$4,000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$125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monthly,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$1000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Hearing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Aids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(VBID</a:t>
                      </a:r>
                      <a:r>
                        <a:rPr sz="14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Benefits</a:t>
                      </a:r>
                      <a:r>
                        <a:rPr sz="1400" b="1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OTC</a:t>
                      </a:r>
                      <a:r>
                        <a:rPr sz="14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Purse),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way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every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year,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PERS;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9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(HMO)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H0351-61,</a:t>
                      </a:r>
                      <a:r>
                        <a:rPr sz="14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062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HMO-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LIS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246379">
                        <a:lnSpc>
                          <a:spcPct val="100800"/>
                        </a:lnSpc>
                        <a:spcBef>
                          <a:spcPts val="7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Maricopa,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Pima,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Pinal,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Cochise,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Coconino,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Gila,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Graham,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Greenlee,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 marR="363855">
                        <a:lnSpc>
                          <a:spcPts val="1689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Paz,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Mohave,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Santa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Cruz,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Yavapai,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Yuma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3345" marR="166370">
                        <a:lnSpc>
                          <a:spcPct val="100099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$2000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b="1" spc="2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b="1" spc="3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$1500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Hearing;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$175-</a:t>
                      </a:r>
                      <a:r>
                        <a:rPr sz="14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$225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6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Hospital;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PCP/;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$15-$35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Specialist;</a:t>
                      </a:r>
                      <a:r>
                        <a:rPr sz="1400" spc="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$120-$135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WER; $20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LAB,</a:t>
                      </a:r>
                      <a:r>
                        <a:rPr sz="1400" b="1" spc="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24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transportation/year;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$90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OTC/quarter;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42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Post-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acute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meal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day;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Arizona</a:t>
            </a:r>
            <a:r>
              <a:rPr spc="-75" dirty="0"/>
              <a:t> </a:t>
            </a:r>
            <a:r>
              <a:rPr dirty="0"/>
              <a:t>|</a:t>
            </a:r>
            <a:r>
              <a:rPr spc="-6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7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7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California</a:t>
            </a:r>
            <a:r>
              <a:rPr spc="-55" dirty="0"/>
              <a:t> </a:t>
            </a:r>
            <a:r>
              <a:rPr dirty="0"/>
              <a:t>–</a:t>
            </a:r>
            <a:r>
              <a:rPr spc="-35" dirty="0"/>
              <a:t> </a:t>
            </a:r>
            <a:r>
              <a:rPr dirty="0"/>
              <a:t>South</a:t>
            </a:r>
            <a:r>
              <a:rPr spc="-10" dirty="0"/>
              <a:t> </a:t>
            </a:r>
            <a:r>
              <a:rPr dirty="0"/>
              <a:t>|</a:t>
            </a:r>
            <a:r>
              <a:rPr spc="-5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784350"/>
            <a:ext cx="6163310" cy="5092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Geography: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urban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rural;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multiple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metropolitan</a:t>
            </a:r>
            <a:r>
              <a:rPr sz="1550" spc="1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areas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(Los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Angeles,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latin typeface="Calibri"/>
                <a:cs typeface="Calibri"/>
              </a:rPr>
              <a:t>Orange,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San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Bernardino,</a:t>
            </a:r>
            <a:r>
              <a:rPr sz="1550" spc="1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Riverside).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Diversity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is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majority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Southern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141" y="2269363"/>
            <a:ext cx="6573520" cy="26003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30"/>
              </a:spcBef>
            </a:pPr>
            <a:r>
              <a:rPr sz="1550" dirty="0">
                <a:latin typeface="Calibri"/>
                <a:cs typeface="Calibri"/>
              </a:rPr>
              <a:t>California.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State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can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viewed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four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regions: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NorCal;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SoCal: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Los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Angeles;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85"/>
              </a:spcBef>
            </a:pPr>
            <a:r>
              <a:rPr sz="1550" dirty="0">
                <a:latin typeface="Calibri"/>
                <a:cs typeface="Calibri"/>
              </a:rPr>
              <a:t>San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Diego/OC;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Riverside,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San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Bernardino,</a:t>
            </a:r>
            <a:r>
              <a:rPr sz="1550" spc="1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Imperial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Counties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6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Products: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MAPD,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D-</a:t>
            </a:r>
            <a:r>
              <a:rPr sz="1550" spc="-10" dirty="0">
                <a:latin typeface="Calibri"/>
                <a:cs typeface="Calibri"/>
              </a:rPr>
              <a:t>SNP,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C-</a:t>
            </a:r>
            <a:r>
              <a:rPr sz="1550" spc="-25" dirty="0">
                <a:latin typeface="Calibri"/>
                <a:cs typeface="Calibri"/>
              </a:rPr>
              <a:t>SNP</a:t>
            </a:r>
            <a:endParaRPr sz="1550">
              <a:latin typeface="Calibri"/>
              <a:cs typeface="Calibri"/>
            </a:endParaRPr>
          </a:p>
          <a:p>
            <a:pPr marL="241300" marR="45085" indent="-228600">
              <a:lnSpc>
                <a:spcPct val="103299"/>
              </a:lnSpc>
              <a:spcBef>
                <a:spcPts val="994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dirty="0">
                <a:latin typeface="Calibri"/>
                <a:cs typeface="Calibri"/>
              </a:rPr>
              <a:t>Network: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Carry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both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Health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Net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Wellcare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networks.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Extensive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provider </a:t>
            </a:r>
            <a:r>
              <a:rPr sz="1550" dirty="0">
                <a:latin typeface="Calibri"/>
                <a:cs typeface="Calibri"/>
              </a:rPr>
              <a:t>groups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with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strong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engagement.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Continued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efforts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on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network</a:t>
            </a:r>
            <a:r>
              <a:rPr sz="1550" spc="5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consolidations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between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two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brands.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56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PPGs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(Legacy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Wellcare),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85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PPGs </a:t>
            </a:r>
            <a:r>
              <a:rPr sz="1550" dirty="0">
                <a:latin typeface="Calibri"/>
                <a:cs typeface="Calibri"/>
              </a:rPr>
              <a:t>(Legacy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Health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Net/Centene).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6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Competitors: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Kaiser,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UHC,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Scan,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Anthem,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Blue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Shield,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Bright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Health,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Humana,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latin typeface="Calibri"/>
                <a:cs typeface="Calibri"/>
              </a:rPr>
              <a:t>Alignment,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Aetna,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IEHP,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Care,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Cal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Optima,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Molina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141" y="4973192"/>
            <a:ext cx="6522720" cy="884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Positioned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at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#5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market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share.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Ranked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#6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MAPD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HMO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plans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#1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D-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80"/>
              </a:spcBef>
            </a:pPr>
            <a:r>
              <a:rPr sz="1550" dirty="0">
                <a:latin typeface="Calibri"/>
                <a:cs typeface="Calibri"/>
              </a:rPr>
              <a:t>SNP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market.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6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Broker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footprint: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7,000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RTS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brokers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</a:t>
            </a:r>
            <a:r>
              <a:rPr sz="1550" spc="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market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763256" y="1760220"/>
            <a:ext cx="3808729" cy="4521835"/>
            <a:chOff x="7763256" y="1760220"/>
            <a:chExt cx="3808729" cy="452183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3256" y="1760220"/>
              <a:ext cx="3808476" cy="45217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60052" y="2720340"/>
              <a:ext cx="1485900" cy="708660"/>
            </a:xfrm>
            <a:custGeom>
              <a:avLst/>
              <a:gdLst/>
              <a:ahLst/>
              <a:cxnLst/>
              <a:rect l="l" t="t" r="r" b="b"/>
              <a:pathLst>
                <a:path w="1485900" h="708660">
                  <a:moveTo>
                    <a:pt x="1485900" y="0"/>
                  </a:moveTo>
                  <a:lnTo>
                    <a:pt x="0" y="0"/>
                  </a:lnTo>
                  <a:lnTo>
                    <a:pt x="0" y="708660"/>
                  </a:lnTo>
                  <a:lnTo>
                    <a:pt x="1485900" y="708660"/>
                  </a:lnTo>
                  <a:lnTo>
                    <a:pt x="1485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096245" y="2403170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96245" y="2732913"/>
            <a:ext cx="1480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2024 </a:t>
            </a:r>
            <a:r>
              <a:rPr sz="1800" spc="-10" dirty="0">
                <a:latin typeface="Calibri"/>
                <a:cs typeface="Calibri"/>
              </a:rPr>
              <a:t>Expansion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774935" y="2464307"/>
            <a:ext cx="196850" cy="525780"/>
            <a:chOff x="9774935" y="2464307"/>
            <a:chExt cx="196850" cy="525780"/>
          </a:xfrm>
        </p:grpSpPr>
        <p:sp>
          <p:nvSpPr>
            <p:cNvPr id="12" name="object 12"/>
            <p:cNvSpPr/>
            <p:nvPr/>
          </p:nvSpPr>
          <p:spPr>
            <a:xfrm>
              <a:off x="9774935" y="2464307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596" y="0"/>
                  </a:moveTo>
                  <a:lnTo>
                    <a:pt x="0" y="0"/>
                  </a:lnTo>
                  <a:lnTo>
                    <a:pt x="0" y="196596"/>
                  </a:lnTo>
                  <a:lnTo>
                    <a:pt x="196596" y="196596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774935" y="2793491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596" y="0"/>
                  </a:moveTo>
                  <a:lnTo>
                    <a:pt x="0" y="0"/>
                  </a:lnTo>
                  <a:lnTo>
                    <a:pt x="0" y="196596"/>
                  </a:lnTo>
                  <a:lnTo>
                    <a:pt x="196596" y="196596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California</a:t>
            </a:r>
            <a:r>
              <a:rPr spc="-60" dirty="0"/>
              <a:t> </a:t>
            </a:r>
            <a:r>
              <a:rPr dirty="0"/>
              <a:t>–</a:t>
            </a:r>
            <a:r>
              <a:rPr spc="-50" dirty="0"/>
              <a:t> </a:t>
            </a:r>
            <a:r>
              <a:rPr dirty="0"/>
              <a:t>South</a:t>
            </a:r>
            <a:r>
              <a:rPr spc="-25" dirty="0"/>
              <a:t> </a:t>
            </a:r>
            <a:r>
              <a:rPr dirty="0"/>
              <a:t>|</a:t>
            </a:r>
            <a:r>
              <a:rPr spc="-7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1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631020"/>
            <a:ext cx="4436110" cy="119253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Imperial,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Los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Angeles,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Orange,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Riverside,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5"/>
              </a:spcBef>
            </a:pPr>
            <a:r>
              <a:rPr sz="2000" dirty="0">
                <a:latin typeface="Calibri"/>
                <a:cs typeface="Calibri"/>
              </a:rPr>
              <a:t>San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Bernardino,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Diego,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Ventura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63256" y="1760220"/>
            <a:ext cx="3808729" cy="4521835"/>
            <a:chOff x="7763256" y="1760220"/>
            <a:chExt cx="3808729" cy="45218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3256" y="1760220"/>
              <a:ext cx="3808476" cy="45217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560052" y="2720340"/>
              <a:ext cx="1485900" cy="708660"/>
            </a:xfrm>
            <a:custGeom>
              <a:avLst/>
              <a:gdLst/>
              <a:ahLst/>
              <a:cxnLst/>
              <a:rect l="l" t="t" r="r" b="b"/>
              <a:pathLst>
                <a:path w="1485900" h="708660">
                  <a:moveTo>
                    <a:pt x="1485900" y="0"/>
                  </a:moveTo>
                  <a:lnTo>
                    <a:pt x="0" y="0"/>
                  </a:lnTo>
                  <a:lnTo>
                    <a:pt x="0" y="708660"/>
                  </a:lnTo>
                  <a:lnTo>
                    <a:pt x="1485900" y="708660"/>
                  </a:lnTo>
                  <a:lnTo>
                    <a:pt x="1485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096245" y="2403170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96245" y="2732913"/>
            <a:ext cx="1480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2024 </a:t>
            </a:r>
            <a:r>
              <a:rPr sz="1800" spc="-10" dirty="0">
                <a:latin typeface="Calibri"/>
                <a:cs typeface="Calibri"/>
              </a:rPr>
              <a:t>Expansion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774935" y="2464307"/>
            <a:ext cx="196850" cy="525780"/>
            <a:chOff x="9774935" y="2464307"/>
            <a:chExt cx="196850" cy="525780"/>
          </a:xfrm>
        </p:grpSpPr>
        <p:sp>
          <p:nvSpPr>
            <p:cNvPr id="10" name="object 10"/>
            <p:cNvSpPr/>
            <p:nvPr/>
          </p:nvSpPr>
          <p:spPr>
            <a:xfrm>
              <a:off x="9774935" y="2464307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596" y="0"/>
                  </a:moveTo>
                  <a:lnTo>
                    <a:pt x="0" y="0"/>
                  </a:lnTo>
                  <a:lnTo>
                    <a:pt x="0" y="196596"/>
                  </a:lnTo>
                  <a:lnTo>
                    <a:pt x="196596" y="196596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74935" y="2793491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596" y="0"/>
                  </a:moveTo>
                  <a:lnTo>
                    <a:pt x="0" y="0"/>
                  </a:lnTo>
                  <a:lnTo>
                    <a:pt x="0" y="196596"/>
                  </a:lnTo>
                  <a:lnTo>
                    <a:pt x="196596" y="196596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15772" y="1501139"/>
          <a:ext cx="11036935" cy="4530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2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96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County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11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b="1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Dual </a:t>
                      </a:r>
                      <a:r>
                        <a:rPr sz="14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Align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H3561-008-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Angeles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Delta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Wrap:</a:t>
                      </a:r>
                      <a:r>
                        <a:rPr sz="14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Limit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Vision: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 Aids: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67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Transportation: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(with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unlimited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Medi-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Cal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67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(OTC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VBID)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$75/month;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In-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Support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Services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(Chores);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Fitness: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Peerfit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Personal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Emergency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Response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System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811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b="1" u="sng" spc="-4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Dual </a:t>
                      </a:r>
                      <a:r>
                        <a:rPr sz="14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H3561-001-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Imperial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Delta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Wrap:</a:t>
                      </a:r>
                      <a:r>
                        <a:rPr sz="14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Limit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Vision: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(2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Aids):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$2000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67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Transportation: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(with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unlimited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Medi-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Cal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67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(OTC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VBID)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$75/month;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In-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Support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Services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(Chores);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Fitness: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Peerfit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Personal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Emergency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Response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System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811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b="1" u="sng" spc="-5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Specialty</a:t>
                      </a:r>
                      <a:r>
                        <a:rPr sz="1400" b="1" u="sng" spc="-4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H0562-092-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710" marR="509905" algn="just">
                        <a:lnSpc>
                          <a:spcPct val="100800"/>
                        </a:lnSpc>
                        <a:spcBef>
                          <a:spcPts val="12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Angeles,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Orange,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San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Diego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Preventive</a:t>
                      </a:r>
                      <a:r>
                        <a:rPr sz="1400" b="1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Comprehensive</a:t>
                      </a:r>
                      <a:r>
                        <a:rPr sz="1400" b="1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Copays</a:t>
                      </a:r>
                      <a:r>
                        <a:rPr sz="14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(Vendor: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DBP)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Vision: $200;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 Aids: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$1,000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67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Transportation: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OTC: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$60/quarter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6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In-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Support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Services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(Chores); Fitness: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Peerfit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*Select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Diabetic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Medications</a:t>
                      </a:r>
                      <a:r>
                        <a:rPr sz="1400" b="1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Insulin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copay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year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long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0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791" y="5280659"/>
            <a:ext cx="1700783" cy="5989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791" y="2505455"/>
            <a:ext cx="1700783" cy="5989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791" y="3867911"/>
            <a:ext cx="1700783" cy="60350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California</a:t>
            </a:r>
            <a:r>
              <a:rPr spc="-65" dirty="0"/>
              <a:t> </a:t>
            </a:r>
            <a:r>
              <a:rPr dirty="0"/>
              <a:t>–</a:t>
            </a:r>
            <a:r>
              <a:rPr spc="-50" dirty="0"/>
              <a:t> </a:t>
            </a:r>
            <a:r>
              <a:rPr dirty="0"/>
              <a:t>South</a:t>
            </a:r>
            <a:r>
              <a:rPr spc="-30" dirty="0"/>
              <a:t> </a:t>
            </a:r>
            <a:r>
              <a:rPr dirty="0"/>
              <a:t>|</a:t>
            </a:r>
            <a:r>
              <a:rPr spc="-7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2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15772" y="1641601"/>
          <a:ext cx="11116310" cy="4331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78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County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7645">
                <a:tc>
                  <a:txBody>
                    <a:bodyPr/>
                    <a:lstStyle/>
                    <a:p>
                      <a:pPr marL="91440" marR="9328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b="1" u="sng" spc="-3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H5087-005-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000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H5087-024-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000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H5087-016-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 marR="139065">
                        <a:lnSpc>
                          <a:spcPct val="1008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Angeles,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Orange, Riverside,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San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Bernardino,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Ventura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Delta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Limit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Copay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Vision: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 Aids: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67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Transportation: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(with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unlimited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Medi-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Cal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670"/>
                        </a:lnSpc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OTC: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$60-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75/Quarter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In-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Support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Services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(Chores);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Fitness: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Peerfit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Personal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Emergency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Response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System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965">
                <a:tc>
                  <a:txBody>
                    <a:bodyPr/>
                    <a:lstStyle/>
                    <a:p>
                      <a:pPr marL="91440" marR="1192530">
                        <a:lnSpc>
                          <a:spcPct val="100800"/>
                        </a:lnSpc>
                        <a:spcBef>
                          <a:spcPts val="260"/>
                        </a:spcBef>
                      </a:pPr>
                      <a:r>
                        <a:rPr sz="14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H5087-032-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000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H5087-033-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139065">
                        <a:lnSpc>
                          <a:spcPct val="100800"/>
                        </a:lnSpc>
                        <a:spcBef>
                          <a:spcPts val="9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Angeles,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Orange, Riverside,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San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Bernardino,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Ventura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Giveback: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$80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(LA,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Orange,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SB,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Riverside)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$65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(Ventura)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 marR="2762250">
                        <a:lnSpc>
                          <a:spcPct val="99700"/>
                        </a:lnSpc>
                        <a:spcBef>
                          <a:spcPts val="1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Delta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Limit with</a:t>
                      </a:r>
                      <a:r>
                        <a:rPr sz="14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Copay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Vision: $100;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 Aids: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$1,000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Routine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Acupuncture;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Fitness: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Peerfit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91440" algn="just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b="1" u="sng" spc="-4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b="1" u="sng" spc="-6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Focus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1417955" algn="just">
                        <a:lnSpc>
                          <a:spcPct val="99700"/>
                        </a:lnSpc>
                        <a:spcBef>
                          <a:spcPts val="20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H0562-012-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000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H0562-125-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000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H0562-126-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139065">
                        <a:lnSpc>
                          <a:spcPct val="100099"/>
                        </a:lnSpc>
                        <a:spcBef>
                          <a:spcPts val="11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Angeles,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Orange,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Imperial,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Diego,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Bernardino, Riverside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Preventive</a:t>
                      </a:r>
                      <a:r>
                        <a:rPr sz="1400" b="1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Comprehensive</a:t>
                      </a:r>
                      <a:r>
                        <a:rPr sz="1400" b="1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Copays</a:t>
                      </a:r>
                      <a:r>
                        <a:rPr sz="14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(Vendor: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DBP)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 marR="1471930">
                        <a:lnSpc>
                          <a:spcPct val="99700"/>
                        </a:lnSpc>
                        <a:spcBef>
                          <a:spcPts val="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Vision: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$300;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Aids: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$500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$1,000 Transportation: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OTC: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$60-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75/Quarter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Fitness: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Peerfit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5376671"/>
            <a:ext cx="1476755" cy="5257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1739" y="2729483"/>
            <a:ext cx="653795" cy="6537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1739" y="3867911"/>
            <a:ext cx="653795" cy="65379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California</a:t>
            </a:r>
            <a:r>
              <a:rPr spc="-65" dirty="0"/>
              <a:t> </a:t>
            </a:r>
            <a:r>
              <a:rPr dirty="0"/>
              <a:t>–</a:t>
            </a:r>
            <a:r>
              <a:rPr spc="-50" dirty="0"/>
              <a:t> </a:t>
            </a:r>
            <a:r>
              <a:rPr dirty="0"/>
              <a:t>South</a:t>
            </a:r>
            <a:r>
              <a:rPr spc="-30" dirty="0"/>
              <a:t> </a:t>
            </a:r>
            <a:r>
              <a:rPr dirty="0"/>
              <a:t>|</a:t>
            </a:r>
            <a:r>
              <a:rPr spc="-7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2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141" y="1556080"/>
            <a:ext cx="6409690" cy="1049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Consolidated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into</a:t>
            </a:r>
            <a:r>
              <a:rPr sz="1550" spc="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11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MAPD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products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(HMO,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PPO,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C-</a:t>
            </a:r>
            <a:r>
              <a:rPr sz="1550" spc="-10" dirty="0">
                <a:latin typeface="Calibri"/>
                <a:cs typeface="Calibri"/>
              </a:rPr>
              <a:t>SNP,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D-</a:t>
            </a:r>
            <a:r>
              <a:rPr sz="1550" dirty="0">
                <a:latin typeface="Calibri"/>
                <a:cs typeface="Calibri"/>
              </a:rPr>
              <a:t>SNP)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offering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in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latin typeface="Calibri"/>
                <a:cs typeface="Calibri"/>
              </a:rPr>
              <a:t>16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counties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4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Metropolitan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geography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divided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by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Northern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San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Joaquin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Valley,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85"/>
              </a:spcBef>
            </a:pPr>
            <a:r>
              <a:rPr sz="1550" dirty="0">
                <a:latin typeface="Calibri"/>
                <a:cs typeface="Calibri"/>
              </a:rPr>
              <a:t>Central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Valley.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9741" y="2576304"/>
            <a:ext cx="6767830" cy="912494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245745" indent="-233045">
              <a:lnSpc>
                <a:spcPct val="100000"/>
              </a:lnSpc>
              <a:spcBef>
                <a:spcPts val="570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dirty="0">
                <a:latin typeface="Calibri"/>
                <a:cs typeface="Calibri"/>
              </a:rPr>
              <a:t>NorCal: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Placer,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Sacramento,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San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Francisco,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San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Mateo,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Santa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Clara,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Solano,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Yolo</a:t>
            </a:r>
            <a:endParaRPr sz="155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480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dirty="0">
                <a:latin typeface="Calibri"/>
                <a:cs typeface="Calibri"/>
              </a:rPr>
              <a:t>San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Joaquin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Valley: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Stanislaus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San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Joaquin</a:t>
            </a:r>
            <a:endParaRPr sz="155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445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dirty="0">
                <a:latin typeface="Calibri"/>
                <a:cs typeface="Calibri"/>
              </a:rPr>
              <a:t>Central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Valley: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Fresno,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Kern,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Kings,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Madera,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Tulare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141" y="3518737"/>
            <a:ext cx="6859905" cy="25228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Rural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geography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–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Amador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Sutter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continue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offer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Wellcare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Premium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latin typeface="Calibri"/>
                <a:cs typeface="Calibri"/>
              </a:rPr>
              <a:t>Open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PPO.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4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Competitors:</a:t>
            </a:r>
            <a:r>
              <a:rPr sz="1550" spc="1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Alignment,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Anthem,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Bright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New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Day/Central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Health,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Humana,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UHC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2024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impacted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counties:</a:t>
            </a:r>
            <a:endParaRPr sz="155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45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550" dirty="0">
                <a:latin typeface="Calibri"/>
                <a:cs typeface="Calibri"/>
              </a:rPr>
              <a:t>Kings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-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expansion</a:t>
            </a:r>
            <a:endParaRPr sz="155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48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550" dirty="0">
                <a:latin typeface="Calibri"/>
                <a:cs typeface="Calibri"/>
              </a:rPr>
              <a:t>Alameda,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Contra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Costa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–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non-</a:t>
            </a:r>
            <a:r>
              <a:rPr sz="1550" spc="-10" dirty="0">
                <a:latin typeface="Calibri"/>
                <a:cs typeface="Calibri"/>
              </a:rPr>
              <a:t>renewal</a:t>
            </a:r>
            <a:endParaRPr sz="155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44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550" dirty="0">
                <a:latin typeface="Calibri"/>
                <a:cs typeface="Calibri"/>
              </a:rPr>
              <a:t>San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Joaquin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DSNP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H5087-027</a:t>
            </a:r>
            <a:r>
              <a:rPr sz="1550" spc="2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moving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D-SNP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H3561-</a:t>
            </a:r>
            <a:r>
              <a:rPr sz="1550" spc="-25" dirty="0">
                <a:latin typeface="Calibri"/>
                <a:cs typeface="Calibri"/>
              </a:rPr>
              <a:t>001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Big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drivers: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Exclusive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Aligned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Enrollment</a:t>
            </a:r>
            <a:r>
              <a:rPr sz="1550" spc="2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opportunity,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co-branded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with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CalViva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latin typeface="Calibri"/>
                <a:cs typeface="Calibri"/>
              </a:rPr>
              <a:t>Health,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broad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provider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networks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enhanced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ancillary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benefits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850123" y="1760220"/>
            <a:ext cx="3808729" cy="4521835"/>
            <a:chOff x="7850123" y="1760220"/>
            <a:chExt cx="3808729" cy="45218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50123" y="1760220"/>
              <a:ext cx="3808476" cy="45217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646919" y="2720340"/>
              <a:ext cx="1490980" cy="708660"/>
            </a:xfrm>
            <a:custGeom>
              <a:avLst/>
              <a:gdLst/>
              <a:ahLst/>
              <a:cxnLst/>
              <a:rect l="l" t="t" r="r" b="b"/>
              <a:pathLst>
                <a:path w="1490979" h="708660">
                  <a:moveTo>
                    <a:pt x="1490472" y="0"/>
                  </a:moveTo>
                  <a:lnTo>
                    <a:pt x="0" y="0"/>
                  </a:lnTo>
                  <a:lnTo>
                    <a:pt x="0" y="708660"/>
                  </a:lnTo>
                  <a:lnTo>
                    <a:pt x="1490472" y="708660"/>
                  </a:lnTo>
                  <a:lnTo>
                    <a:pt x="149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184383" y="2403170"/>
            <a:ext cx="8274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84383" y="2732913"/>
            <a:ext cx="1483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2024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Expansion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861804" y="2464307"/>
            <a:ext cx="201295" cy="525780"/>
            <a:chOff x="9861804" y="2464307"/>
            <a:chExt cx="201295" cy="525780"/>
          </a:xfrm>
        </p:grpSpPr>
        <p:sp>
          <p:nvSpPr>
            <p:cNvPr id="11" name="object 11"/>
            <p:cNvSpPr/>
            <p:nvPr/>
          </p:nvSpPr>
          <p:spPr>
            <a:xfrm>
              <a:off x="9861804" y="2464307"/>
              <a:ext cx="201295" cy="196850"/>
            </a:xfrm>
            <a:custGeom>
              <a:avLst/>
              <a:gdLst/>
              <a:ahLst/>
              <a:cxnLst/>
              <a:rect l="l" t="t" r="r" b="b"/>
              <a:pathLst>
                <a:path w="201295" h="196850">
                  <a:moveTo>
                    <a:pt x="201168" y="0"/>
                  </a:moveTo>
                  <a:lnTo>
                    <a:pt x="0" y="0"/>
                  </a:lnTo>
                  <a:lnTo>
                    <a:pt x="0" y="196596"/>
                  </a:lnTo>
                  <a:lnTo>
                    <a:pt x="201168" y="196596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861804" y="2793491"/>
              <a:ext cx="201295" cy="196850"/>
            </a:xfrm>
            <a:custGeom>
              <a:avLst/>
              <a:gdLst/>
              <a:ahLst/>
              <a:cxnLst/>
              <a:rect l="l" t="t" r="r" b="b"/>
              <a:pathLst>
                <a:path w="201295" h="196850">
                  <a:moveTo>
                    <a:pt x="201168" y="0"/>
                  </a:moveTo>
                  <a:lnTo>
                    <a:pt x="0" y="0"/>
                  </a:lnTo>
                  <a:lnTo>
                    <a:pt x="0" y="196596"/>
                  </a:lnTo>
                  <a:lnTo>
                    <a:pt x="201168" y="196596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California</a:t>
            </a:r>
            <a:r>
              <a:rPr spc="-55" dirty="0"/>
              <a:t> </a:t>
            </a:r>
            <a:r>
              <a:rPr dirty="0"/>
              <a:t>–</a:t>
            </a:r>
            <a:r>
              <a:rPr spc="-35" dirty="0"/>
              <a:t> </a:t>
            </a:r>
            <a:r>
              <a:rPr dirty="0"/>
              <a:t>North</a:t>
            </a:r>
            <a:r>
              <a:rPr spc="-45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141" y="1454691"/>
            <a:ext cx="6070600" cy="85407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1550" b="1" spc="1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1550" b="1" spc="10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1550" b="1" spc="9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4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Amador,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Fresno,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Kern,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Madera,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Placer,</a:t>
            </a:r>
            <a:r>
              <a:rPr sz="1550" spc="41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Sacramento,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San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Francisco,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San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latin typeface="Calibri"/>
                <a:cs typeface="Calibri"/>
              </a:rPr>
              <a:t>Joaquin,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San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Mateo, Santa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Clara,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Solano,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Stanislaus,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Sutter,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Tulare,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Yolo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2443007"/>
            <a:ext cx="3726815" cy="182880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2024</a:t>
            </a:r>
            <a:r>
              <a:rPr sz="1550" b="1" spc="1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Expansion</a:t>
            </a:r>
            <a:r>
              <a:rPr sz="1550" b="1" spc="1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spc="-10" dirty="0">
                <a:latin typeface="Calibri"/>
                <a:cs typeface="Calibri"/>
              </a:rPr>
              <a:t>Kings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9FA2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2024</a:t>
            </a:r>
            <a:r>
              <a:rPr sz="1550" b="1" spc="114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Reduction</a:t>
            </a:r>
            <a:r>
              <a:rPr sz="1550" b="1" spc="1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4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Alameda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Contra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Costa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–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Non-</a:t>
            </a:r>
            <a:r>
              <a:rPr sz="1550" spc="-10" dirty="0">
                <a:latin typeface="Calibri"/>
                <a:cs typeface="Calibri"/>
              </a:rPr>
              <a:t>Renewal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2024</a:t>
            </a:r>
            <a:r>
              <a:rPr sz="1550" b="1" spc="1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Reduction</a:t>
            </a:r>
            <a:r>
              <a:rPr sz="1550" b="1" spc="1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Plans: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141" y="4249961"/>
            <a:ext cx="6020435" cy="179260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54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All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NorCal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counties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–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Term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Wellcare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Patriot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Giveback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H0562-</a:t>
            </a:r>
            <a:r>
              <a:rPr sz="1550" spc="-25" dirty="0">
                <a:latin typeface="Calibri"/>
                <a:cs typeface="Calibri"/>
              </a:rPr>
              <a:t>044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4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All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NorCal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counties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–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Term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Wellcare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Assist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H0562-</a:t>
            </a:r>
            <a:r>
              <a:rPr sz="1550" spc="-25" dirty="0">
                <a:latin typeface="Calibri"/>
                <a:cs typeface="Calibri"/>
              </a:rPr>
              <a:t>127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84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Santa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Clara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–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Term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Premium,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added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Premium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Ultra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H0562-</a:t>
            </a:r>
            <a:r>
              <a:rPr sz="1550" spc="-25" dirty="0">
                <a:latin typeface="Calibri"/>
                <a:cs typeface="Calibri"/>
              </a:rPr>
              <a:t>009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4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Fresno,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San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Francisco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–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Term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Specialty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Premium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C-SNP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H0562-</a:t>
            </a:r>
            <a:r>
              <a:rPr sz="1550" spc="-20" dirty="0">
                <a:latin typeface="Calibri"/>
                <a:cs typeface="Calibri"/>
              </a:rPr>
              <a:t>118.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Sacramento,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Placer</a:t>
            </a:r>
            <a:r>
              <a:rPr sz="1550" spc="4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–</a:t>
            </a:r>
            <a:r>
              <a:rPr sz="1550" spc="43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Term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Wellcare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Premium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H0562-</a:t>
            </a:r>
            <a:r>
              <a:rPr sz="1550" spc="-25" dirty="0">
                <a:latin typeface="Calibri"/>
                <a:cs typeface="Calibri"/>
              </a:rPr>
              <a:t>124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4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San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Joaquin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–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D-SNP</a:t>
            </a:r>
            <a:r>
              <a:rPr sz="1550" spc="1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H5087-027</a:t>
            </a:r>
            <a:r>
              <a:rPr sz="1550" spc="2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moving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DSNP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H3561-</a:t>
            </a:r>
            <a:r>
              <a:rPr sz="1550" spc="-25" dirty="0">
                <a:latin typeface="Calibri"/>
                <a:cs typeface="Calibri"/>
              </a:rPr>
              <a:t>001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424928" y="1760220"/>
            <a:ext cx="3808729" cy="4521835"/>
            <a:chOff x="7424928" y="1760220"/>
            <a:chExt cx="3808729" cy="45218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24928" y="1760220"/>
              <a:ext cx="3808476" cy="45217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221724" y="2720340"/>
              <a:ext cx="1490980" cy="708660"/>
            </a:xfrm>
            <a:custGeom>
              <a:avLst/>
              <a:gdLst/>
              <a:ahLst/>
              <a:cxnLst/>
              <a:rect l="l" t="t" r="r" b="b"/>
              <a:pathLst>
                <a:path w="1490979" h="708660">
                  <a:moveTo>
                    <a:pt x="1490472" y="0"/>
                  </a:moveTo>
                  <a:lnTo>
                    <a:pt x="0" y="0"/>
                  </a:lnTo>
                  <a:lnTo>
                    <a:pt x="0" y="708660"/>
                  </a:lnTo>
                  <a:lnTo>
                    <a:pt x="1490472" y="708660"/>
                  </a:lnTo>
                  <a:lnTo>
                    <a:pt x="149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759188" y="2403170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59188" y="2732913"/>
            <a:ext cx="1480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2024 </a:t>
            </a:r>
            <a:r>
              <a:rPr sz="1800" spc="-10" dirty="0">
                <a:latin typeface="Calibri"/>
                <a:cs typeface="Calibri"/>
              </a:rPr>
              <a:t>Expansion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436607" y="2464307"/>
            <a:ext cx="201295" cy="525780"/>
            <a:chOff x="9436607" y="2464307"/>
            <a:chExt cx="201295" cy="525780"/>
          </a:xfrm>
        </p:grpSpPr>
        <p:sp>
          <p:nvSpPr>
            <p:cNvPr id="11" name="object 11"/>
            <p:cNvSpPr/>
            <p:nvPr/>
          </p:nvSpPr>
          <p:spPr>
            <a:xfrm>
              <a:off x="9436607" y="2464307"/>
              <a:ext cx="201295" cy="196850"/>
            </a:xfrm>
            <a:custGeom>
              <a:avLst/>
              <a:gdLst/>
              <a:ahLst/>
              <a:cxnLst/>
              <a:rect l="l" t="t" r="r" b="b"/>
              <a:pathLst>
                <a:path w="201295" h="196850">
                  <a:moveTo>
                    <a:pt x="201168" y="0"/>
                  </a:moveTo>
                  <a:lnTo>
                    <a:pt x="0" y="0"/>
                  </a:lnTo>
                  <a:lnTo>
                    <a:pt x="0" y="196596"/>
                  </a:lnTo>
                  <a:lnTo>
                    <a:pt x="201168" y="196596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36607" y="2793491"/>
              <a:ext cx="201295" cy="196850"/>
            </a:xfrm>
            <a:custGeom>
              <a:avLst/>
              <a:gdLst/>
              <a:ahLst/>
              <a:cxnLst/>
              <a:rect l="l" t="t" r="r" b="b"/>
              <a:pathLst>
                <a:path w="201295" h="196850">
                  <a:moveTo>
                    <a:pt x="201168" y="0"/>
                  </a:moveTo>
                  <a:lnTo>
                    <a:pt x="0" y="0"/>
                  </a:lnTo>
                  <a:lnTo>
                    <a:pt x="0" y="196596"/>
                  </a:lnTo>
                  <a:lnTo>
                    <a:pt x="201168" y="196596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California</a:t>
            </a:r>
            <a:r>
              <a:rPr spc="-60" dirty="0"/>
              <a:t> </a:t>
            </a:r>
            <a:r>
              <a:rPr dirty="0"/>
              <a:t>–</a:t>
            </a:r>
            <a:r>
              <a:rPr spc="-50" dirty="0"/>
              <a:t> </a:t>
            </a:r>
            <a:r>
              <a:rPr dirty="0"/>
              <a:t>North</a:t>
            </a:r>
            <a:r>
              <a:rPr spc="-60" dirty="0"/>
              <a:t> </a:t>
            </a:r>
            <a:r>
              <a:rPr dirty="0"/>
              <a:t>|</a:t>
            </a:r>
            <a:r>
              <a:rPr spc="-1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1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65975" y="1360169"/>
          <a:ext cx="11136630" cy="48456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3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Plans*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03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H0562-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128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*Push</a:t>
                      </a:r>
                      <a:r>
                        <a:rPr sz="1400" b="1" spc="-4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MAPD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327025" algn="just">
                        <a:lnSpc>
                          <a:spcPct val="100800"/>
                        </a:lnSpc>
                        <a:spcBef>
                          <a:spcPts val="97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Amador,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Mateo,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Santa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Clara,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Solano,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Yolo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187325">
                        <a:lnSpc>
                          <a:spcPct val="100800"/>
                        </a:lnSpc>
                        <a:spcBef>
                          <a:spcPts val="97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$25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Specialist;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$8,850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MOOP;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$350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Hospital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Stay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1-5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days;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Unlimited</a:t>
                      </a:r>
                      <a:r>
                        <a:rPr sz="1400" b="1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$0-2250;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$60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Quarters;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$500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(2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Aids);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Peerfit;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deductible:</a:t>
                      </a:r>
                      <a:r>
                        <a:rPr sz="14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$545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T3-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5.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H5087-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024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MAPD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Joaquin,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Ventura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198120">
                        <a:lnSpc>
                          <a:spcPct val="100099"/>
                        </a:lnSpc>
                        <a:spcBef>
                          <a:spcPts val="27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$5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Specialist;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$3,850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MOOP;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$225</a:t>
                      </a:r>
                      <a:r>
                        <a:rPr sz="14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Hospital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Stay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1-6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days;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$60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OTC/qtr,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Limit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w/Delta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$500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(2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Aids);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 with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Peerfit;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deductible:</a:t>
                      </a:r>
                      <a:r>
                        <a:rPr sz="14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$300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T3-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5.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24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Focus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H0562-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097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*Push</a:t>
                      </a:r>
                      <a:r>
                        <a:rPr sz="1400" b="1" spc="-35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–MAPD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Francisco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$6,350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MOOP;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$350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Hospital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Stay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1-5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days;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$40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OTC,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 marR="220979">
                        <a:lnSpc>
                          <a:spcPct val="99700"/>
                        </a:lnSpc>
                        <a:spcBef>
                          <a:spcPts val="2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Unlimited</a:t>
                      </a:r>
                      <a:r>
                        <a:rPr sz="1400" b="1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$0-2250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$500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(2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Aids);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12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 Peerfit;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deductible:</a:t>
                      </a:r>
                      <a:r>
                        <a:rPr sz="14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$150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T3-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Ruby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H0562-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079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MAPD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203835">
                        <a:lnSpc>
                          <a:spcPct val="100699"/>
                        </a:lnSpc>
                        <a:spcBef>
                          <a:spcPts val="11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Fresno,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Kern,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Madera,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Stanislaus,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Tulare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$350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Hospital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Stay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1-5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days;</a:t>
                      </a:r>
                      <a:r>
                        <a:rPr sz="1400" spc="2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$3,850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MOOP;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$60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OTC,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Unlimited</a:t>
                      </a:r>
                      <a:r>
                        <a:rPr sz="1400" b="1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$0-2250;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$500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(2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Aids);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transportation;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Peerfit;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deductible: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T3-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5.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H7360-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Amador,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Sutter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Premium,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$5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$50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Specialist;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$8,850</a:t>
                      </a:r>
                      <a:r>
                        <a:rPr sz="14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INN/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$13,300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OON;</a:t>
                      </a:r>
                      <a:r>
                        <a:rPr sz="1400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$300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Hospital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Stay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1-5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days;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$35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quarters;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Centene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Copper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670"/>
                        </a:lnSpc>
                        <a:spcBef>
                          <a:spcPts val="1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40%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INN);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Visoin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4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transportation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$1000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6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(2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Aids);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Peerfit;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RX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Deductible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Tier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California</a:t>
            </a:r>
            <a:r>
              <a:rPr spc="-70" dirty="0"/>
              <a:t> </a:t>
            </a:r>
            <a:r>
              <a:rPr dirty="0"/>
              <a:t>–</a:t>
            </a:r>
            <a:r>
              <a:rPr spc="-55" dirty="0"/>
              <a:t> </a:t>
            </a:r>
            <a:r>
              <a:rPr dirty="0"/>
              <a:t>North|</a:t>
            </a:r>
            <a:r>
              <a:rPr spc="-5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5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10" dirty="0">
                <a:latin typeface="Calibri"/>
                <a:cs typeface="Calibri"/>
              </a:rPr>
              <a:t> 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Creative</a:t>
            </a:r>
            <a:r>
              <a:rPr spc="-155" dirty="0"/>
              <a:t> </a:t>
            </a:r>
            <a:r>
              <a:rPr spc="-10" dirty="0"/>
              <a:t>Objectives</a:t>
            </a:r>
          </a:p>
        </p:txBody>
      </p:sp>
      <p:sp>
        <p:nvSpPr>
          <p:cNvPr id="3" name="object 3"/>
          <p:cNvSpPr/>
          <p:nvPr/>
        </p:nvSpPr>
        <p:spPr>
          <a:xfrm>
            <a:off x="521208" y="1472183"/>
            <a:ext cx="11146790" cy="4608830"/>
          </a:xfrm>
          <a:custGeom>
            <a:avLst/>
            <a:gdLst/>
            <a:ahLst/>
            <a:cxnLst/>
            <a:rect l="l" t="t" r="r" b="b"/>
            <a:pathLst>
              <a:path w="11146790" h="4608830">
                <a:moveTo>
                  <a:pt x="5545836" y="2477262"/>
                </a:moveTo>
                <a:lnTo>
                  <a:pt x="5537708" y="2426957"/>
                </a:lnTo>
                <a:lnTo>
                  <a:pt x="5515076" y="2383244"/>
                </a:lnTo>
                <a:lnTo>
                  <a:pt x="5480596" y="2348763"/>
                </a:lnTo>
                <a:lnTo>
                  <a:pt x="5436882" y="2326132"/>
                </a:lnTo>
                <a:lnTo>
                  <a:pt x="5386578" y="2318004"/>
                </a:lnTo>
                <a:lnTo>
                  <a:pt x="159283" y="2318004"/>
                </a:lnTo>
                <a:lnTo>
                  <a:pt x="108927" y="2326132"/>
                </a:lnTo>
                <a:lnTo>
                  <a:pt x="65201" y="2348763"/>
                </a:lnTo>
                <a:lnTo>
                  <a:pt x="30721" y="2383244"/>
                </a:lnTo>
                <a:lnTo>
                  <a:pt x="8115" y="2426957"/>
                </a:lnTo>
                <a:lnTo>
                  <a:pt x="0" y="2477262"/>
                </a:lnTo>
                <a:lnTo>
                  <a:pt x="0" y="4449292"/>
                </a:lnTo>
                <a:lnTo>
                  <a:pt x="8115" y="4499648"/>
                </a:lnTo>
                <a:lnTo>
                  <a:pt x="30721" y="4543374"/>
                </a:lnTo>
                <a:lnTo>
                  <a:pt x="65201" y="4577854"/>
                </a:lnTo>
                <a:lnTo>
                  <a:pt x="108927" y="4600460"/>
                </a:lnTo>
                <a:lnTo>
                  <a:pt x="159283" y="4608576"/>
                </a:lnTo>
                <a:lnTo>
                  <a:pt x="5386578" y="4608576"/>
                </a:lnTo>
                <a:lnTo>
                  <a:pt x="5436882" y="4600460"/>
                </a:lnTo>
                <a:lnTo>
                  <a:pt x="5480596" y="4577854"/>
                </a:lnTo>
                <a:lnTo>
                  <a:pt x="5515076" y="4543374"/>
                </a:lnTo>
                <a:lnTo>
                  <a:pt x="5537708" y="4499648"/>
                </a:lnTo>
                <a:lnTo>
                  <a:pt x="5545836" y="4449292"/>
                </a:lnTo>
                <a:lnTo>
                  <a:pt x="5545836" y="2477262"/>
                </a:lnTo>
                <a:close/>
              </a:path>
              <a:path w="11146790" h="4608830">
                <a:moveTo>
                  <a:pt x="5545836" y="156718"/>
                </a:moveTo>
                <a:lnTo>
                  <a:pt x="5537835" y="107213"/>
                </a:lnTo>
                <a:lnTo>
                  <a:pt x="5515572" y="64198"/>
                </a:lnTo>
                <a:lnTo>
                  <a:pt x="5481637" y="30264"/>
                </a:lnTo>
                <a:lnTo>
                  <a:pt x="5438622" y="8001"/>
                </a:lnTo>
                <a:lnTo>
                  <a:pt x="5389118" y="0"/>
                </a:lnTo>
                <a:lnTo>
                  <a:pt x="156743" y="0"/>
                </a:lnTo>
                <a:lnTo>
                  <a:pt x="107200" y="8001"/>
                </a:lnTo>
                <a:lnTo>
                  <a:pt x="64173" y="30264"/>
                </a:lnTo>
                <a:lnTo>
                  <a:pt x="30238" y="64198"/>
                </a:lnTo>
                <a:lnTo>
                  <a:pt x="7988" y="107213"/>
                </a:lnTo>
                <a:lnTo>
                  <a:pt x="0" y="156718"/>
                </a:lnTo>
                <a:lnTo>
                  <a:pt x="0" y="2097278"/>
                </a:lnTo>
                <a:lnTo>
                  <a:pt x="7988" y="2146795"/>
                </a:lnTo>
                <a:lnTo>
                  <a:pt x="30238" y="2189810"/>
                </a:lnTo>
                <a:lnTo>
                  <a:pt x="64173" y="2223744"/>
                </a:lnTo>
                <a:lnTo>
                  <a:pt x="107200" y="2246007"/>
                </a:lnTo>
                <a:lnTo>
                  <a:pt x="156743" y="2253996"/>
                </a:lnTo>
                <a:lnTo>
                  <a:pt x="5389118" y="2253996"/>
                </a:lnTo>
                <a:lnTo>
                  <a:pt x="5438622" y="2246007"/>
                </a:lnTo>
                <a:lnTo>
                  <a:pt x="5481637" y="2223744"/>
                </a:lnTo>
                <a:lnTo>
                  <a:pt x="5515572" y="2189810"/>
                </a:lnTo>
                <a:lnTo>
                  <a:pt x="5537835" y="2146795"/>
                </a:lnTo>
                <a:lnTo>
                  <a:pt x="5545836" y="2097278"/>
                </a:lnTo>
                <a:lnTo>
                  <a:pt x="5545836" y="156718"/>
                </a:lnTo>
                <a:close/>
              </a:path>
              <a:path w="11146790" h="4608830">
                <a:moveTo>
                  <a:pt x="11146536" y="2477262"/>
                </a:moveTo>
                <a:lnTo>
                  <a:pt x="11138408" y="2426957"/>
                </a:lnTo>
                <a:lnTo>
                  <a:pt x="11115777" y="2383244"/>
                </a:lnTo>
                <a:lnTo>
                  <a:pt x="11081296" y="2348763"/>
                </a:lnTo>
                <a:lnTo>
                  <a:pt x="11037583" y="2326132"/>
                </a:lnTo>
                <a:lnTo>
                  <a:pt x="10987278" y="2318004"/>
                </a:lnTo>
                <a:lnTo>
                  <a:pt x="5759958" y="2318004"/>
                </a:lnTo>
                <a:lnTo>
                  <a:pt x="5709640" y="2326132"/>
                </a:lnTo>
                <a:lnTo>
                  <a:pt x="5665927" y="2348763"/>
                </a:lnTo>
                <a:lnTo>
                  <a:pt x="5631446" y="2383244"/>
                </a:lnTo>
                <a:lnTo>
                  <a:pt x="5608815" y="2426957"/>
                </a:lnTo>
                <a:lnTo>
                  <a:pt x="5600700" y="2477262"/>
                </a:lnTo>
                <a:lnTo>
                  <a:pt x="5600700" y="4449292"/>
                </a:lnTo>
                <a:lnTo>
                  <a:pt x="5608815" y="4499648"/>
                </a:lnTo>
                <a:lnTo>
                  <a:pt x="5631446" y="4543374"/>
                </a:lnTo>
                <a:lnTo>
                  <a:pt x="5665927" y="4577854"/>
                </a:lnTo>
                <a:lnTo>
                  <a:pt x="5709640" y="4600460"/>
                </a:lnTo>
                <a:lnTo>
                  <a:pt x="5759958" y="4608576"/>
                </a:lnTo>
                <a:lnTo>
                  <a:pt x="10987278" y="4608576"/>
                </a:lnTo>
                <a:lnTo>
                  <a:pt x="11037583" y="4600460"/>
                </a:lnTo>
                <a:lnTo>
                  <a:pt x="11081296" y="4577854"/>
                </a:lnTo>
                <a:lnTo>
                  <a:pt x="11115777" y="4543374"/>
                </a:lnTo>
                <a:lnTo>
                  <a:pt x="11138408" y="4499648"/>
                </a:lnTo>
                <a:lnTo>
                  <a:pt x="11146536" y="4449292"/>
                </a:lnTo>
                <a:lnTo>
                  <a:pt x="11146536" y="2477262"/>
                </a:lnTo>
                <a:close/>
              </a:path>
              <a:path w="11146790" h="4608830">
                <a:moveTo>
                  <a:pt x="11146536" y="156718"/>
                </a:moveTo>
                <a:lnTo>
                  <a:pt x="11138535" y="107213"/>
                </a:lnTo>
                <a:lnTo>
                  <a:pt x="11116272" y="64198"/>
                </a:lnTo>
                <a:lnTo>
                  <a:pt x="11082338" y="30264"/>
                </a:lnTo>
                <a:lnTo>
                  <a:pt x="11039323" y="8001"/>
                </a:lnTo>
                <a:lnTo>
                  <a:pt x="10989818" y="0"/>
                </a:lnTo>
                <a:lnTo>
                  <a:pt x="5757418" y="0"/>
                </a:lnTo>
                <a:lnTo>
                  <a:pt x="5707900" y="8001"/>
                </a:lnTo>
                <a:lnTo>
                  <a:pt x="5664886" y="30264"/>
                </a:lnTo>
                <a:lnTo>
                  <a:pt x="5630951" y="64198"/>
                </a:lnTo>
                <a:lnTo>
                  <a:pt x="5608688" y="107213"/>
                </a:lnTo>
                <a:lnTo>
                  <a:pt x="5600700" y="156718"/>
                </a:lnTo>
                <a:lnTo>
                  <a:pt x="5600700" y="2097278"/>
                </a:lnTo>
                <a:lnTo>
                  <a:pt x="5608688" y="2146795"/>
                </a:lnTo>
                <a:lnTo>
                  <a:pt x="5630951" y="2189810"/>
                </a:lnTo>
                <a:lnTo>
                  <a:pt x="5664886" y="2223744"/>
                </a:lnTo>
                <a:lnTo>
                  <a:pt x="5707900" y="2246007"/>
                </a:lnTo>
                <a:lnTo>
                  <a:pt x="5757418" y="2253996"/>
                </a:lnTo>
                <a:lnTo>
                  <a:pt x="10989818" y="2253996"/>
                </a:lnTo>
                <a:lnTo>
                  <a:pt x="11039323" y="2246007"/>
                </a:lnTo>
                <a:lnTo>
                  <a:pt x="11082338" y="2223744"/>
                </a:lnTo>
                <a:lnTo>
                  <a:pt x="11116272" y="2189810"/>
                </a:lnTo>
                <a:lnTo>
                  <a:pt x="11138535" y="2146795"/>
                </a:lnTo>
                <a:lnTo>
                  <a:pt x="11146536" y="2097278"/>
                </a:lnTo>
                <a:lnTo>
                  <a:pt x="11146536" y="15671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5741" y="1621422"/>
            <a:ext cx="3813175" cy="13931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00025">
              <a:lnSpc>
                <a:spcPct val="100000"/>
              </a:lnSpc>
              <a:spcBef>
                <a:spcPts val="420"/>
              </a:spcBef>
            </a:pP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REFRESH</a:t>
            </a:r>
            <a:endParaRPr sz="2400">
              <a:latin typeface="Calibri"/>
              <a:cs typeface="Calibri"/>
            </a:endParaRPr>
          </a:p>
          <a:p>
            <a:pPr marL="200025" indent="-161925">
              <a:lnSpc>
                <a:spcPts val="2830"/>
              </a:lnSpc>
              <a:spcBef>
                <a:spcPts val="325"/>
              </a:spcBef>
              <a:buClr>
                <a:srgbClr val="009FA2"/>
              </a:buClr>
              <a:buSzPct val="129729"/>
              <a:buFont typeface="Arial"/>
              <a:buChar char="•"/>
              <a:tabLst>
                <a:tab pos="200025" algn="l"/>
              </a:tabLst>
            </a:pPr>
            <a:r>
              <a:rPr sz="1850" spc="-500" dirty="0">
                <a:latin typeface="Calibri"/>
                <a:cs typeface="Calibri"/>
              </a:rPr>
              <a:t>R</a:t>
            </a:r>
            <a:r>
              <a:rPr sz="3600" spc="-1102" baseline="16203" dirty="0">
                <a:latin typeface="Calibri"/>
                <a:cs typeface="Calibri"/>
              </a:rPr>
              <a:t>E</a:t>
            </a:r>
            <a:r>
              <a:rPr sz="1850" spc="-204" dirty="0">
                <a:latin typeface="Calibri"/>
                <a:cs typeface="Calibri"/>
              </a:rPr>
              <a:t>e</a:t>
            </a:r>
            <a:r>
              <a:rPr sz="3600" spc="-1620" baseline="16203" dirty="0">
                <a:latin typeface="Calibri"/>
                <a:cs typeface="Calibri"/>
              </a:rPr>
              <a:t>n</a:t>
            </a:r>
            <a:r>
              <a:rPr sz="1850" dirty="0">
                <a:latin typeface="Calibri"/>
                <a:cs typeface="Calibri"/>
              </a:rPr>
              <a:t>f</a:t>
            </a:r>
            <a:r>
              <a:rPr sz="1850" spc="-210" dirty="0">
                <a:latin typeface="Calibri"/>
                <a:cs typeface="Calibri"/>
              </a:rPr>
              <a:t>r</a:t>
            </a:r>
            <a:r>
              <a:rPr sz="3600" spc="-982" baseline="16203" dirty="0">
                <a:latin typeface="Calibri"/>
                <a:cs typeface="Calibri"/>
              </a:rPr>
              <a:t>t</a:t>
            </a:r>
            <a:r>
              <a:rPr sz="1850" spc="-345" dirty="0">
                <a:latin typeface="Calibri"/>
                <a:cs typeface="Calibri"/>
              </a:rPr>
              <a:t>e</a:t>
            </a:r>
            <a:r>
              <a:rPr sz="3600" spc="-1305" baseline="16203" dirty="0">
                <a:latin typeface="Calibri"/>
                <a:cs typeface="Calibri"/>
              </a:rPr>
              <a:t>e</a:t>
            </a:r>
            <a:r>
              <a:rPr sz="1850" spc="-15" dirty="0">
                <a:latin typeface="Calibri"/>
                <a:cs typeface="Calibri"/>
              </a:rPr>
              <a:t>s</a:t>
            </a:r>
            <a:r>
              <a:rPr sz="1850" spc="-860" dirty="0">
                <a:latin typeface="Calibri"/>
                <a:cs typeface="Calibri"/>
              </a:rPr>
              <a:t>h</a:t>
            </a:r>
            <a:r>
              <a:rPr sz="3600" spc="-7" baseline="16203" dirty="0">
                <a:latin typeface="Calibri"/>
                <a:cs typeface="Calibri"/>
              </a:rPr>
              <a:t>r </a:t>
            </a:r>
            <a:r>
              <a:rPr sz="1850" spc="-869" dirty="0">
                <a:latin typeface="Calibri"/>
                <a:cs typeface="Calibri"/>
              </a:rPr>
              <a:t>o</a:t>
            </a:r>
            <a:r>
              <a:rPr sz="3600" spc="-390" baseline="16203" dirty="0">
                <a:latin typeface="Calibri"/>
                <a:cs typeface="Calibri"/>
              </a:rPr>
              <a:t>y</a:t>
            </a:r>
            <a:r>
              <a:rPr sz="1850" spc="-655" dirty="0">
                <a:latin typeface="Calibri"/>
                <a:cs typeface="Calibri"/>
              </a:rPr>
              <a:t>v</a:t>
            </a:r>
            <a:r>
              <a:rPr sz="3600" spc="-982" baseline="16203" dirty="0">
                <a:latin typeface="Calibri"/>
                <a:cs typeface="Calibri"/>
              </a:rPr>
              <a:t>o</a:t>
            </a:r>
            <a:r>
              <a:rPr sz="1850" spc="-315" dirty="0">
                <a:latin typeface="Calibri"/>
                <a:cs typeface="Calibri"/>
              </a:rPr>
              <a:t>e</a:t>
            </a:r>
            <a:r>
              <a:rPr sz="3600" spc="-1470" baseline="16203" dirty="0">
                <a:latin typeface="Calibri"/>
                <a:cs typeface="Calibri"/>
              </a:rPr>
              <a:t>u</a:t>
            </a:r>
            <a:r>
              <a:rPr sz="1850" spc="-50" dirty="0">
                <a:latin typeface="Calibri"/>
                <a:cs typeface="Calibri"/>
              </a:rPr>
              <a:t>r</a:t>
            </a:r>
            <a:r>
              <a:rPr sz="1850" spc="-560" dirty="0">
                <a:latin typeface="Calibri"/>
                <a:cs typeface="Calibri"/>
              </a:rPr>
              <a:t>a</a:t>
            </a:r>
            <a:r>
              <a:rPr sz="3600" spc="-450" baseline="16203" dirty="0">
                <a:latin typeface="Calibri"/>
                <a:cs typeface="Calibri"/>
              </a:rPr>
              <a:t>r</a:t>
            </a:r>
            <a:r>
              <a:rPr sz="1850" spc="-10" dirty="0">
                <a:latin typeface="Calibri"/>
                <a:cs typeface="Calibri"/>
              </a:rPr>
              <a:t>l</a:t>
            </a:r>
            <a:r>
              <a:rPr sz="1850" spc="-25" dirty="0">
                <a:latin typeface="Calibri"/>
                <a:cs typeface="Calibri"/>
              </a:rPr>
              <a:t>l</a:t>
            </a:r>
            <a:r>
              <a:rPr sz="3600" spc="-810" baseline="16203" dirty="0">
                <a:latin typeface="Calibri"/>
                <a:cs typeface="Calibri"/>
              </a:rPr>
              <a:t>s</a:t>
            </a:r>
            <a:r>
              <a:rPr sz="1850" spc="-280" dirty="0">
                <a:latin typeface="Calibri"/>
                <a:cs typeface="Calibri"/>
              </a:rPr>
              <a:t>c</a:t>
            </a:r>
            <a:r>
              <a:rPr sz="3600" spc="-1514" baseline="16203" dirty="0">
                <a:latin typeface="Calibri"/>
                <a:cs typeface="Calibri"/>
              </a:rPr>
              <a:t>u</a:t>
            </a:r>
            <a:r>
              <a:rPr sz="1850" spc="-55" dirty="0">
                <a:latin typeface="Calibri"/>
                <a:cs typeface="Calibri"/>
              </a:rPr>
              <a:t>r</a:t>
            </a:r>
            <a:r>
              <a:rPr sz="1850" spc="-560" dirty="0">
                <a:latin typeface="Calibri"/>
                <a:cs typeface="Calibri"/>
              </a:rPr>
              <a:t>e</a:t>
            </a:r>
            <a:r>
              <a:rPr sz="3600" spc="-1095" baseline="16203" dirty="0">
                <a:latin typeface="Calibri"/>
                <a:cs typeface="Calibri"/>
              </a:rPr>
              <a:t>b</a:t>
            </a:r>
            <a:r>
              <a:rPr sz="1850" spc="-200" dirty="0">
                <a:latin typeface="Calibri"/>
                <a:cs typeface="Calibri"/>
              </a:rPr>
              <a:t>a</a:t>
            </a:r>
            <a:r>
              <a:rPr sz="3600" spc="-1627" baseline="16203" dirty="0">
                <a:latin typeface="Calibri"/>
                <a:cs typeface="Calibri"/>
              </a:rPr>
              <a:t>h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spc="-10" dirty="0">
                <a:latin typeface="Calibri"/>
                <a:cs typeface="Calibri"/>
              </a:rPr>
              <a:t>i</a:t>
            </a:r>
            <a:r>
              <a:rPr sz="1850" spc="-830" dirty="0">
                <a:latin typeface="Calibri"/>
                <a:cs typeface="Calibri"/>
              </a:rPr>
              <a:t>v</a:t>
            </a:r>
            <a:r>
              <a:rPr sz="3600" spc="-607" baseline="16203" dirty="0">
                <a:latin typeface="Calibri"/>
                <a:cs typeface="Calibri"/>
              </a:rPr>
              <a:t>e</a:t>
            </a:r>
            <a:r>
              <a:rPr sz="1850" spc="-555" dirty="0">
                <a:latin typeface="Calibri"/>
                <a:cs typeface="Calibri"/>
              </a:rPr>
              <a:t>e</a:t>
            </a:r>
            <a:r>
              <a:rPr sz="3600" spc="-382" baseline="16203" dirty="0">
                <a:latin typeface="Calibri"/>
                <a:cs typeface="Calibri"/>
              </a:rPr>
              <a:t>a</a:t>
            </a:r>
            <a:r>
              <a:rPr sz="1850" spc="-1255" dirty="0">
                <a:latin typeface="Calibri"/>
                <a:cs typeface="Calibri"/>
              </a:rPr>
              <a:t>m</a:t>
            </a:r>
            <a:r>
              <a:rPr sz="3600" spc="-15" baseline="16203" dirty="0">
                <a:latin typeface="Calibri"/>
                <a:cs typeface="Calibri"/>
              </a:rPr>
              <a:t>d</a:t>
            </a:r>
            <a:r>
              <a:rPr sz="1850" spc="-15" dirty="0">
                <a:latin typeface="Calibri"/>
                <a:cs typeface="Calibri"/>
              </a:rPr>
              <a:t>i</a:t>
            </a:r>
            <a:r>
              <a:rPr sz="1850" spc="-715" dirty="0">
                <a:latin typeface="Calibri"/>
                <a:cs typeface="Calibri"/>
              </a:rPr>
              <a:t>x</a:t>
            </a:r>
            <a:r>
              <a:rPr sz="3600" spc="-52" baseline="16203" dirty="0">
                <a:latin typeface="Calibri"/>
                <a:cs typeface="Calibri"/>
              </a:rPr>
              <a:t>l</a:t>
            </a:r>
            <a:r>
              <a:rPr sz="3600" spc="-37" baseline="16203" dirty="0">
                <a:latin typeface="Calibri"/>
                <a:cs typeface="Calibri"/>
              </a:rPr>
              <a:t>i</a:t>
            </a:r>
            <a:r>
              <a:rPr sz="3600" spc="-1852" baseline="16203" dirty="0">
                <a:latin typeface="Calibri"/>
                <a:cs typeface="Calibri"/>
              </a:rPr>
              <a:t>n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spc="-400" dirty="0">
                <a:latin typeface="Calibri"/>
                <a:cs typeface="Calibri"/>
              </a:rPr>
              <a:t>o</a:t>
            </a:r>
            <a:r>
              <a:rPr sz="3600" spc="-622" baseline="16203" dirty="0">
                <a:latin typeface="Calibri"/>
                <a:cs typeface="Calibri"/>
              </a:rPr>
              <a:t>e</a:t>
            </a:r>
            <a:r>
              <a:rPr sz="1850" spc="-55" dirty="0">
                <a:latin typeface="Calibri"/>
                <a:cs typeface="Calibri"/>
              </a:rPr>
              <a:t>r</a:t>
            </a:r>
            <a:r>
              <a:rPr sz="1850" spc="-590" dirty="0">
                <a:latin typeface="Calibri"/>
                <a:cs typeface="Calibri"/>
              </a:rPr>
              <a:t>e</a:t>
            </a:r>
            <a:r>
              <a:rPr sz="3600" spc="-1050" baseline="16203" dirty="0">
                <a:latin typeface="Calibri"/>
                <a:cs typeface="Calibri"/>
              </a:rPr>
              <a:t>h</a:t>
            </a:r>
            <a:r>
              <a:rPr sz="1850" spc="-5" dirty="0">
                <a:latin typeface="Calibri"/>
                <a:cs typeface="Calibri"/>
              </a:rPr>
              <a:t>f</a:t>
            </a:r>
            <a:r>
              <a:rPr sz="1850" spc="-340" dirty="0">
                <a:latin typeface="Calibri"/>
                <a:cs typeface="Calibri"/>
              </a:rPr>
              <a:t>l</a:t>
            </a:r>
            <a:r>
              <a:rPr sz="3600" spc="-1327" baseline="16203" dirty="0">
                <a:latin typeface="Calibri"/>
                <a:cs typeface="Calibri"/>
              </a:rPr>
              <a:t>e</a:t>
            </a:r>
            <a:r>
              <a:rPr sz="1850" spc="-85" dirty="0">
                <a:latin typeface="Calibri"/>
                <a:cs typeface="Calibri"/>
              </a:rPr>
              <a:t>e</a:t>
            </a:r>
            <a:r>
              <a:rPr sz="3600" spc="-1170" baseline="16203" dirty="0">
                <a:latin typeface="Calibri"/>
                <a:cs typeface="Calibri"/>
              </a:rPr>
              <a:t>r</a:t>
            </a:r>
            <a:r>
              <a:rPr sz="1850" spc="-85" dirty="0">
                <a:latin typeface="Calibri"/>
                <a:cs typeface="Calibri"/>
              </a:rPr>
              <a:t>c</a:t>
            </a:r>
            <a:r>
              <a:rPr sz="3600" spc="-1710" baseline="16203" dirty="0">
                <a:latin typeface="Calibri"/>
                <a:cs typeface="Calibri"/>
              </a:rPr>
              <a:t>e</a:t>
            </a:r>
            <a:r>
              <a:rPr sz="1850" spc="-10" dirty="0">
                <a:latin typeface="Calibri"/>
                <a:cs typeface="Calibri"/>
              </a:rPr>
              <a:t>t</a:t>
            </a:r>
            <a:endParaRPr sz="1850">
              <a:latin typeface="Calibri"/>
              <a:cs typeface="Calibri"/>
            </a:endParaRPr>
          </a:p>
          <a:p>
            <a:pPr marL="200025">
              <a:lnSpc>
                <a:spcPts val="2170"/>
              </a:lnSpc>
            </a:pPr>
            <a:r>
              <a:rPr sz="1850" dirty="0">
                <a:latin typeface="Calibri"/>
                <a:cs typeface="Calibri"/>
              </a:rPr>
              <a:t>new</a:t>
            </a:r>
            <a:r>
              <a:rPr sz="1850" spc="-3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concepts and develop</a:t>
            </a:r>
            <a:r>
              <a:rPr sz="1850" spc="-3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net </a:t>
            </a:r>
            <a:r>
              <a:rPr sz="1850" spc="-25" dirty="0">
                <a:latin typeface="Calibri"/>
                <a:cs typeface="Calibri"/>
              </a:rPr>
              <a:t>new</a:t>
            </a:r>
            <a:endParaRPr sz="1850">
              <a:latin typeface="Calibri"/>
              <a:cs typeface="Calibri"/>
            </a:endParaRPr>
          </a:p>
          <a:p>
            <a:pPr marL="200025">
              <a:lnSpc>
                <a:spcPct val="100000"/>
              </a:lnSpc>
              <a:spcBef>
                <a:spcPts val="15"/>
              </a:spcBef>
            </a:pPr>
            <a:r>
              <a:rPr sz="1850" dirty="0">
                <a:latin typeface="Calibri"/>
                <a:cs typeface="Calibri"/>
              </a:rPr>
              <a:t>creative</a:t>
            </a:r>
            <a:r>
              <a:rPr sz="1850" spc="-3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to</a:t>
            </a:r>
            <a:r>
              <a:rPr sz="1850" spc="-2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engage</a:t>
            </a:r>
            <a:r>
              <a:rPr sz="1850" spc="-35" dirty="0">
                <a:latin typeface="Calibri"/>
                <a:cs typeface="Calibri"/>
              </a:rPr>
              <a:t> </a:t>
            </a:r>
            <a:r>
              <a:rPr sz="1850" spc="-20" dirty="0">
                <a:latin typeface="Calibri"/>
                <a:cs typeface="Calibri"/>
              </a:rPr>
              <a:t>Duals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8489" y="3882085"/>
            <a:ext cx="3702050" cy="160591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-10" dirty="0">
                <a:solidFill>
                  <a:srgbClr val="001C70"/>
                </a:solidFill>
                <a:latin typeface="Calibri"/>
                <a:cs typeface="Calibri"/>
              </a:rPr>
              <a:t>DIFFERENTIATE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21700"/>
              </a:lnSpc>
              <a:spcBef>
                <a:spcPts val="1435"/>
              </a:spcBef>
            </a:pPr>
            <a:r>
              <a:rPr sz="1850" dirty="0">
                <a:latin typeface="Calibri"/>
                <a:cs typeface="Calibri"/>
              </a:rPr>
              <a:t>Lean</a:t>
            </a:r>
            <a:r>
              <a:rPr sz="1850" spc="-2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more</a:t>
            </a:r>
            <a:r>
              <a:rPr sz="1850" spc="3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into</a:t>
            </a:r>
            <a:r>
              <a:rPr sz="1850" spc="1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D-SNP</a:t>
            </a:r>
            <a:r>
              <a:rPr sz="1850" spc="-3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with</a:t>
            </a:r>
            <a:r>
              <a:rPr sz="1850" spc="5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new</a:t>
            </a:r>
            <a:r>
              <a:rPr sz="1850" spc="-15" dirty="0">
                <a:latin typeface="Calibri"/>
                <a:cs typeface="Calibri"/>
              </a:rPr>
              <a:t> </a:t>
            </a:r>
            <a:r>
              <a:rPr sz="1850" spc="-10" dirty="0">
                <a:latin typeface="Calibri"/>
                <a:cs typeface="Calibri"/>
              </a:rPr>
              <a:t>DRTV, </a:t>
            </a:r>
            <a:r>
              <a:rPr sz="1850" dirty="0">
                <a:latin typeface="Calibri"/>
                <a:cs typeface="Calibri"/>
              </a:rPr>
              <a:t>Direct Mail,</a:t>
            </a:r>
            <a:r>
              <a:rPr sz="1850" spc="2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Digital,</a:t>
            </a:r>
            <a:r>
              <a:rPr sz="1850" spc="2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Field</a:t>
            </a:r>
            <a:r>
              <a:rPr sz="1850" spc="-25" dirty="0">
                <a:latin typeface="Calibri"/>
                <a:cs typeface="Calibri"/>
              </a:rPr>
              <a:t> </a:t>
            </a:r>
            <a:r>
              <a:rPr sz="1850" spc="-10" dirty="0">
                <a:latin typeface="Calibri"/>
                <a:cs typeface="Calibri"/>
              </a:rPr>
              <a:t>Marketing, </a:t>
            </a:r>
            <a:r>
              <a:rPr sz="1850" dirty="0">
                <a:latin typeface="Calibri"/>
                <a:cs typeface="Calibri"/>
              </a:rPr>
              <a:t>and</a:t>
            </a:r>
            <a:r>
              <a:rPr sz="1850" spc="-4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Broker</a:t>
            </a:r>
            <a:r>
              <a:rPr sz="1850" spc="-30" dirty="0">
                <a:latin typeface="Calibri"/>
                <a:cs typeface="Calibri"/>
              </a:rPr>
              <a:t> </a:t>
            </a:r>
            <a:r>
              <a:rPr sz="1850" spc="-10" dirty="0">
                <a:latin typeface="Calibri"/>
                <a:cs typeface="Calibri"/>
              </a:rPr>
              <a:t>Assets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36509" y="1652092"/>
            <a:ext cx="3432175" cy="383603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-20" dirty="0">
                <a:solidFill>
                  <a:srgbClr val="12D0C9"/>
                </a:solidFill>
                <a:latin typeface="Calibri"/>
                <a:cs typeface="Calibri"/>
              </a:rPr>
              <a:t>TEST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21700"/>
              </a:lnSpc>
              <a:spcBef>
                <a:spcPts val="1435"/>
              </a:spcBef>
            </a:pPr>
            <a:r>
              <a:rPr sz="1850" dirty="0">
                <a:latin typeface="Calibri"/>
                <a:cs typeface="Calibri"/>
              </a:rPr>
              <a:t>Leverage</a:t>
            </a:r>
            <a:r>
              <a:rPr sz="1850" spc="-8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test</a:t>
            </a:r>
            <a:r>
              <a:rPr sz="1850" spc="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plans</a:t>
            </a:r>
            <a:r>
              <a:rPr sz="1850" spc="-3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that</a:t>
            </a:r>
            <a:r>
              <a:rPr sz="1850" spc="-25" dirty="0">
                <a:latin typeface="Calibri"/>
                <a:cs typeface="Calibri"/>
              </a:rPr>
              <a:t> </a:t>
            </a:r>
            <a:r>
              <a:rPr sz="1850" spc="-10" dirty="0">
                <a:latin typeface="Calibri"/>
                <a:cs typeface="Calibri"/>
              </a:rPr>
              <a:t>challenge </a:t>
            </a:r>
            <a:r>
              <a:rPr sz="1850" dirty="0">
                <a:latin typeface="Calibri"/>
                <a:cs typeface="Calibri"/>
              </a:rPr>
              <a:t>existing</a:t>
            </a:r>
            <a:r>
              <a:rPr sz="1850" spc="-2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controls and</a:t>
            </a:r>
            <a:r>
              <a:rPr sz="1850" spc="-1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measure</a:t>
            </a:r>
            <a:r>
              <a:rPr sz="1850" spc="-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lift</a:t>
            </a:r>
            <a:r>
              <a:rPr sz="1850" spc="-55" dirty="0">
                <a:latin typeface="Calibri"/>
                <a:cs typeface="Calibri"/>
              </a:rPr>
              <a:t> </a:t>
            </a:r>
            <a:r>
              <a:rPr sz="1850" spc="-25" dirty="0">
                <a:latin typeface="Calibri"/>
                <a:cs typeface="Calibri"/>
              </a:rPr>
              <a:t>in </a:t>
            </a:r>
            <a:r>
              <a:rPr sz="1850" dirty="0">
                <a:latin typeface="Calibri"/>
                <a:cs typeface="Calibri"/>
              </a:rPr>
              <a:t>prospect</a:t>
            </a:r>
            <a:r>
              <a:rPr sz="1850" spc="-10" dirty="0">
                <a:latin typeface="Calibri"/>
                <a:cs typeface="Calibri"/>
              </a:rPr>
              <a:t> engagement</a:t>
            </a:r>
            <a:endParaRPr sz="1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>
              <a:latin typeface="Calibri"/>
              <a:cs typeface="Calibri"/>
            </a:endParaRPr>
          </a:p>
          <a:p>
            <a:pPr marL="121920">
              <a:lnSpc>
                <a:spcPct val="100000"/>
              </a:lnSpc>
            </a:pPr>
            <a:r>
              <a:rPr sz="2400" b="1" spc="-10" dirty="0">
                <a:solidFill>
                  <a:srgbClr val="CA177C"/>
                </a:solidFill>
                <a:latin typeface="Calibri"/>
                <a:cs typeface="Calibri"/>
              </a:rPr>
              <a:t>DISTINCT</a:t>
            </a:r>
            <a:endParaRPr sz="2400">
              <a:latin typeface="Calibri"/>
              <a:cs typeface="Calibri"/>
            </a:endParaRPr>
          </a:p>
          <a:p>
            <a:pPr marL="121920" marR="150495">
              <a:lnSpc>
                <a:spcPct val="121700"/>
              </a:lnSpc>
              <a:spcBef>
                <a:spcPts val="1435"/>
              </a:spcBef>
            </a:pPr>
            <a:r>
              <a:rPr sz="1850" dirty="0">
                <a:latin typeface="Calibri"/>
                <a:cs typeface="Calibri"/>
              </a:rPr>
              <a:t>Develop</a:t>
            </a:r>
            <a:r>
              <a:rPr sz="1850" spc="-2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Omnichannel</a:t>
            </a:r>
            <a:r>
              <a:rPr sz="1850" spc="-5" dirty="0">
                <a:latin typeface="Calibri"/>
                <a:cs typeface="Calibri"/>
              </a:rPr>
              <a:t> </a:t>
            </a:r>
            <a:r>
              <a:rPr sz="1850" spc="-10" dirty="0">
                <a:latin typeface="Calibri"/>
                <a:cs typeface="Calibri"/>
              </a:rPr>
              <a:t>marketing </a:t>
            </a:r>
            <a:r>
              <a:rPr sz="1850" dirty="0">
                <a:latin typeface="Calibri"/>
                <a:cs typeface="Calibri"/>
              </a:rPr>
              <a:t>strategy</a:t>
            </a:r>
            <a:r>
              <a:rPr sz="1850" spc="1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based</a:t>
            </a:r>
            <a:r>
              <a:rPr sz="1850" spc="-7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on</a:t>
            </a:r>
            <a:r>
              <a:rPr sz="1850" spc="-5" dirty="0">
                <a:latin typeface="Calibri"/>
                <a:cs typeface="Calibri"/>
              </a:rPr>
              <a:t> </a:t>
            </a:r>
            <a:r>
              <a:rPr sz="1850" spc="-10" dirty="0">
                <a:latin typeface="Calibri"/>
                <a:cs typeface="Calibri"/>
              </a:rPr>
              <a:t>messaging </a:t>
            </a:r>
            <a:r>
              <a:rPr sz="1850" dirty="0">
                <a:latin typeface="Calibri"/>
                <a:cs typeface="Calibri"/>
              </a:rPr>
              <a:t>framework:</a:t>
            </a:r>
            <a:r>
              <a:rPr sz="1850" spc="-4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Feel,</a:t>
            </a:r>
            <a:r>
              <a:rPr sz="1850" spc="-1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Think,</a:t>
            </a:r>
            <a:r>
              <a:rPr sz="1850" spc="30" dirty="0">
                <a:latin typeface="Calibri"/>
                <a:cs typeface="Calibri"/>
              </a:rPr>
              <a:t> </a:t>
            </a:r>
            <a:r>
              <a:rPr sz="1850" spc="-25" dirty="0">
                <a:latin typeface="Calibri"/>
                <a:cs typeface="Calibri"/>
              </a:rPr>
              <a:t>Do</a:t>
            </a:r>
            <a:endParaRPr sz="185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741164" y="2400300"/>
            <a:ext cx="2715895" cy="2711450"/>
            <a:chOff x="4741164" y="2400300"/>
            <a:chExt cx="2715895" cy="2711450"/>
          </a:xfrm>
        </p:grpSpPr>
        <p:sp>
          <p:nvSpPr>
            <p:cNvPr id="8" name="object 8"/>
            <p:cNvSpPr/>
            <p:nvPr/>
          </p:nvSpPr>
          <p:spPr>
            <a:xfrm>
              <a:off x="6126480" y="3790188"/>
              <a:ext cx="1325880" cy="1321435"/>
            </a:xfrm>
            <a:custGeom>
              <a:avLst/>
              <a:gdLst/>
              <a:ahLst/>
              <a:cxnLst/>
              <a:rect l="l" t="t" r="r" b="b"/>
              <a:pathLst>
                <a:path w="1325879" h="1321435">
                  <a:moveTo>
                    <a:pt x="1325879" y="0"/>
                  </a:moveTo>
                  <a:lnTo>
                    <a:pt x="0" y="0"/>
                  </a:lnTo>
                  <a:lnTo>
                    <a:pt x="0" y="1321308"/>
                  </a:lnTo>
                  <a:lnTo>
                    <a:pt x="48608" y="1320436"/>
                  </a:lnTo>
                  <a:lnTo>
                    <a:pt x="96775" y="1317842"/>
                  </a:lnTo>
                  <a:lnTo>
                    <a:pt x="144472" y="1313554"/>
                  </a:lnTo>
                  <a:lnTo>
                    <a:pt x="191668" y="1307604"/>
                  </a:lnTo>
                  <a:lnTo>
                    <a:pt x="238333" y="1300020"/>
                  </a:lnTo>
                  <a:lnTo>
                    <a:pt x="284438" y="1290832"/>
                  </a:lnTo>
                  <a:lnTo>
                    <a:pt x="329951" y="1280071"/>
                  </a:lnTo>
                  <a:lnTo>
                    <a:pt x="374845" y="1267766"/>
                  </a:lnTo>
                  <a:lnTo>
                    <a:pt x="419087" y="1253947"/>
                  </a:lnTo>
                  <a:lnTo>
                    <a:pt x="462650" y="1238644"/>
                  </a:lnTo>
                  <a:lnTo>
                    <a:pt x="505501" y="1221886"/>
                  </a:lnTo>
                  <a:lnTo>
                    <a:pt x="547613" y="1203704"/>
                  </a:lnTo>
                  <a:lnTo>
                    <a:pt x="588954" y="1184128"/>
                  </a:lnTo>
                  <a:lnTo>
                    <a:pt x="629494" y="1163187"/>
                  </a:lnTo>
                  <a:lnTo>
                    <a:pt x="669205" y="1140911"/>
                  </a:lnTo>
                  <a:lnTo>
                    <a:pt x="708055" y="1117330"/>
                  </a:lnTo>
                  <a:lnTo>
                    <a:pt x="746015" y="1092474"/>
                  </a:lnTo>
                  <a:lnTo>
                    <a:pt x="783055" y="1066373"/>
                  </a:lnTo>
                  <a:lnTo>
                    <a:pt x="819145" y="1039056"/>
                  </a:lnTo>
                  <a:lnTo>
                    <a:pt x="854255" y="1010554"/>
                  </a:lnTo>
                  <a:lnTo>
                    <a:pt x="888355" y="980896"/>
                  </a:lnTo>
                  <a:lnTo>
                    <a:pt x="921415" y="950112"/>
                  </a:lnTo>
                  <a:lnTo>
                    <a:pt x="953405" y="918232"/>
                  </a:lnTo>
                  <a:lnTo>
                    <a:pt x="984295" y="885285"/>
                  </a:lnTo>
                  <a:lnTo>
                    <a:pt x="1014055" y="851303"/>
                  </a:lnTo>
                  <a:lnTo>
                    <a:pt x="1042656" y="816314"/>
                  </a:lnTo>
                  <a:lnTo>
                    <a:pt x="1070067" y="780348"/>
                  </a:lnTo>
                  <a:lnTo>
                    <a:pt x="1096258" y="743436"/>
                  </a:lnTo>
                  <a:lnTo>
                    <a:pt x="1121200" y="705607"/>
                  </a:lnTo>
                  <a:lnTo>
                    <a:pt x="1144862" y="666891"/>
                  </a:lnTo>
                  <a:lnTo>
                    <a:pt x="1167215" y="627317"/>
                  </a:lnTo>
                  <a:lnTo>
                    <a:pt x="1188228" y="586916"/>
                  </a:lnTo>
                  <a:lnTo>
                    <a:pt x="1207872" y="545718"/>
                  </a:lnTo>
                  <a:lnTo>
                    <a:pt x="1226116" y="503752"/>
                  </a:lnTo>
                  <a:lnTo>
                    <a:pt x="1242931" y="461048"/>
                  </a:lnTo>
                  <a:lnTo>
                    <a:pt x="1258287" y="417636"/>
                  </a:lnTo>
                  <a:lnTo>
                    <a:pt x="1272154" y="373547"/>
                  </a:lnTo>
                  <a:lnTo>
                    <a:pt x="1284501" y="328809"/>
                  </a:lnTo>
                  <a:lnTo>
                    <a:pt x="1295299" y="283452"/>
                  </a:lnTo>
                  <a:lnTo>
                    <a:pt x="1304518" y="237507"/>
                  </a:lnTo>
                  <a:lnTo>
                    <a:pt x="1312129" y="191004"/>
                  </a:lnTo>
                  <a:lnTo>
                    <a:pt x="1318100" y="143971"/>
                  </a:lnTo>
                  <a:lnTo>
                    <a:pt x="1322402" y="96440"/>
                  </a:lnTo>
                  <a:lnTo>
                    <a:pt x="1325005" y="48439"/>
                  </a:lnTo>
                  <a:lnTo>
                    <a:pt x="1325879" y="0"/>
                  </a:lnTo>
                  <a:close/>
                </a:path>
              </a:pathLst>
            </a:custGeom>
            <a:solidFill>
              <a:srgbClr val="CA17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41164" y="3790188"/>
              <a:ext cx="1325880" cy="1321435"/>
            </a:xfrm>
            <a:custGeom>
              <a:avLst/>
              <a:gdLst/>
              <a:ahLst/>
              <a:cxnLst/>
              <a:rect l="l" t="t" r="r" b="b"/>
              <a:pathLst>
                <a:path w="1325879" h="1321435">
                  <a:moveTo>
                    <a:pt x="1325880" y="0"/>
                  </a:moveTo>
                  <a:lnTo>
                    <a:pt x="0" y="0"/>
                  </a:lnTo>
                  <a:lnTo>
                    <a:pt x="874" y="48439"/>
                  </a:lnTo>
                  <a:lnTo>
                    <a:pt x="3477" y="96440"/>
                  </a:lnTo>
                  <a:lnTo>
                    <a:pt x="7779" y="143971"/>
                  </a:lnTo>
                  <a:lnTo>
                    <a:pt x="13750" y="191004"/>
                  </a:lnTo>
                  <a:lnTo>
                    <a:pt x="21361" y="237507"/>
                  </a:lnTo>
                  <a:lnTo>
                    <a:pt x="30580" y="283452"/>
                  </a:lnTo>
                  <a:lnTo>
                    <a:pt x="41378" y="328809"/>
                  </a:lnTo>
                  <a:lnTo>
                    <a:pt x="53725" y="373547"/>
                  </a:lnTo>
                  <a:lnTo>
                    <a:pt x="67592" y="417636"/>
                  </a:lnTo>
                  <a:lnTo>
                    <a:pt x="82948" y="461048"/>
                  </a:lnTo>
                  <a:lnTo>
                    <a:pt x="99763" y="503752"/>
                  </a:lnTo>
                  <a:lnTo>
                    <a:pt x="118007" y="545718"/>
                  </a:lnTo>
                  <a:lnTo>
                    <a:pt x="137651" y="586916"/>
                  </a:lnTo>
                  <a:lnTo>
                    <a:pt x="158664" y="627317"/>
                  </a:lnTo>
                  <a:lnTo>
                    <a:pt x="181017" y="666891"/>
                  </a:lnTo>
                  <a:lnTo>
                    <a:pt x="204679" y="705607"/>
                  </a:lnTo>
                  <a:lnTo>
                    <a:pt x="229621" y="743436"/>
                  </a:lnTo>
                  <a:lnTo>
                    <a:pt x="255812" y="780348"/>
                  </a:lnTo>
                  <a:lnTo>
                    <a:pt x="283223" y="816314"/>
                  </a:lnTo>
                  <a:lnTo>
                    <a:pt x="311824" y="851303"/>
                  </a:lnTo>
                  <a:lnTo>
                    <a:pt x="341584" y="885285"/>
                  </a:lnTo>
                  <a:lnTo>
                    <a:pt x="372474" y="918232"/>
                  </a:lnTo>
                  <a:lnTo>
                    <a:pt x="404464" y="950112"/>
                  </a:lnTo>
                  <a:lnTo>
                    <a:pt x="437524" y="980896"/>
                  </a:lnTo>
                  <a:lnTo>
                    <a:pt x="471624" y="1010554"/>
                  </a:lnTo>
                  <a:lnTo>
                    <a:pt x="506734" y="1039056"/>
                  </a:lnTo>
                  <a:lnTo>
                    <a:pt x="542824" y="1066373"/>
                  </a:lnTo>
                  <a:lnTo>
                    <a:pt x="579864" y="1092474"/>
                  </a:lnTo>
                  <a:lnTo>
                    <a:pt x="617824" y="1117330"/>
                  </a:lnTo>
                  <a:lnTo>
                    <a:pt x="656674" y="1140911"/>
                  </a:lnTo>
                  <a:lnTo>
                    <a:pt x="696385" y="1163187"/>
                  </a:lnTo>
                  <a:lnTo>
                    <a:pt x="736925" y="1184128"/>
                  </a:lnTo>
                  <a:lnTo>
                    <a:pt x="778266" y="1203704"/>
                  </a:lnTo>
                  <a:lnTo>
                    <a:pt x="820378" y="1221886"/>
                  </a:lnTo>
                  <a:lnTo>
                    <a:pt x="863229" y="1238644"/>
                  </a:lnTo>
                  <a:lnTo>
                    <a:pt x="906792" y="1253947"/>
                  </a:lnTo>
                  <a:lnTo>
                    <a:pt x="951034" y="1267766"/>
                  </a:lnTo>
                  <a:lnTo>
                    <a:pt x="995928" y="1280071"/>
                  </a:lnTo>
                  <a:lnTo>
                    <a:pt x="1041441" y="1290832"/>
                  </a:lnTo>
                  <a:lnTo>
                    <a:pt x="1087546" y="1300020"/>
                  </a:lnTo>
                  <a:lnTo>
                    <a:pt x="1134211" y="1307604"/>
                  </a:lnTo>
                  <a:lnTo>
                    <a:pt x="1181407" y="1313554"/>
                  </a:lnTo>
                  <a:lnTo>
                    <a:pt x="1229104" y="1317842"/>
                  </a:lnTo>
                  <a:lnTo>
                    <a:pt x="1277271" y="1320436"/>
                  </a:lnTo>
                  <a:lnTo>
                    <a:pt x="1325880" y="1321308"/>
                  </a:lnTo>
                  <a:lnTo>
                    <a:pt x="1325880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31052" y="2414016"/>
              <a:ext cx="1325880" cy="1321435"/>
            </a:xfrm>
            <a:custGeom>
              <a:avLst/>
              <a:gdLst/>
              <a:ahLst/>
              <a:cxnLst/>
              <a:rect l="l" t="t" r="r" b="b"/>
              <a:pathLst>
                <a:path w="1325879" h="1321435">
                  <a:moveTo>
                    <a:pt x="0" y="0"/>
                  </a:moveTo>
                  <a:lnTo>
                    <a:pt x="0" y="1321308"/>
                  </a:lnTo>
                  <a:lnTo>
                    <a:pt x="1325879" y="1321308"/>
                  </a:lnTo>
                  <a:lnTo>
                    <a:pt x="1325005" y="1272868"/>
                  </a:lnTo>
                  <a:lnTo>
                    <a:pt x="1322402" y="1224867"/>
                  </a:lnTo>
                  <a:lnTo>
                    <a:pt x="1318100" y="1177336"/>
                  </a:lnTo>
                  <a:lnTo>
                    <a:pt x="1312129" y="1130303"/>
                  </a:lnTo>
                  <a:lnTo>
                    <a:pt x="1304518" y="1083800"/>
                  </a:lnTo>
                  <a:lnTo>
                    <a:pt x="1295299" y="1037855"/>
                  </a:lnTo>
                  <a:lnTo>
                    <a:pt x="1284501" y="992498"/>
                  </a:lnTo>
                  <a:lnTo>
                    <a:pt x="1272154" y="947760"/>
                  </a:lnTo>
                  <a:lnTo>
                    <a:pt x="1258287" y="903671"/>
                  </a:lnTo>
                  <a:lnTo>
                    <a:pt x="1242931" y="860259"/>
                  </a:lnTo>
                  <a:lnTo>
                    <a:pt x="1226116" y="817555"/>
                  </a:lnTo>
                  <a:lnTo>
                    <a:pt x="1207872" y="775589"/>
                  </a:lnTo>
                  <a:lnTo>
                    <a:pt x="1188228" y="734391"/>
                  </a:lnTo>
                  <a:lnTo>
                    <a:pt x="1167215" y="693990"/>
                  </a:lnTo>
                  <a:lnTo>
                    <a:pt x="1144862" y="654416"/>
                  </a:lnTo>
                  <a:lnTo>
                    <a:pt x="1121200" y="615700"/>
                  </a:lnTo>
                  <a:lnTo>
                    <a:pt x="1096258" y="577871"/>
                  </a:lnTo>
                  <a:lnTo>
                    <a:pt x="1070067" y="540959"/>
                  </a:lnTo>
                  <a:lnTo>
                    <a:pt x="1042656" y="504993"/>
                  </a:lnTo>
                  <a:lnTo>
                    <a:pt x="1014055" y="470004"/>
                  </a:lnTo>
                  <a:lnTo>
                    <a:pt x="984295" y="436022"/>
                  </a:lnTo>
                  <a:lnTo>
                    <a:pt x="953405" y="403075"/>
                  </a:lnTo>
                  <a:lnTo>
                    <a:pt x="921415" y="371195"/>
                  </a:lnTo>
                  <a:lnTo>
                    <a:pt x="888355" y="340411"/>
                  </a:lnTo>
                  <a:lnTo>
                    <a:pt x="854255" y="310753"/>
                  </a:lnTo>
                  <a:lnTo>
                    <a:pt x="819145" y="282251"/>
                  </a:lnTo>
                  <a:lnTo>
                    <a:pt x="783055" y="254934"/>
                  </a:lnTo>
                  <a:lnTo>
                    <a:pt x="746015" y="228833"/>
                  </a:lnTo>
                  <a:lnTo>
                    <a:pt x="708055" y="203977"/>
                  </a:lnTo>
                  <a:lnTo>
                    <a:pt x="669205" y="180396"/>
                  </a:lnTo>
                  <a:lnTo>
                    <a:pt x="629494" y="158120"/>
                  </a:lnTo>
                  <a:lnTo>
                    <a:pt x="588954" y="137179"/>
                  </a:lnTo>
                  <a:lnTo>
                    <a:pt x="547613" y="117603"/>
                  </a:lnTo>
                  <a:lnTo>
                    <a:pt x="505501" y="99421"/>
                  </a:lnTo>
                  <a:lnTo>
                    <a:pt x="462650" y="82663"/>
                  </a:lnTo>
                  <a:lnTo>
                    <a:pt x="419087" y="67360"/>
                  </a:lnTo>
                  <a:lnTo>
                    <a:pt x="374845" y="53541"/>
                  </a:lnTo>
                  <a:lnTo>
                    <a:pt x="329951" y="41236"/>
                  </a:lnTo>
                  <a:lnTo>
                    <a:pt x="284438" y="30475"/>
                  </a:lnTo>
                  <a:lnTo>
                    <a:pt x="238333" y="21287"/>
                  </a:lnTo>
                  <a:lnTo>
                    <a:pt x="191668" y="13703"/>
                  </a:lnTo>
                  <a:lnTo>
                    <a:pt x="144472" y="7753"/>
                  </a:lnTo>
                  <a:lnTo>
                    <a:pt x="96775" y="3465"/>
                  </a:lnTo>
                  <a:lnTo>
                    <a:pt x="48608" y="8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D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42532" y="3415283"/>
              <a:ext cx="219456" cy="1371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1676" y="2743200"/>
              <a:ext cx="219455" cy="13716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41164" y="2400300"/>
              <a:ext cx="1325880" cy="1325880"/>
            </a:xfrm>
            <a:custGeom>
              <a:avLst/>
              <a:gdLst/>
              <a:ahLst/>
              <a:cxnLst/>
              <a:rect l="l" t="t" r="r" b="b"/>
              <a:pathLst>
                <a:path w="1325879" h="1325879">
                  <a:moveTo>
                    <a:pt x="1325880" y="0"/>
                  </a:moveTo>
                  <a:lnTo>
                    <a:pt x="1277271" y="874"/>
                  </a:lnTo>
                  <a:lnTo>
                    <a:pt x="1229104" y="3477"/>
                  </a:lnTo>
                  <a:lnTo>
                    <a:pt x="1181407" y="7779"/>
                  </a:lnTo>
                  <a:lnTo>
                    <a:pt x="1134211" y="13750"/>
                  </a:lnTo>
                  <a:lnTo>
                    <a:pt x="1087546" y="21361"/>
                  </a:lnTo>
                  <a:lnTo>
                    <a:pt x="1041441" y="30580"/>
                  </a:lnTo>
                  <a:lnTo>
                    <a:pt x="995928" y="41378"/>
                  </a:lnTo>
                  <a:lnTo>
                    <a:pt x="951034" y="53725"/>
                  </a:lnTo>
                  <a:lnTo>
                    <a:pt x="906792" y="67592"/>
                  </a:lnTo>
                  <a:lnTo>
                    <a:pt x="863229" y="82948"/>
                  </a:lnTo>
                  <a:lnTo>
                    <a:pt x="820378" y="99763"/>
                  </a:lnTo>
                  <a:lnTo>
                    <a:pt x="778266" y="118007"/>
                  </a:lnTo>
                  <a:lnTo>
                    <a:pt x="736925" y="137651"/>
                  </a:lnTo>
                  <a:lnTo>
                    <a:pt x="696385" y="158664"/>
                  </a:lnTo>
                  <a:lnTo>
                    <a:pt x="656674" y="181017"/>
                  </a:lnTo>
                  <a:lnTo>
                    <a:pt x="617824" y="204679"/>
                  </a:lnTo>
                  <a:lnTo>
                    <a:pt x="579864" y="229621"/>
                  </a:lnTo>
                  <a:lnTo>
                    <a:pt x="542824" y="255812"/>
                  </a:lnTo>
                  <a:lnTo>
                    <a:pt x="506734" y="283223"/>
                  </a:lnTo>
                  <a:lnTo>
                    <a:pt x="471624" y="311824"/>
                  </a:lnTo>
                  <a:lnTo>
                    <a:pt x="437524" y="341584"/>
                  </a:lnTo>
                  <a:lnTo>
                    <a:pt x="404464" y="372474"/>
                  </a:lnTo>
                  <a:lnTo>
                    <a:pt x="372474" y="404464"/>
                  </a:lnTo>
                  <a:lnTo>
                    <a:pt x="341584" y="437524"/>
                  </a:lnTo>
                  <a:lnTo>
                    <a:pt x="311824" y="471624"/>
                  </a:lnTo>
                  <a:lnTo>
                    <a:pt x="283223" y="506734"/>
                  </a:lnTo>
                  <a:lnTo>
                    <a:pt x="255812" y="542824"/>
                  </a:lnTo>
                  <a:lnTo>
                    <a:pt x="229621" y="579864"/>
                  </a:lnTo>
                  <a:lnTo>
                    <a:pt x="204679" y="617824"/>
                  </a:lnTo>
                  <a:lnTo>
                    <a:pt x="181017" y="656674"/>
                  </a:lnTo>
                  <a:lnTo>
                    <a:pt x="158664" y="696385"/>
                  </a:lnTo>
                  <a:lnTo>
                    <a:pt x="137651" y="736925"/>
                  </a:lnTo>
                  <a:lnTo>
                    <a:pt x="118007" y="778266"/>
                  </a:lnTo>
                  <a:lnTo>
                    <a:pt x="99763" y="820378"/>
                  </a:lnTo>
                  <a:lnTo>
                    <a:pt x="82948" y="863229"/>
                  </a:lnTo>
                  <a:lnTo>
                    <a:pt x="67592" y="906792"/>
                  </a:lnTo>
                  <a:lnTo>
                    <a:pt x="53725" y="951034"/>
                  </a:lnTo>
                  <a:lnTo>
                    <a:pt x="41378" y="995928"/>
                  </a:lnTo>
                  <a:lnTo>
                    <a:pt x="30580" y="1041441"/>
                  </a:lnTo>
                  <a:lnTo>
                    <a:pt x="21361" y="1087546"/>
                  </a:lnTo>
                  <a:lnTo>
                    <a:pt x="13750" y="1134211"/>
                  </a:lnTo>
                  <a:lnTo>
                    <a:pt x="7779" y="1181407"/>
                  </a:lnTo>
                  <a:lnTo>
                    <a:pt x="3477" y="1229104"/>
                  </a:lnTo>
                  <a:lnTo>
                    <a:pt x="874" y="1277271"/>
                  </a:lnTo>
                  <a:lnTo>
                    <a:pt x="0" y="1325880"/>
                  </a:lnTo>
                  <a:lnTo>
                    <a:pt x="1325880" y="1325880"/>
                  </a:lnTo>
                  <a:lnTo>
                    <a:pt x="1325880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4585" y="2541778"/>
              <a:ext cx="1212088" cy="12120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53912" y="3813047"/>
              <a:ext cx="914399" cy="914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290934" y="2875787"/>
              <a:ext cx="1645285" cy="1672589"/>
            </a:xfrm>
            <a:custGeom>
              <a:avLst/>
              <a:gdLst/>
              <a:ahLst/>
              <a:cxnLst/>
              <a:rect l="l" t="t" r="r" b="b"/>
              <a:pathLst>
                <a:path w="1645284" h="1672589">
                  <a:moveTo>
                    <a:pt x="180403" y="1364653"/>
                  </a:moveTo>
                  <a:lnTo>
                    <a:pt x="178003" y="1352715"/>
                  </a:lnTo>
                  <a:lnTo>
                    <a:pt x="171424" y="1342974"/>
                  </a:lnTo>
                  <a:lnTo>
                    <a:pt x="161671" y="1336395"/>
                  </a:lnTo>
                  <a:lnTo>
                    <a:pt x="149733" y="1333982"/>
                  </a:lnTo>
                  <a:lnTo>
                    <a:pt x="137795" y="1336395"/>
                  </a:lnTo>
                  <a:lnTo>
                    <a:pt x="128041" y="1342974"/>
                  </a:lnTo>
                  <a:lnTo>
                    <a:pt x="121462" y="1352715"/>
                  </a:lnTo>
                  <a:lnTo>
                    <a:pt x="119049" y="1364653"/>
                  </a:lnTo>
                  <a:lnTo>
                    <a:pt x="121462" y="1376591"/>
                  </a:lnTo>
                  <a:lnTo>
                    <a:pt x="128041" y="1386344"/>
                  </a:lnTo>
                  <a:lnTo>
                    <a:pt x="137795" y="1392910"/>
                  </a:lnTo>
                  <a:lnTo>
                    <a:pt x="149733" y="1395323"/>
                  </a:lnTo>
                  <a:lnTo>
                    <a:pt x="161671" y="1392910"/>
                  </a:lnTo>
                  <a:lnTo>
                    <a:pt x="171424" y="1386344"/>
                  </a:lnTo>
                  <a:lnTo>
                    <a:pt x="178003" y="1376591"/>
                  </a:lnTo>
                  <a:lnTo>
                    <a:pt x="180403" y="1364653"/>
                  </a:lnTo>
                  <a:close/>
                </a:path>
                <a:path w="1645284" h="1672589">
                  <a:moveTo>
                    <a:pt x="272440" y="1216418"/>
                  </a:moveTo>
                  <a:lnTo>
                    <a:pt x="270014" y="1204544"/>
                  </a:lnTo>
                  <a:lnTo>
                    <a:pt x="263410" y="1194790"/>
                  </a:lnTo>
                  <a:lnTo>
                    <a:pt x="253644" y="1188173"/>
                  </a:lnTo>
                  <a:lnTo>
                    <a:pt x="241769" y="1185748"/>
                  </a:lnTo>
                  <a:lnTo>
                    <a:pt x="229882" y="1188173"/>
                  </a:lnTo>
                  <a:lnTo>
                    <a:pt x="220129" y="1194790"/>
                  </a:lnTo>
                  <a:lnTo>
                    <a:pt x="213525" y="1204544"/>
                  </a:lnTo>
                  <a:lnTo>
                    <a:pt x="211086" y="1216418"/>
                  </a:lnTo>
                  <a:lnTo>
                    <a:pt x="213525" y="1228293"/>
                  </a:lnTo>
                  <a:lnTo>
                    <a:pt x="220129" y="1238046"/>
                  </a:lnTo>
                  <a:lnTo>
                    <a:pt x="229882" y="1244663"/>
                  </a:lnTo>
                  <a:lnTo>
                    <a:pt x="241769" y="1247089"/>
                  </a:lnTo>
                  <a:lnTo>
                    <a:pt x="253644" y="1244663"/>
                  </a:lnTo>
                  <a:lnTo>
                    <a:pt x="263410" y="1238046"/>
                  </a:lnTo>
                  <a:lnTo>
                    <a:pt x="270014" y="1228293"/>
                  </a:lnTo>
                  <a:lnTo>
                    <a:pt x="272440" y="1216418"/>
                  </a:lnTo>
                  <a:close/>
                </a:path>
                <a:path w="1645284" h="1672589">
                  <a:moveTo>
                    <a:pt x="496608" y="1420977"/>
                  </a:moveTo>
                  <a:lnTo>
                    <a:pt x="489394" y="1401902"/>
                  </a:lnTo>
                  <a:lnTo>
                    <a:pt x="438988" y="1314272"/>
                  </a:lnTo>
                  <a:lnTo>
                    <a:pt x="438886" y="1309154"/>
                  </a:lnTo>
                  <a:lnTo>
                    <a:pt x="438416" y="1302588"/>
                  </a:lnTo>
                  <a:lnTo>
                    <a:pt x="437159" y="1285062"/>
                  </a:lnTo>
                  <a:lnTo>
                    <a:pt x="435610" y="1263269"/>
                  </a:lnTo>
                  <a:lnTo>
                    <a:pt x="422440" y="1218501"/>
                  </a:lnTo>
                  <a:lnTo>
                    <a:pt x="400227" y="1177709"/>
                  </a:lnTo>
                  <a:lnTo>
                    <a:pt x="373214" y="1146314"/>
                  </a:lnTo>
                  <a:lnTo>
                    <a:pt x="369709" y="1142225"/>
                  </a:lnTo>
                  <a:lnTo>
                    <a:pt x="351917" y="1128788"/>
                  </a:lnTo>
                  <a:lnTo>
                    <a:pt x="331609" y="1113459"/>
                  </a:lnTo>
                  <a:lnTo>
                    <a:pt x="328688" y="1112139"/>
                  </a:lnTo>
                  <a:lnTo>
                    <a:pt x="328688" y="1204734"/>
                  </a:lnTo>
                  <a:lnTo>
                    <a:pt x="328688" y="1226642"/>
                  </a:lnTo>
                  <a:lnTo>
                    <a:pt x="310426" y="1235405"/>
                  </a:lnTo>
                  <a:lnTo>
                    <a:pt x="308965" y="1241247"/>
                  </a:lnTo>
                  <a:lnTo>
                    <a:pt x="303123" y="1251470"/>
                  </a:lnTo>
                  <a:lnTo>
                    <a:pt x="309702" y="1270457"/>
                  </a:lnTo>
                  <a:lnTo>
                    <a:pt x="295084" y="1285062"/>
                  </a:lnTo>
                  <a:lnTo>
                    <a:pt x="276098" y="1278483"/>
                  </a:lnTo>
                  <a:lnTo>
                    <a:pt x="270979" y="1281404"/>
                  </a:lnTo>
                  <a:lnTo>
                    <a:pt x="265874" y="1283601"/>
                  </a:lnTo>
                  <a:lnTo>
                    <a:pt x="260032" y="1285062"/>
                  </a:lnTo>
                  <a:lnTo>
                    <a:pt x="251269" y="1302588"/>
                  </a:lnTo>
                  <a:lnTo>
                    <a:pt x="237388" y="1302588"/>
                  </a:lnTo>
                  <a:lnTo>
                    <a:pt x="237388" y="1352969"/>
                  </a:lnTo>
                  <a:lnTo>
                    <a:pt x="236651" y="1374876"/>
                  </a:lnTo>
                  <a:lnTo>
                    <a:pt x="218389" y="1383639"/>
                  </a:lnTo>
                  <a:lnTo>
                    <a:pt x="216928" y="1389481"/>
                  </a:lnTo>
                  <a:lnTo>
                    <a:pt x="214744" y="1394599"/>
                  </a:lnTo>
                  <a:lnTo>
                    <a:pt x="211823" y="1399705"/>
                  </a:lnTo>
                  <a:lnTo>
                    <a:pt x="217665" y="1418691"/>
                  </a:lnTo>
                  <a:lnTo>
                    <a:pt x="203047" y="1433296"/>
                  </a:lnTo>
                  <a:lnTo>
                    <a:pt x="184061" y="1426730"/>
                  </a:lnTo>
                  <a:lnTo>
                    <a:pt x="178943" y="1429651"/>
                  </a:lnTo>
                  <a:lnTo>
                    <a:pt x="173837" y="1431836"/>
                  </a:lnTo>
                  <a:lnTo>
                    <a:pt x="167995" y="1433296"/>
                  </a:lnTo>
                  <a:lnTo>
                    <a:pt x="159956" y="1450822"/>
                  </a:lnTo>
                  <a:lnTo>
                    <a:pt x="139509" y="1450822"/>
                  </a:lnTo>
                  <a:lnTo>
                    <a:pt x="130733" y="1432572"/>
                  </a:lnTo>
                  <a:lnTo>
                    <a:pt x="127812" y="1431836"/>
                  </a:lnTo>
                  <a:lnTo>
                    <a:pt x="124891" y="1431112"/>
                  </a:lnTo>
                  <a:lnTo>
                    <a:pt x="119786" y="1428915"/>
                  </a:lnTo>
                  <a:lnTo>
                    <a:pt x="114668" y="1425994"/>
                  </a:lnTo>
                  <a:lnTo>
                    <a:pt x="95681" y="1431836"/>
                  </a:lnTo>
                  <a:lnTo>
                    <a:pt x="81076" y="1417231"/>
                  </a:lnTo>
                  <a:lnTo>
                    <a:pt x="87642" y="1398244"/>
                  </a:lnTo>
                  <a:lnTo>
                    <a:pt x="84721" y="1393139"/>
                  </a:lnTo>
                  <a:lnTo>
                    <a:pt x="82537" y="1388021"/>
                  </a:lnTo>
                  <a:lnTo>
                    <a:pt x="81076" y="1382179"/>
                  </a:lnTo>
                  <a:lnTo>
                    <a:pt x="62814" y="1373416"/>
                  </a:lnTo>
                  <a:lnTo>
                    <a:pt x="62814" y="1352969"/>
                  </a:lnTo>
                  <a:lnTo>
                    <a:pt x="81076" y="1344206"/>
                  </a:lnTo>
                  <a:lnTo>
                    <a:pt x="82537" y="1338364"/>
                  </a:lnTo>
                  <a:lnTo>
                    <a:pt x="84721" y="1333258"/>
                  </a:lnTo>
                  <a:lnTo>
                    <a:pt x="87642" y="1328140"/>
                  </a:lnTo>
                  <a:lnTo>
                    <a:pt x="81076" y="1309154"/>
                  </a:lnTo>
                  <a:lnTo>
                    <a:pt x="95681" y="1294549"/>
                  </a:lnTo>
                  <a:lnTo>
                    <a:pt x="114668" y="1301127"/>
                  </a:lnTo>
                  <a:lnTo>
                    <a:pt x="119786" y="1298206"/>
                  </a:lnTo>
                  <a:lnTo>
                    <a:pt x="124891" y="1296009"/>
                  </a:lnTo>
                  <a:lnTo>
                    <a:pt x="130733" y="1294549"/>
                  </a:lnTo>
                  <a:lnTo>
                    <a:pt x="139509" y="1276299"/>
                  </a:lnTo>
                  <a:lnTo>
                    <a:pt x="160693" y="1276299"/>
                  </a:lnTo>
                  <a:lnTo>
                    <a:pt x="169456" y="1294549"/>
                  </a:lnTo>
                  <a:lnTo>
                    <a:pt x="175298" y="1296009"/>
                  </a:lnTo>
                  <a:lnTo>
                    <a:pt x="180403" y="1298206"/>
                  </a:lnTo>
                  <a:lnTo>
                    <a:pt x="185521" y="1301127"/>
                  </a:lnTo>
                  <a:lnTo>
                    <a:pt x="204508" y="1294549"/>
                  </a:lnTo>
                  <a:lnTo>
                    <a:pt x="219125" y="1309154"/>
                  </a:lnTo>
                  <a:lnTo>
                    <a:pt x="212547" y="1328140"/>
                  </a:lnTo>
                  <a:lnTo>
                    <a:pt x="215468" y="1333258"/>
                  </a:lnTo>
                  <a:lnTo>
                    <a:pt x="217665" y="1338364"/>
                  </a:lnTo>
                  <a:lnTo>
                    <a:pt x="219125" y="1344206"/>
                  </a:lnTo>
                  <a:lnTo>
                    <a:pt x="237388" y="1352969"/>
                  </a:lnTo>
                  <a:lnTo>
                    <a:pt x="237388" y="1302588"/>
                  </a:lnTo>
                  <a:lnTo>
                    <a:pt x="230809" y="1302588"/>
                  </a:lnTo>
                  <a:lnTo>
                    <a:pt x="226949" y="1294549"/>
                  </a:lnTo>
                  <a:lnTo>
                    <a:pt x="222046" y="1284325"/>
                  </a:lnTo>
                  <a:lnTo>
                    <a:pt x="216204" y="1282865"/>
                  </a:lnTo>
                  <a:lnTo>
                    <a:pt x="211086" y="1280680"/>
                  </a:lnTo>
                  <a:lnTo>
                    <a:pt x="205981" y="1277759"/>
                  </a:lnTo>
                  <a:lnTo>
                    <a:pt x="186982" y="1284325"/>
                  </a:lnTo>
                  <a:lnTo>
                    <a:pt x="178943" y="1276299"/>
                  </a:lnTo>
                  <a:lnTo>
                    <a:pt x="172377" y="1269720"/>
                  </a:lnTo>
                  <a:lnTo>
                    <a:pt x="178943" y="1250734"/>
                  </a:lnTo>
                  <a:lnTo>
                    <a:pt x="176022" y="1245628"/>
                  </a:lnTo>
                  <a:lnTo>
                    <a:pt x="173837" y="1240510"/>
                  </a:lnTo>
                  <a:lnTo>
                    <a:pt x="172377" y="1234668"/>
                  </a:lnTo>
                  <a:lnTo>
                    <a:pt x="154114" y="1225905"/>
                  </a:lnTo>
                  <a:lnTo>
                    <a:pt x="154114" y="1205458"/>
                  </a:lnTo>
                  <a:lnTo>
                    <a:pt x="172377" y="1196695"/>
                  </a:lnTo>
                  <a:lnTo>
                    <a:pt x="173837" y="1190853"/>
                  </a:lnTo>
                  <a:lnTo>
                    <a:pt x="176022" y="1185748"/>
                  </a:lnTo>
                  <a:lnTo>
                    <a:pt x="178943" y="1180630"/>
                  </a:lnTo>
                  <a:lnTo>
                    <a:pt x="173101" y="1161656"/>
                  </a:lnTo>
                  <a:lnTo>
                    <a:pt x="187718" y="1147051"/>
                  </a:lnTo>
                  <a:lnTo>
                    <a:pt x="206705" y="1153617"/>
                  </a:lnTo>
                  <a:lnTo>
                    <a:pt x="211823" y="1150696"/>
                  </a:lnTo>
                  <a:lnTo>
                    <a:pt x="216928" y="1148511"/>
                  </a:lnTo>
                  <a:lnTo>
                    <a:pt x="222770" y="1147051"/>
                  </a:lnTo>
                  <a:lnTo>
                    <a:pt x="231546" y="1128788"/>
                  </a:lnTo>
                  <a:lnTo>
                    <a:pt x="251993" y="1128788"/>
                  </a:lnTo>
                  <a:lnTo>
                    <a:pt x="260756" y="1146314"/>
                  </a:lnTo>
                  <a:lnTo>
                    <a:pt x="266598" y="1147775"/>
                  </a:lnTo>
                  <a:lnTo>
                    <a:pt x="271716" y="1149972"/>
                  </a:lnTo>
                  <a:lnTo>
                    <a:pt x="276834" y="1152893"/>
                  </a:lnTo>
                  <a:lnTo>
                    <a:pt x="295821" y="1146314"/>
                  </a:lnTo>
                  <a:lnTo>
                    <a:pt x="310426" y="1160919"/>
                  </a:lnTo>
                  <a:lnTo>
                    <a:pt x="303860" y="1179906"/>
                  </a:lnTo>
                  <a:lnTo>
                    <a:pt x="306781" y="1185011"/>
                  </a:lnTo>
                  <a:lnTo>
                    <a:pt x="308965" y="1190129"/>
                  </a:lnTo>
                  <a:lnTo>
                    <a:pt x="310426" y="1195971"/>
                  </a:lnTo>
                  <a:lnTo>
                    <a:pt x="328688" y="1204734"/>
                  </a:lnTo>
                  <a:lnTo>
                    <a:pt x="328688" y="1112139"/>
                  </a:lnTo>
                  <a:lnTo>
                    <a:pt x="288302" y="1093825"/>
                  </a:lnTo>
                  <a:lnTo>
                    <a:pt x="242684" y="1084008"/>
                  </a:lnTo>
                  <a:lnTo>
                    <a:pt x="196291" y="1084008"/>
                  </a:lnTo>
                  <a:lnTo>
                    <a:pt x="150672" y="1093825"/>
                  </a:lnTo>
                  <a:lnTo>
                    <a:pt x="107365" y="1113459"/>
                  </a:lnTo>
                  <a:lnTo>
                    <a:pt x="69278" y="1141945"/>
                  </a:lnTo>
                  <a:lnTo>
                    <a:pt x="38747" y="1177391"/>
                  </a:lnTo>
                  <a:lnTo>
                    <a:pt x="16548" y="1218298"/>
                  </a:lnTo>
                  <a:lnTo>
                    <a:pt x="3378" y="1263192"/>
                  </a:lnTo>
                  <a:lnTo>
                    <a:pt x="0" y="1310614"/>
                  </a:lnTo>
                  <a:lnTo>
                    <a:pt x="5753" y="1361541"/>
                  </a:lnTo>
                  <a:lnTo>
                    <a:pt x="22542" y="1409115"/>
                  </a:lnTo>
                  <a:lnTo>
                    <a:pt x="49606" y="1451610"/>
                  </a:lnTo>
                  <a:lnTo>
                    <a:pt x="86182" y="1487335"/>
                  </a:lnTo>
                  <a:lnTo>
                    <a:pt x="86182" y="1672094"/>
                  </a:lnTo>
                  <a:lnTo>
                    <a:pt x="317004" y="1672094"/>
                  </a:lnTo>
                  <a:lnTo>
                    <a:pt x="317004" y="1584464"/>
                  </a:lnTo>
                  <a:lnTo>
                    <a:pt x="352793" y="1584464"/>
                  </a:lnTo>
                  <a:lnTo>
                    <a:pt x="401078" y="1569669"/>
                  </a:lnTo>
                  <a:lnTo>
                    <a:pt x="432600" y="1530324"/>
                  </a:lnTo>
                  <a:lnTo>
                    <a:pt x="438988" y="1496834"/>
                  </a:lnTo>
                  <a:lnTo>
                    <a:pt x="438988" y="1453019"/>
                  </a:lnTo>
                  <a:lnTo>
                    <a:pt x="471131" y="1453019"/>
                  </a:lnTo>
                  <a:lnTo>
                    <a:pt x="476846" y="1450822"/>
                  </a:lnTo>
                  <a:lnTo>
                    <a:pt x="484454" y="1447901"/>
                  </a:lnTo>
                  <a:lnTo>
                    <a:pt x="493953" y="1436763"/>
                  </a:lnTo>
                  <a:lnTo>
                    <a:pt x="494538" y="1433296"/>
                  </a:lnTo>
                  <a:lnTo>
                    <a:pt x="496608" y="1420977"/>
                  </a:lnTo>
                  <a:close/>
                </a:path>
                <a:path w="1645284" h="1672589">
                  <a:moveTo>
                    <a:pt x="1644789" y="243205"/>
                  </a:moveTo>
                  <a:lnTo>
                    <a:pt x="1587131" y="215646"/>
                  </a:lnTo>
                  <a:lnTo>
                    <a:pt x="1582991" y="202374"/>
                  </a:lnTo>
                  <a:lnTo>
                    <a:pt x="1578063" y="189471"/>
                  </a:lnTo>
                  <a:lnTo>
                    <a:pt x="1573263" y="178943"/>
                  </a:lnTo>
                  <a:lnTo>
                    <a:pt x="1572387" y="177025"/>
                  </a:lnTo>
                  <a:lnTo>
                    <a:pt x="1566049" y="165100"/>
                  </a:lnTo>
                  <a:lnTo>
                    <a:pt x="1586242" y="104140"/>
                  </a:lnTo>
                  <a:lnTo>
                    <a:pt x="1560271" y="78105"/>
                  </a:lnTo>
                  <a:lnTo>
                    <a:pt x="1540014" y="57785"/>
                  </a:lnTo>
                  <a:lnTo>
                    <a:pt x="1479054" y="78105"/>
                  </a:lnTo>
                  <a:lnTo>
                    <a:pt x="1466710" y="71742"/>
                  </a:lnTo>
                  <a:lnTo>
                    <a:pt x="1465211" y="71069"/>
                  </a:lnTo>
                  <a:lnTo>
                    <a:pt x="1465211" y="276606"/>
                  </a:lnTo>
                  <a:lnTo>
                    <a:pt x="1457528" y="314540"/>
                  </a:lnTo>
                  <a:lnTo>
                    <a:pt x="1436598" y="345592"/>
                  </a:lnTo>
                  <a:lnTo>
                    <a:pt x="1405623" y="366572"/>
                  </a:lnTo>
                  <a:lnTo>
                    <a:pt x="1367802" y="374269"/>
                  </a:lnTo>
                  <a:lnTo>
                    <a:pt x="1329944" y="366572"/>
                  </a:lnTo>
                  <a:lnTo>
                    <a:pt x="1298930" y="345592"/>
                  </a:lnTo>
                  <a:lnTo>
                    <a:pt x="1277962" y="314540"/>
                  </a:lnTo>
                  <a:lnTo>
                    <a:pt x="1270266" y="276606"/>
                  </a:lnTo>
                  <a:lnTo>
                    <a:pt x="1277962" y="238683"/>
                  </a:lnTo>
                  <a:lnTo>
                    <a:pt x="1298930" y="207632"/>
                  </a:lnTo>
                  <a:lnTo>
                    <a:pt x="1329944" y="186651"/>
                  </a:lnTo>
                  <a:lnTo>
                    <a:pt x="1367802" y="178943"/>
                  </a:lnTo>
                  <a:lnTo>
                    <a:pt x="1405623" y="186651"/>
                  </a:lnTo>
                  <a:lnTo>
                    <a:pt x="1436598" y="207632"/>
                  </a:lnTo>
                  <a:lnTo>
                    <a:pt x="1457528" y="238683"/>
                  </a:lnTo>
                  <a:lnTo>
                    <a:pt x="1465211" y="276606"/>
                  </a:lnTo>
                  <a:lnTo>
                    <a:pt x="1465211" y="71069"/>
                  </a:lnTo>
                  <a:lnTo>
                    <a:pt x="1454073" y="66027"/>
                  </a:lnTo>
                  <a:lnTo>
                    <a:pt x="1441132" y="61061"/>
                  </a:lnTo>
                  <a:lnTo>
                    <a:pt x="1427873" y="56896"/>
                  </a:lnTo>
                  <a:lnTo>
                    <a:pt x="1400314" y="0"/>
                  </a:lnTo>
                  <a:lnTo>
                    <a:pt x="1335290" y="0"/>
                  </a:lnTo>
                  <a:lnTo>
                    <a:pt x="1306842" y="56896"/>
                  </a:lnTo>
                  <a:lnTo>
                    <a:pt x="1293583" y="61061"/>
                  </a:lnTo>
                  <a:lnTo>
                    <a:pt x="1280718" y="66027"/>
                  </a:lnTo>
                  <a:lnTo>
                    <a:pt x="1268310" y="71742"/>
                  </a:lnTo>
                  <a:lnTo>
                    <a:pt x="1256411" y="78105"/>
                  </a:lnTo>
                  <a:lnTo>
                    <a:pt x="1195590" y="57785"/>
                  </a:lnTo>
                  <a:lnTo>
                    <a:pt x="1149235" y="104140"/>
                  </a:lnTo>
                  <a:lnTo>
                    <a:pt x="1169555" y="165100"/>
                  </a:lnTo>
                  <a:lnTo>
                    <a:pt x="1163180" y="177520"/>
                  </a:lnTo>
                  <a:lnTo>
                    <a:pt x="1157490" y="190182"/>
                  </a:lnTo>
                  <a:lnTo>
                    <a:pt x="1152550" y="203149"/>
                  </a:lnTo>
                  <a:lnTo>
                    <a:pt x="1148473" y="216408"/>
                  </a:lnTo>
                  <a:lnTo>
                    <a:pt x="1091577" y="244094"/>
                  </a:lnTo>
                  <a:lnTo>
                    <a:pt x="1091577" y="309118"/>
                  </a:lnTo>
                  <a:lnTo>
                    <a:pt x="1148473" y="337566"/>
                  </a:lnTo>
                  <a:lnTo>
                    <a:pt x="1152550" y="350850"/>
                  </a:lnTo>
                  <a:lnTo>
                    <a:pt x="1157490" y="363753"/>
                  </a:lnTo>
                  <a:lnTo>
                    <a:pt x="1163180" y="376199"/>
                  </a:lnTo>
                  <a:lnTo>
                    <a:pt x="1169555" y="388112"/>
                  </a:lnTo>
                  <a:lnTo>
                    <a:pt x="1149235" y="449072"/>
                  </a:lnTo>
                  <a:lnTo>
                    <a:pt x="1195590" y="495427"/>
                  </a:lnTo>
                  <a:lnTo>
                    <a:pt x="1256411" y="475107"/>
                  </a:lnTo>
                  <a:lnTo>
                    <a:pt x="1268768" y="481482"/>
                  </a:lnTo>
                  <a:lnTo>
                    <a:pt x="1281442" y="487197"/>
                  </a:lnTo>
                  <a:lnTo>
                    <a:pt x="1294384" y="492163"/>
                  </a:lnTo>
                  <a:lnTo>
                    <a:pt x="1307604" y="496316"/>
                  </a:lnTo>
                  <a:lnTo>
                    <a:pt x="1336040" y="553212"/>
                  </a:lnTo>
                  <a:lnTo>
                    <a:pt x="1401076" y="553212"/>
                  </a:lnTo>
                  <a:lnTo>
                    <a:pt x="1429524" y="496316"/>
                  </a:lnTo>
                  <a:lnTo>
                    <a:pt x="1442770" y="492163"/>
                  </a:lnTo>
                  <a:lnTo>
                    <a:pt x="1455635" y="487197"/>
                  </a:lnTo>
                  <a:lnTo>
                    <a:pt x="1468043" y="481482"/>
                  </a:lnTo>
                  <a:lnTo>
                    <a:pt x="1479943" y="475107"/>
                  </a:lnTo>
                  <a:lnTo>
                    <a:pt x="1540776" y="495427"/>
                  </a:lnTo>
                  <a:lnTo>
                    <a:pt x="1561096" y="475107"/>
                  </a:lnTo>
                  <a:lnTo>
                    <a:pt x="1587131" y="449072"/>
                  </a:lnTo>
                  <a:lnTo>
                    <a:pt x="1566811" y="388112"/>
                  </a:lnTo>
                  <a:lnTo>
                    <a:pt x="1573174" y="375704"/>
                  </a:lnTo>
                  <a:lnTo>
                    <a:pt x="1573809" y="374269"/>
                  </a:lnTo>
                  <a:lnTo>
                    <a:pt x="1578876" y="363029"/>
                  </a:lnTo>
                  <a:lnTo>
                    <a:pt x="1583804" y="350075"/>
                  </a:lnTo>
                  <a:lnTo>
                    <a:pt x="1587893" y="336804"/>
                  </a:lnTo>
                  <a:lnTo>
                    <a:pt x="1644789" y="308356"/>
                  </a:lnTo>
                  <a:lnTo>
                    <a:pt x="1644789" y="2432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3127" y="6341897"/>
            <a:ext cx="2516505" cy="151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20"/>
              </a:lnSpc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25830" y="1346961"/>
          <a:ext cx="11028680" cy="4144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12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Plans*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H3561-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001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*</a:t>
                      </a:r>
                      <a:r>
                        <a:rPr sz="140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400" b="1" spc="-4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234315">
                        <a:lnSpc>
                          <a:spcPct val="100800"/>
                        </a:lnSpc>
                        <a:spcBef>
                          <a:spcPts val="109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Amador,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Imperial,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Kern, Placer,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Francisco,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San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Joaquin,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Stanislaus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$75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OTC/mo†,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VBID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(gas,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assistance, and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food),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 marR="99695">
                        <a:lnSpc>
                          <a:spcPct val="99700"/>
                        </a:lnSpc>
                        <a:spcBef>
                          <a:spcPts val="2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Wrap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Limit</a:t>
                      </a:r>
                      <a:r>
                        <a:rPr sz="14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w/Delta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(2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Aids);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Peerfit;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$0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Prescription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Drugs.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24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CalViva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Health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Align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H3561-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007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*</a:t>
                      </a:r>
                      <a:r>
                        <a:rPr sz="140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400" b="1" spc="-4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Fresno,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Kings*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Madera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$75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OTC/mo†,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VBID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(gas,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assistance, and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food),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 marR="99695">
                        <a:lnSpc>
                          <a:spcPct val="99700"/>
                        </a:lnSpc>
                        <a:spcBef>
                          <a:spcPts val="2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Wrap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Limit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w/Delta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(2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Aids);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Peerfit;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$0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Prescription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Drugs.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Align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H3561-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008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*</a:t>
                      </a:r>
                      <a:r>
                        <a:rPr sz="140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400" b="1" spc="-4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Angeles,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Sacramento,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Tulare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$75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OTC/mo†,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VBID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(gas,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assistance, and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food),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 marR="99695">
                        <a:lnSpc>
                          <a:spcPct val="99700"/>
                        </a:lnSpc>
                        <a:spcBef>
                          <a:spcPts val="2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Wrap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Limit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w/Delta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(2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Aids);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Peerfit;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$0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Prescription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Drugs.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91440">
                        <a:lnSpc>
                          <a:spcPts val="1670"/>
                        </a:lnSpc>
                        <a:spcBef>
                          <a:spcPts val="115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ts val="16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Specialty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H0562-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092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Kern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8826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Specialist;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$1,900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MOOP;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Unlimited</a:t>
                      </a:r>
                      <a:r>
                        <a:rPr sz="1400" b="1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$0-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2250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$60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Quarter;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$500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(2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Aids);</a:t>
                      </a:r>
                      <a:r>
                        <a:rPr sz="1400" spc="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24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every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year;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Peerfit;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42</a:t>
                      </a:r>
                      <a:r>
                        <a:rPr sz="14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Post-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Acute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Meals;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deductible:</a:t>
                      </a:r>
                      <a:r>
                        <a:rPr sz="14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$150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T3-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5.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California</a:t>
            </a:r>
            <a:r>
              <a:rPr spc="-70" dirty="0"/>
              <a:t> </a:t>
            </a:r>
            <a:r>
              <a:rPr dirty="0"/>
              <a:t>–</a:t>
            </a:r>
            <a:r>
              <a:rPr spc="-55" dirty="0"/>
              <a:t> </a:t>
            </a:r>
            <a:r>
              <a:rPr dirty="0"/>
              <a:t>North|</a:t>
            </a:r>
            <a:r>
              <a:rPr spc="-5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5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10" dirty="0">
                <a:latin typeface="Calibri"/>
                <a:cs typeface="Calibri"/>
              </a:rPr>
              <a:t> 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0059" y="6249923"/>
            <a:ext cx="2994660" cy="265430"/>
          </a:xfrm>
          <a:custGeom>
            <a:avLst/>
            <a:gdLst/>
            <a:ahLst/>
            <a:cxnLst/>
            <a:rect l="l" t="t" r="r" b="b"/>
            <a:pathLst>
              <a:path w="2994660" h="265429">
                <a:moveTo>
                  <a:pt x="2994660" y="0"/>
                </a:moveTo>
                <a:lnTo>
                  <a:pt x="0" y="0"/>
                </a:lnTo>
                <a:lnTo>
                  <a:pt x="0" y="265175"/>
                </a:lnTo>
                <a:lnTo>
                  <a:pt x="2994660" y="265175"/>
                </a:lnTo>
                <a:lnTo>
                  <a:pt x="2994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1141" y="5513773"/>
            <a:ext cx="10793730" cy="96202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000" b="1" dirty="0">
                <a:solidFill>
                  <a:srgbClr val="CA177C"/>
                </a:solidFill>
                <a:latin typeface="Calibri"/>
                <a:cs typeface="Calibri"/>
              </a:rPr>
              <a:t>*New</a:t>
            </a:r>
            <a:r>
              <a:rPr sz="1000" b="1" spc="-30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A177C"/>
                </a:solidFill>
                <a:latin typeface="Calibri"/>
                <a:cs typeface="Calibri"/>
              </a:rPr>
              <a:t>expansion</a:t>
            </a:r>
            <a:r>
              <a:rPr sz="1000" b="1" spc="-30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CA177C"/>
                </a:solidFill>
                <a:latin typeface="Calibri"/>
                <a:cs typeface="Calibri"/>
              </a:rPr>
              <a:t>county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95"/>
              </a:lnSpc>
              <a:spcBef>
                <a:spcPts val="490"/>
              </a:spcBef>
            </a:pPr>
            <a:r>
              <a:rPr sz="1000" dirty="0">
                <a:latin typeface="Calibri"/>
                <a:cs typeface="Calibri"/>
              </a:rPr>
              <a:t>†Unused</a:t>
            </a:r>
            <a:r>
              <a:rPr sz="1000" spc="-7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OTC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amounts carry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over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 next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month.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amount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loaded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into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 card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is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combined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with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benefit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allowance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under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VBID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(gas,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utilities,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rent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assistance, and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healthy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food).</a:t>
            </a:r>
            <a:r>
              <a:rPr sz="1000" spc="-8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Member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may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use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the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95"/>
              </a:lnSpc>
            </a:pPr>
            <a:r>
              <a:rPr sz="1000" spc="-10" dirty="0">
                <a:latin typeface="Calibri"/>
                <a:cs typeface="Calibri"/>
              </a:rPr>
              <a:t>loaded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allowance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interchangeably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between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OTC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VBID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benefits,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 member best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sees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fit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7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their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needs.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095"/>
              </a:lnSpc>
              <a:spcBef>
                <a:spcPts val="495"/>
              </a:spcBef>
            </a:pPr>
            <a:r>
              <a:rPr sz="1000" i="1" spc="-10" dirty="0">
                <a:latin typeface="Calibri"/>
                <a:cs typeface="Calibri"/>
              </a:rPr>
              <a:t>Additional</a:t>
            </a:r>
            <a:r>
              <a:rPr sz="1000" i="1" spc="3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5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4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qualify</a:t>
            </a:r>
            <a:r>
              <a:rPr sz="1000" i="1" spc="1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for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benefits.</a:t>
            </a:r>
            <a:endParaRPr sz="1000">
              <a:latin typeface="Calibri"/>
              <a:cs typeface="Calibri"/>
            </a:endParaRPr>
          </a:p>
          <a:p>
            <a:pPr marL="8462645">
              <a:lnSpc>
                <a:spcPts val="1215"/>
              </a:lnSpc>
            </a:pPr>
            <a:r>
              <a:rPr sz="1100" spc="-1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00" spc="1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00" spc="5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00" spc="-2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29516" y="2400300"/>
            <a:ext cx="4832985" cy="2889885"/>
            <a:chOff x="6629516" y="2400300"/>
            <a:chExt cx="4832985" cy="28898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9516" y="2400300"/>
              <a:ext cx="4832405" cy="2889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326880" y="4229100"/>
              <a:ext cx="786765" cy="256540"/>
            </a:xfrm>
            <a:custGeom>
              <a:avLst/>
              <a:gdLst/>
              <a:ahLst/>
              <a:cxnLst/>
              <a:rect l="l" t="t" r="r" b="b"/>
              <a:pathLst>
                <a:path w="786765" h="256539">
                  <a:moveTo>
                    <a:pt x="786383" y="0"/>
                  </a:moveTo>
                  <a:lnTo>
                    <a:pt x="0" y="0"/>
                  </a:lnTo>
                  <a:lnTo>
                    <a:pt x="0" y="256031"/>
                  </a:lnTo>
                  <a:lnTo>
                    <a:pt x="786383" y="256031"/>
                  </a:lnTo>
                  <a:lnTo>
                    <a:pt x="7863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207756" y="3930853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886700" y="3995928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6"/>
                </a:lnTo>
                <a:lnTo>
                  <a:pt x="201168" y="196596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320103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Hawaii</a:t>
            </a:r>
            <a:r>
              <a:rPr spc="-75" dirty="0"/>
              <a:t> </a:t>
            </a:r>
            <a:r>
              <a:rPr dirty="0"/>
              <a:t>|</a:t>
            </a:r>
            <a:r>
              <a:rPr spc="-2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19429" y="1849628"/>
            <a:ext cx="5538470" cy="3552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38100" indent="-228600">
              <a:lnSpc>
                <a:spcPct val="100000"/>
              </a:lnSpc>
              <a:spcBef>
                <a:spcPts val="1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Geography: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Hawaii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consists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6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islands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grouped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into </a:t>
            </a:r>
            <a:r>
              <a:rPr sz="1800" dirty="0">
                <a:latin typeface="Calibri"/>
                <a:cs typeface="Calibri"/>
              </a:rPr>
              <a:t>4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counties: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Honolulu,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Hawaii,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Kauai,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Maui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(Maui,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Lanai, </a:t>
            </a:r>
            <a:r>
              <a:rPr sz="1800" dirty="0">
                <a:latin typeface="Calibri"/>
                <a:cs typeface="Calibri"/>
              </a:rPr>
              <a:t>Molokai);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air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travel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needed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between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counties</a:t>
            </a:r>
            <a:endParaRPr sz="1800">
              <a:latin typeface="Calibri"/>
              <a:cs typeface="Calibri"/>
            </a:endParaRPr>
          </a:p>
          <a:p>
            <a:pPr marL="474345" lvl="1" indent="-233679">
              <a:lnSpc>
                <a:spcPct val="100000"/>
              </a:lnSpc>
              <a:spcBef>
                <a:spcPts val="50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Urban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geography: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Honolulu</a:t>
            </a:r>
            <a:endParaRPr sz="1800">
              <a:latin typeface="Calibri"/>
              <a:cs typeface="Calibri"/>
            </a:endParaRPr>
          </a:p>
          <a:p>
            <a:pPr marL="474345" lvl="1" indent="-233679">
              <a:lnSpc>
                <a:spcPct val="100000"/>
              </a:lnSpc>
              <a:spcBef>
                <a:spcPts val="509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Rural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geography: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Hawaii,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Kauai,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Maui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69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spc="-40" dirty="0">
                <a:latin typeface="Calibri"/>
                <a:cs typeface="Calibri"/>
              </a:rPr>
              <a:t>Top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competitors: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UHC,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Humana,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HMSA,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Kaiser,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Devoted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Network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highlights: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Hawaii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Senior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Medical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Group,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FQHCs</a:t>
            </a:r>
            <a:endParaRPr sz="1800">
              <a:latin typeface="Calibri"/>
              <a:cs typeface="Calibri"/>
            </a:endParaRPr>
          </a:p>
          <a:p>
            <a:pPr marL="24066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(Hawaii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Island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Community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Health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Center),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QCIPN</a:t>
            </a:r>
            <a:endParaRPr sz="1800">
              <a:latin typeface="Calibri"/>
              <a:cs typeface="Calibri"/>
            </a:endParaRPr>
          </a:p>
          <a:p>
            <a:pPr marL="240665" marR="415290" indent="-228600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Big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drivers: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spendable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card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(D/V/H,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OTC,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Gas, </a:t>
            </a:r>
            <a:r>
              <a:rPr sz="1800" dirty="0">
                <a:latin typeface="Calibri"/>
                <a:cs typeface="Calibri"/>
              </a:rPr>
              <a:t>Utilities),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fitness,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dental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dentures,</a:t>
            </a:r>
            <a:r>
              <a:rPr sz="1800" spc="-10" dirty="0">
                <a:latin typeface="Calibri"/>
                <a:cs typeface="Calibri"/>
              </a:rPr>
              <a:t> acupuncture, chiropractic,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vision, 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hearing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Hawaii</a:t>
            </a:r>
            <a:r>
              <a:rPr spc="-95" dirty="0"/>
              <a:t> </a:t>
            </a:r>
            <a:r>
              <a:rPr dirty="0"/>
              <a:t>|</a:t>
            </a:r>
            <a:r>
              <a:rPr spc="-4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51792" y="2400300"/>
            <a:ext cx="4832985" cy="2889885"/>
            <a:chOff x="6551792" y="2400300"/>
            <a:chExt cx="4832985" cy="2889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1792" y="2400300"/>
              <a:ext cx="4832405" cy="28895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249156" y="4229100"/>
              <a:ext cx="786765" cy="256540"/>
            </a:xfrm>
            <a:custGeom>
              <a:avLst/>
              <a:gdLst/>
              <a:ahLst/>
              <a:cxnLst/>
              <a:rect l="l" t="t" r="r" b="b"/>
              <a:pathLst>
                <a:path w="786765" h="256539">
                  <a:moveTo>
                    <a:pt x="786383" y="0"/>
                  </a:moveTo>
                  <a:lnTo>
                    <a:pt x="0" y="0"/>
                  </a:lnTo>
                  <a:lnTo>
                    <a:pt x="0" y="256031"/>
                  </a:lnTo>
                  <a:lnTo>
                    <a:pt x="786383" y="256031"/>
                  </a:lnTo>
                  <a:lnTo>
                    <a:pt x="7863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130285" y="3930853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08976" y="3995928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6"/>
                </a:lnTo>
                <a:lnTo>
                  <a:pt x="201168" y="196596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01141" y="2029292"/>
            <a:ext cx="4188460" cy="1948180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115"/>
              </a:spcBef>
            </a:pP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935" indent="-228600">
              <a:lnSpc>
                <a:spcPct val="100000"/>
              </a:lnSpc>
              <a:spcBef>
                <a:spcPts val="1025"/>
              </a:spcBef>
              <a:buClr>
                <a:srgbClr val="009FA2"/>
              </a:buClr>
              <a:buFont typeface="Arial"/>
              <a:buChar char="•"/>
              <a:tabLst>
                <a:tab pos="241935" algn="l"/>
              </a:tabLst>
            </a:pPr>
            <a:r>
              <a:rPr sz="2000" dirty="0">
                <a:latin typeface="Calibri"/>
                <a:cs typeface="Calibri"/>
              </a:rPr>
              <a:t>Hawaii,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Honolulu,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Kauai,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Maui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Branding</a:t>
            </a:r>
            <a:r>
              <a:rPr sz="2000" b="1" spc="-10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Bridge</a:t>
            </a:r>
            <a:r>
              <a:rPr sz="2000" b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by</a:t>
            </a:r>
            <a:r>
              <a:rPr sz="2000" b="1" spc="-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Market</a:t>
            </a:r>
            <a:r>
              <a:rPr sz="2000" b="1" spc="-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All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Product: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7804" y="4229100"/>
            <a:ext cx="1997964" cy="896112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15772" y="1429003"/>
          <a:ext cx="11036935" cy="4751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5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4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7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'Ohana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(Honolulu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county)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including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Aids,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90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professional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copays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Tier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providers,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Acupuncture,</a:t>
                      </a:r>
                      <a:r>
                        <a:rPr sz="14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Chiropractic,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Fitness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'Ohana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(Hawaii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county)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plan,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including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Dentures, Vision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90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Aids,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Acupuncture,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Chiropractic, Fitness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137160" marR="1129030">
                        <a:lnSpc>
                          <a:spcPct val="100899"/>
                        </a:lnSpc>
                        <a:spcBef>
                          <a:spcPts val="37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'Ohana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Liberty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(HIDE)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39065" marR="223520">
                        <a:lnSpc>
                          <a:spcPct val="100899"/>
                        </a:lnSpc>
                        <a:spcBef>
                          <a:spcPts val="37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$85/month</a:t>
                      </a:r>
                      <a:r>
                        <a:rPr sz="1400" b="1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(D/V/H,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utilities)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including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Acupuncture,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Chiropractic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‘Ohana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Align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(FIDE)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$90/month</a:t>
                      </a:r>
                      <a:r>
                        <a:rPr sz="1400" b="1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(D/V/H,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utilities)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$3,000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including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90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Dentures,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Acupuncture,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Chiropractic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'Ohana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Bronze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Acupuncture,</a:t>
                      </a:r>
                      <a:r>
                        <a:rPr sz="14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Chiropractic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'Ohana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Patriot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including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Dentures, Fitness,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Acupuncture,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90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Chiropractic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'Ohana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Honolulu</a:t>
                      </a:r>
                      <a:r>
                        <a:rPr sz="14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County</a:t>
                      </a:r>
                      <a:r>
                        <a:rPr sz="14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Only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including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Dentures, Vision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Acupuncture,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90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Chiropractic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‘Ohana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Kaui,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Maui,</a:t>
                      </a:r>
                      <a:r>
                        <a:rPr sz="14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Hawaii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County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8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39065" marR="662305">
                        <a:lnSpc>
                          <a:spcPct val="100899"/>
                        </a:lnSpc>
                        <a:spcBef>
                          <a:spcPts val="39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including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Dentures, Vision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Acupuncture, Chiropractic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Hawaii</a:t>
            </a:r>
            <a:r>
              <a:rPr spc="-90" dirty="0"/>
              <a:t> </a:t>
            </a:r>
            <a:r>
              <a:rPr dirty="0"/>
              <a:t>|</a:t>
            </a:r>
            <a:r>
              <a:rPr spc="-5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6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3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338391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Nevada</a:t>
            </a:r>
            <a:r>
              <a:rPr spc="-65" dirty="0"/>
              <a:t> </a:t>
            </a:r>
            <a:r>
              <a:rPr dirty="0"/>
              <a:t>|</a:t>
            </a:r>
            <a:r>
              <a:rPr spc="-5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746089"/>
            <a:ext cx="6449695" cy="3796029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6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MAPD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products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(HMO,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PPO,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C-</a:t>
            </a:r>
            <a:r>
              <a:rPr sz="1800" spc="-45" dirty="0">
                <a:latin typeface="Calibri"/>
                <a:cs typeface="Calibri"/>
              </a:rPr>
              <a:t>SNP,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D-</a:t>
            </a:r>
            <a:r>
              <a:rPr sz="1800" dirty="0">
                <a:latin typeface="Calibri"/>
                <a:cs typeface="Calibri"/>
              </a:rPr>
              <a:t>SNP),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</a:t>
            </a:r>
            <a:r>
              <a:rPr sz="1800" spc="-25" dirty="0">
                <a:latin typeface="Calibri"/>
                <a:cs typeface="Calibri"/>
              </a:rPr>
              <a:t> PDP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spc="-20" dirty="0">
                <a:latin typeface="Calibri"/>
                <a:cs typeface="Calibri"/>
              </a:rPr>
              <a:t>IPA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co-</a:t>
            </a:r>
            <a:r>
              <a:rPr sz="1800" dirty="0">
                <a:latin typeface="Calibri"/>
                <a:cs typeface="Calibri"/>
              </a:rPr>
              <a:t>branded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products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Clark/Nye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counties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(P3/Arkos)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Metropolitan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geography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Clark,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Washoe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Rural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geography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Carson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City,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Lyon,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Nye,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Churchill,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Douglas,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Storey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Rural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areas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predominately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D-</a:t>
            </a:r>
            <a:r>
              <a:rPr sz="1800" spc="-25" dirty="0">
                <a:latin typeface="Calibri"/>
                <a:cs typeface="Calibri"/>
              </a:rPr>
              <a:t>SNP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Competitors: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UHC,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Humana,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Aetna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Provider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reciprocity/no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referrals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required</a:t>
            </a:r>
            <a:endParaRPr sz="1800">
              <a:latin typeface="Calibri"/>
              <a:cs typeface="Calibri"/>
            </a:endParaRPr>
          </a:p>
          <a:p>
            <a:pPr marL="474345" marR="683895" lvl="1" indent="-233679">
              <a:lnSpc>
                <a:spcPts val="1950"/>
              </a:lnSpc>
              <a:spcBef>
                <a:spcPts val="53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Reciprocity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between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Carson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City,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Lyon,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Washoe,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Douglas, </a:t>
            </a:r>
            <a:r>
              <a:rPr sz="1800" dirty="0">
                <a:latin typeface="Calibri"/>
                <a:cs typeface="Calibri"/>
              </a:rPr>
              <a:t>Churchill,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Storey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Big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drivers: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additional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supplemental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benefits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34171" y="1856232"/>
            <a:ext cx="2921507" cy="43616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471916" y="5120640"/>
            <a:ext cx="1088390" cy="581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827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1010"/>
              </a:spcBef>
            </a:pPr>
            <a:r>
              <a:rPr sz="1800" spc="-1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234171" y="5294376"/>
            <a:ext cx="196850" cy="201295"/>
          </a:xfrm>
          <a:custGeom>
            <a:avLst/>
            <a:gdLst/>
            <a:ahLst/>
            <a:cxnLst/>
            <a:rect l="l" t="t" r="r" b="b"/>
            <a:pathLst>
              <a:path w="196850" h="201295">
                <a:moveTo>
                  <a:pt x="196596" y="0"/>
                </a:moveTo>
                <a:lnTo>
                  <a:pt x="0" y="0"/>
                </a:lnTo>
                <a:lnTo>
                  <a:pt x="0" y="201168"/>
                </a:lnTo>
                <a:lnTo>
                  <a:pt x="196596" y="201168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Nevada</a:t>
            </a:r>
            <a:r>
              <a:rPr spc="-80" dirty="0"/>
              <a:t> </a:t>
            </a:r>
            <a:r>
              <a:rPr dirty="0"/>
              <a:t>|</a:t>
            </a:r>
            <a:r>
              <a:rPr spc="-6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50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087" y="4425696"/>
            <a:ext cx="2020824" cy="8961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1141" y="2008971"/>
            <a:ext cx="5184140" cy="216217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ts val="2280"/>
              </a:lnSpc>
              <a:spcBef>
                <a:spcPts val="77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Carson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City,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Churchill,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Clark,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Douglas,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Lyon,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Nye,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spc="-25" dirty="0">
                <a:latin typeface="Calibri"/>
                <a:cs typeface="Calibri"/>
              </a:rPr>
              <a:t>Storey,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Washoe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Branding</a:t>
            </a:r>
            <a:r>
              <a:rPr sz="2000" b="1" spc="-10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Bridge</a:t>
            </a:r>
            <a:r>
              <a:rPr sz="2000" b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by</a:t>
            </a:r>
            <a:r>
              <a:rPr sz="2000" b="1" spc="-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Market</a:t>
            </a:r>
            <a:r>
              <a:rPr sz="2000" b="1" spc="-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All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Product: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4171" y="1856232"/>
            <a:ext cx="2921507" cy="436168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471916" y="5120640"/>
            <a:ext cx="1088390" cy="581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827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1010"/>
              </a:spcBef>
            </a:pPr>
            <a:r>
              <a:rPr sz="1800" spc="-1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34171" y="5294376"/>
            <a:ext cx="196850" cy="201295"/>
          </a:xfrm>
          <a:custGeom>
            <a:avLst/>
            <a:gdLst/>
            <a:ahLst/>
            <a:cxnLst/>
            <a:rect l="l" t="t" r="r" b="b"/>
            <a:pathLst>
              <a:path w="196850" h="201295">
                <a:moveTo>
                  <a:pt x="196596" y="0"/>
                </a:moveTo>
                <a:lnTo>
                  <a:pt x="0" y="0"/>
                </a:lnTo>
                <a:lnTo>
                  <a:pt x="0" y="201168"/>
                </a:lnTo>
                <a:lnTo>
                  <a:pt x="196596" y="201168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15772" y="1641601"/>
          <a:ext cx="11036935" cy="4236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09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6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(P3/Arkos)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i="1" spc="-10" dirty="0">
                          <a:latin typeface="Calibri"/>
                          <a:cs typeface="Calibri"/>
                        </a:rPr>
                        <a:t>H6446001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MAPD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Clark,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Nye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130175" algn="just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Preventative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Dental/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Comprehensive,</a:t>
                      </a:r>
                      <a:r>
                        <a:rPr sz="14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every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quarter;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$200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trips,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Silver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Benefit-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ASH;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Post-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acute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meals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 day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max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42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meals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i="1" spc="-10" dirty="0">
                          <a:latin typeface="Calibri"/>
                          <a:cs typeface="Calibri"/>
                        </a:rPr>
                        <a:t>H6446010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MAPD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133350">
                        <a:lnSpc>
                          <a:spcPct val="100099"/>
                        </a:lnSpc>
                        <a:spcBef>
                          <a:spcPts val="869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Carson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City,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Washoe,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Lyon,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Churchill,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Douglas,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Storey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147320">
                        <a:lnSpc>
                          <a:spcPct val="100099"/>
                        </a:lnSpc>
                        <a:spcBef>
                          <a:spcPts val="869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Preventative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Dental/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Comprehensive;</a:t>
                      </a:r>
                      <a:r>
                        <a:rPr sz="14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$125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 every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quarter;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$200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Preventative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Dental/ Comprehensive;</a:t>
                      </a:r>
                      <a:r>
                        <a:rPr sz="14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Silver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Benefit-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ASH;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Post-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acute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meals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 day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 max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42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meals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6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i="1" spc="-10" dirty="0">
                          <a:latin typeface="Calibri"/>
                          <a:cs typeface="Calibri"/>
                        </a:rPr>
                        <a:t>H8458003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Clark,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Nye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3345" marR="238760" algn="just">
                        <a:lnSpc>
                          <a:spcPct val="1008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Preventative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Dental/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Comprehensive;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$75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every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quarter;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$300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 aid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Silver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ASH;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Post-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acute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 day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 max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42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meals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Nevada</a:t>
            </a:r>
            <a:r>
              <a:rPr spc="-75" dirty="0"/>
              <a:t> </a:t>
            </a:r>
            <a:r>
              <a:rPr dirty="0"/>
              <a:t>|</a:t>
            </a:r>
            <a:r>
              <a:rPr spc="-6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7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03250" y="1470278"/>
          <a:ext cx="11058525" cy="4209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17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57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9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 marR="882650">
                        <a:lnSpc>
                          <a:spcPct val="100800"/>
                        </a:lnSpc>
                        <a:spcBef>
                          <a:spcPts val="8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 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H6446014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 marR="142875">
                        <a:lnSpc>
                          <a:spcPct val="99700"/>
                        </a:lnSpc>
                        <a:spcBef>
                          <a:spcPts val="15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400" i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Cost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Share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for: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FBDE,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QMB+,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QMB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Clark,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Nye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97790">
                        <a:lnSpc>
                          <a:spcPct val="100200"/>
                        </a:lnSpc>
                        <a:spcBef>
                          <a:spcPts val="74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$4,000</a:t>
                      </a:r>
                      <a:r>
                        <a:rPr sz="14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Preventative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Dental/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Comprehensive;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/month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Flex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 W/Rollover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Assistance,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DVH;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/year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PERS-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Emergency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Response System;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24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Silver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 Benefit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ASH;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Prescription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Drugs;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Post-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acute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 day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 max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42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meals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 marR="882650">
                        <a:lnSpc>
                          <a:spcPct val="1008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 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H6446016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 marR="142875">
                        <a:lnSpc>
                          <a:spcPct val="99700"/>
                        </a:lnSpc>
                        <a:spcBef>
                          <a:spcPts val="20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400" i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Cost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Share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for: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FBDE,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QMB+,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QMB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Carson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City,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Washoe,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 marR="205740">
                        <a:lnSpc>
                          <a:spcPts val="1660"/>
                        </a:lnSpc>
                        <a:spcBef>
                          <a:spcPts val="8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Lyon,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Churchill,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Douglas,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Storey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97790">
                        <a:lnSpc>
                          <a:spcPct val="100299"/>
                        </a:lnSpc>
                        <a:spcBef>
                          <a:spcPts val="74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$4,000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Preventative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Dental/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Comprehensive;</a:t>
                      </a:r>
                      <a:r>
                        <a:rPr sz="14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$90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/month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Flex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 W/Rollover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Assistance,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DVH;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/year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PERS-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Emergency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Response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System;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24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Silver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 Benefit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ASH;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Prescription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Drugs;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Post-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acute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meals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 day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 to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max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42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meals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Specialty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ts val="167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(P3/Arkos)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ts val="1670"/>
                        </a:lnSpc>
                      </a:pPr>
                      <a:r>
                        <a:rPr sz="1400" i="1" spc="-10" dirty="0">
                          <a:latin typeface="Calibri"/>
                          <a:cs typeface="Calibri"/>
                        </a:rPr>
                        <a:t>H6446017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41605">
                        <a:lnSpc>
                          <a:spcPct val="100200"/>
                        </a:lnSpc>
                        <a:spcBef>
                          <a:spcPts val="7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C-SNP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Diabetes, Cardiovascular Disease,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Congestive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Heart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Failure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Clark,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Nye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Preventative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Dental/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Comprehensive;</a:t>
                      </a:r>
                      <a:r>
                        <a:rPr sz="14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$150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every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quarter;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 marR="183515">
                        <a:lnSpc>
                          <a:spcPct val="99700"/>
                        </a:lnSpc>
                        <a:spcBef>
                          <a:spcPts val="2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/yr.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 aid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PERS-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Emergency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Response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System;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Post-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acute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 meals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 day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days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max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42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meals;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*Participates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SSM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427466" y="6328968"/>
            <a:ext cx="307213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i="1" spc="-10" dirty="0">
                <a:latin typeface="Calibri"/>
                <a:cs typeface="Calibri"/>
              </a:rPr>
              <a:t>Additional</a:t>
            </a:r>
            <a:r>
              <a:rPr sz="1000" i="1" spc="3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eligibility</a:t>
            </a:r>
            <a:r>
              <a:rPr sz="1000" i="1" spc="5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is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required</a:t>
            </a:r>
            <a:r>
              <a:rPr sz="1000" i="1" spc="-4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to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qualify</a:t>
            </a:r>
            <a:r>
              <a:rPr sz="1000" i="1" spc="1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for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SSBCI</a:t>
            </a:r>
            <a:r>
              <a:rPr sz="1000" i="1" spc="-5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benefits.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Nevada</a:t>
            </a:r>
            <a:r>
              <a:rPr spc="-75" dirty="0"/>
              <a:t> </a:t>
            </a:r>
            <a:r>
              <a:rPr dirty="0"/>
              <a:t>|</a:t>
            </a:r>
            <a:r>
              <a:rPr spc="-6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7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644" y="1668221"/>
            <a:ext cx="6150610" cy="3804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Metropolitan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geography: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Bernalillo,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Dona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Ana,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Sandoval,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Santa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Fe</a:t>
            </a:r>
            <a:endParaRPr sz="18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Rural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geography: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San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Juan,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Rio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Arriba,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Taos,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McKinley,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Torrance, </a:t>
            </a:r>
            <a:r>
              <a:rPr sz="1800" spc="-10" dirty="0">
                <a:latin typeface="Calibri"/>
                <a:cs typeface="Calibri"/>
              </a:rPr>
              <a:t>Valencia,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Roosevelt,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Quay,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Luna,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Curry,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Cibola, Chaves,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Eddy, </a:t>
            </a:r>
            <a:r>
              <a:rPr sz="1800" dirty="0">
                <a:latin typeface="Calibri"/>
                <a:cs typeface="Calibri"/>
              </a:rPr>
              <a:t>Grant,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Lincoln,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Alamos,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Otero,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Miguel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Competitors: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Presbyterian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&amp;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Humana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Provider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reciprocity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across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states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(AZ,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TX)</a:t>
            </a:r>
            <a:endParaRPr sz="1800">
              <a:latin typeface="Calibri"/>
              <a:cs typeface="Calibri"/>
            </a:endParaRPr>
          </a:p>
          <a:p>
            <a:pPr marL="478790" lvl="1" indent="-242570">
              <a:lnSpc>
                <a:spcPct val="100000"/>
              </a:lnSpc>
              <a:spcBef>
                <a:spcPts val="1010"/>
              </a:spcBef>
              <a:buClr>
                <a:srgbClr val="6D6D6D"/>
              </a:buClr>
              <a:buFont typeface="Wingdings"/>
              <a:buChar char=""/>
              <a:tabLst>
                <a:tab pos="478790" algn="l"/>
              </a:tabLst>
            </a:pPr>
            <a:r>
              <a:rPr sz="1800" dirty="0">
                <a:latin typeface="Calibri"/>
                <a:cs typeface="Calibri"/>
              </a:rPr>
              <a:t>Ongoing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expansion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statewide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Big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drivers: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additional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supplemental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benefits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(i.e.,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DVH,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D-</a:t>
            </a:r>
            <a:r>
              <a:rPr sz="1800" spc="-25" dirty="0">
                <a:latin typeface="Calibri"/>
                <a:cs typeface="Calibri"/>
              </a:rPr>
              <a:t>SNP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Grocery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Card)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network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PPO</a:t>
            </a:r>
            <a:r>
              <a:rPr sz="1800" spc="-10" dirty="0">
                <a:latin typeface="Calibri"/>
                <a:cs typeface="Calibri"/>
              </a:rPr>
              <a:t> options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80" dirty="0"/>
              <a:t> </a:t>
            </a:r>
            <a:r>
              <a:rPr dirty="0"/>
              <a:t>Mexico</a:t>
            </a:r>
            <a:r>
              <a:rPr spc="-60" dirty="0"/>
              <a:t> </a:t>
            </a:r>
            <a:r>
              <a:rPr dirty="0"/>
              <a:t>|</a:t>
            </a:r>
            <a:r>
              <a:rPr spc="-4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25202" y="5781547"/>
            <a:ext cx="8274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283195" y="1595627"/>
            <a:ext cx="3877310" cy="4453255"/>
            <a:chOff x="7283195" y="1595627"/>
            <a:chExt cx="3877310" cy="4453255"/>
          </a:xfrm>
        </p:grpSpPr>
        <p:sp>
          <p:nvSpPr>
            <p:cNvPr id="6" name="object 6"/>
            <p:cNvSpPr/>
            <p:nvPr/>
          </p:nvSpPr>
          <p:spPr>
            <a:xfrm>
              <a:off x="9802367" y="5852160"/>
              <a:ext cx="201295" cy="196850"/>
            </a:xfrm>
            <a:custGeom>
              <a:avLst/>
              <a:gdLst/>
              <a:ahLst/>
              <a:cxnLst/>
              <a:rect l="l" t="t" r="r" b="b"/>
              <a:pathLst>
                <a:path w="201295" h="196850">
                  <a:moveTo>
                    <a:pt x="201168" y="0"/>
                  </a:moveTo>
                  <a:lnTo>
                    <a:pt x="0" y="0"/>
                  </a:lnTo>
                  <a:lnTo>
                    <a:pt x="0" y="196595"/>
                  </a:lnTo>
                  <a:lnTo>
                    <a:pt x="201168" y="196595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83195" y="1595627"/>
              <a:ext cx="3877055" cy="42473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358883" y="5413248"/>
              <a:ext cx="1111250" cy="260985"/>
            </a:xfrm>
            <a:custGeom>
              <a:avLst/>
              <a:gdLst/>
              <a:ahLst/>
              <a:cxnLst/>
              <a:rect l="l" t="t" r="r" b="b"/>
              <a:pathLst>
                <a:path w="1111250" h="260985">
                  <a:moveTo>
                    <a:pt x="1110996" y="0"/>
                  </a:moveTo>
                  <a:lnTo>
                    <a:pt x="0" y="0"/>
                  </a:lnTo>
                  <a:lnTo>
                    <a:pt x="0" y="260603"/>
                  </a:lnTo>
                  <a:lnTo>
                    <a:pt x="1110996" y="260603"/>
                  </a:lnTo>
                  <a:lnTo>
                    <a:pt x="1110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80" dirty="0"/>
              <a:t> </a:t>
            </a:r>
            <a:r>
              <a:rPr dirty="0"/>
              <a:t>Mexico</a:t>
            </a:r>
            <a:r>
              <a:rPr spc="-75" dirty="0"/>
              <a:t> </a:t>
            </a:r>
            <a:r>
              <a:rPr dirty="0"/>
              <a:t>|</a:t>
            </a:r>
            <a:r>
              <a:rPr spc="-6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97904"/>
            <a:ext cx="5598795" cy="180149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099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Bernalillo,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Chaves,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Cibola,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Curry,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Dona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Ana,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Eddy, </a:t>
            </a:r>
            <a:r>
              <a:rPr sz="2000" dirty="0">
                <a:latin typeface="Calibri"/>
                <a:cs typeface="Calibri"/>
              </a:rPr>
              <a:t>Grant,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Lea,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Lincoln,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Alamos,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Luna,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McKinley, Otero,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Quay,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Rio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Arriba,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Roosevelt,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*San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Juan,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San </a:t>
            </a:r>
            <a:r>
              <a:rPr sz="2000" dirty="0">
                <a:latin typeface="Calibri"/>
                <a:cs typeface="Calibri"/>
              </a:rPr>
              <a:t>Miguel,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Sandoval,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Santa Fe,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Taos,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Torrance,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Valencia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5236" y="4430267"/>
            <a:ext cx="1961388" cy="86868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125202" y="5781547"/>
            <a:ext cx="8274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83195" y="1595627"/>
            <a:ext cx="3877310" cy="4453255"/>
            <a:chOff x="7283195" y="1595627"/>
            <a:chExt cx="3877310" cy="4453255"/>
          </a:xfrm>
        </p:grpSpPr>
        <p:sp>
          <p:nvSpPr>
            <p:cNvPr id="7" name="object 7"/>
            <p:cNvSpPr/>
            <p:nvPr/>
          </p:nvSpPr>
          <p:spPr>
            <a:xfrm>
              <a:off x="9802367" y="5852160"/>
              <a:ext cx="201295" cy="196850"/>
            </a:xfrm>
            <a:custGeom>
              <a:avLst/>
              <a:gdLst/>
              <a:ahLst/>
              <a:cxnLst/>
              <a:rect l="l" t="t" r="r" b="b"/>
              <a:pathLst>
                <a:path w="201295" h="196850">
                  <a:moveTo>
                    <a:pt x="201168" y="0"/>
                  </a:moveTo>
                  <a:lnTo>
                    <a:pt x="0" y="0"/>
                  </a:lnTo>
                  <a:lnTo>
                    <a:pt x="0" y="196595"/>
                  </a:lnTo>
                  <a:lnTo>
                    <a:pt x="201168" y="196595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3195" y="1595627"/>
              <a:ext cx="3877055" cy="42473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358883" y="5413248"/>
              <a:ext cx="1111250" cy="260985"/>
            </a:xfrm>
            <a:custGeom>
              <a:avLst/>
              <a:gdLst/>
              <a:ahLst/>
              <a:cxnLst/>
              <a:rect l="l" t="t" r="r" b="b"/>
              <a:pathLst>
                <a:path w="1111250" h="260985">
                  <a:moveTo>
                    <a:pt x="1110996" y="0"/>
                  </a:moveTo>
                  <a:lnTo>
                    <a:pt x="0" y="0"/>
                  </a:lnTo>
                  <a:lnTo>
                    <a:pt x="0" y="260603"/>
                  </a:lnTo>
                  <a:lnTo>
                    <a:pt x="1110996" y="260603"/>
                  </a:lnTo>
                  <a:lnTo>
                    <a:pt x="1110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608" y="5106923"/>
            <a:ext cx="9307830" cy="0"/>
          </a:xfrm>
          <a:custGeom>
            <a:avLst/>
            <a:gdLst/>
            <a:ahLst/>
            <a:cxnLst/>
            <a:rect l="l" t="t" r="r" b="b"/>
            <a:pathLst>
              <a:path w="9307830">
                <a:moveTo>
                  <a:pt x="0" y="0"/>
                </a:moveTo>
                <a:lnTo>
                  <a:pt x="930744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5608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7895" y="5376671"/>
            <a:ext cx="1188720" cy="11932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38147" y="6281115"/>
            <a:ext cx="253492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15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15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15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3147" y="182879"/>
            <a:ext cx="2953511" cy="295351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799831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984496" y="3586124"/>
            <a:ext cx="2225675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>
                <a:solidFill>
                  <a:srgbClr val="FFFFFF"/>
                </a:solidFill>
              </a:rPr>
              <a:t>Appendix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03250" y="1641601"/>
          <a:ext cx="11049635" cy="3294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4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4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7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1440" marR="337820">
                        <a:lnSpc>
                          <a:spcPct val="1008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H2134-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 marR="370205">
                        <a:lnSpc>
                          <a:spcPct val="100699"/>
                        </a:lnSpc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Medicare</a:t>
                      </a:r>
                      <a:r>
                        <a:rPr sz="14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Subset</a:t>
                      </a:r>
                      <a:r>
                        <a:rPr sz="1400" i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5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400" i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Cost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 Share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ts val="1660"/>
                        </a:lnSpc>
                      </a:pPr>
                      <a:r>
                        <a:rPr sz="1400" b="1" i="1" dirty="0">
                          <a:latin typeface="Calibri"/>
                          <a:cs typeface="Calibri"/>
                        </a:rPr>
                        <a:t>D-SNP</a:t>
                      </a:r>
                      <a:r>
                        <a:rPr sz="1400" b="1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i="1" spc="-20" dirty="0">
                          <a:latin typeface="Calibri"/>
                          <a:cs typeface="Calibri"/>
                        </a:rPr>
                        <a:t>FBDE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89535">
                        <a:lnSpc>
                          <a:spcPct val="100299"/>
                        </a:lnSpc>
                        <a:spcBef>
                          <a:spcPts val="6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Bernalillo,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Chaves,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Cibola, Curry,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Dona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Ana,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Luna,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McKinley,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Quay,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Rio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Arriba Roosevelt,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Juan,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Sandoval,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Santa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Fe,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Taos, Torrance,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Valencia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$4,000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Preventative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Dental/Comprehensive;</a:t>
                      </a:r>
                      <a:r>
                        <a:rPr sz="14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$105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VBID</a:t>
                      </a:r>
                      <a:r>
                        <a:rPr sz="14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Debit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Card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(Utilities,</a:t>
                      </a:r>
                      <a:r>
                        <a:rPr sz="1400" b="1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Health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OTC-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card/catalog)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 marR="90805">
                        <a:lnSpc>
                          <a:spcPct val="99700"/>
                        </a:lnSpc>
                        <a:spcBef>
                          <a:spcPts val="2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$1,500/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year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aids;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Silver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Fit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Includes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tracker;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Post-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acute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max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42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meals.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1440" marR="399415">
                        <a:lnSpc>
                          <a:spcPct val="1008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Dual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H2134-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 marR="174625">
                        <a:lnSpc>
                          <a:spcPct val="100099"/>
                        </a:lnSpc>
                        <a:spcBef>
                          <a:spcPts val="10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Medicare</a:t>
                      </a:r>
                      <a:r>
                        <a:rPr sz="1400" i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Subset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5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400" b="1" i="1" dirty="0">
                          <a:latin typeface="Calibri"/>
                          <a:cs typeface="Calibri"/>
                        </a:rPr>
                        <a:t>Non-Zero</a:t>
                      </a:r>
                      <a:r>
                        <a:rPr sz="1400" b="1" i="1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i="1" dirty="0">
                          <a:latin typeface="Calibri"/>
                          <a:cs typeface="Calibri"/>
                        </a:rPr>
                        <a:t>Cost</a:t>
                      </a:r>
                      <a:r>
                        <a:rPr sz="1400" b="1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Share 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SNP</a:t>
                      </a:r>
                      <a:r>
                        <a:rPr sz="14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FBDE,</a:t>
                      </a:r>
                      <a:r>
                        <a:rPr sz="1400" i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QDWI,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QI,</a:t>
                      </a:r>
                      <a:r>
                        <a:rPr sz="1400" i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QMB,</a:t>
                      </a:r>
                      <a:r>
                        <a:rPr sz="14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SLMB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36525">
                        <a:lnSpc>
                          <a:spcPct val="100299"/>
                        </a:lnSpc>
                        <a:spcBef>
                          <a:spcPts val="6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Bernalillo,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Chaves,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Cibola, Curry,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Dona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Ana,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Luna,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McKinley,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Quay,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Rio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Arriba,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Roosevelt,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San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Juan,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Sandoval,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Santa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Fe,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Taos, Torrance,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Valencia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$3,000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Preventative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Dental/Comprehensive;</a:t>
                      </a:r>
                      <a:r>
                        <a:rPr sz="14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$65 monthly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VBID</a:t>
                      </a:r>
                      <a:r>
                        <a:rPr sz="14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Debit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Card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(Utilities,</a:t>
                      </a:r>
                      <a:r>
                        <a:rPr sz="1400" b="1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Rent,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Gas,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Health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OTC-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card/catalog)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 marR="90805">
                        <a:lnSpc>
                          <a:spcPct val="99700"/>
                        </a:lnSpc>
                        <a:spcBef>
                          <a:spcPts val="2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$1,500/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year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aids;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Silver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Fit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Includes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tracker;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Post-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acute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max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42</a:t>
                      </a:r>
                      <a:r>
                        <a:rPr sz="14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meals.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80" dirty="0"/>
              <a:t> </a:t>
            </a:r>
            <a:r>
              <a:rPr dirty="0"/>
              <a:t>Mexico</a:t>
            </a:r>
            <a:r>
              <a:rPr spc="-70" dirty="0"/>
              <a:t> </a:t>
            </a:r>
            <a:r>
              <a:rPr dirty="0"/>
              <a:t>|</a:t>
            </a:r>
            <a:r>
              <a:rPr spc="-6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6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15772" y="1631950"/>
          <a:ext cx="11031855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3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9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8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1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H2134-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Bernalillo,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Dona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Ana,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 marR="280670">
                        <a:lnSpc>
                          <a:spcPct val="99700"/>
                        </a:lnSpc>
                        <a:spcBef>
                          <a:spcPts val="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Rio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Arriba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Sandoval,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San </a:t>
                      </a:r>
                      <a:r>
                        <a:rPr sz="14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Juan*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Santa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Fe,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Torrance,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Valencia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3345" marR="193040">
                        <a:lnSpc>
                          <a:spcPct val="1008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Preventative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Dental/Comprehensive;</a:t>
                      </a:r>
                      <a:r>
                        <a:rPr sz="14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$60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every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quarter Card/Catalog,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$1,000/year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Silver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tracker.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H9976-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002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2710" marR="189865">
                        <a:lnSpc>
                          <a:spcPct val="100299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Bernalillo,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Chaves,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Cibola, Curry,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Dona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Ana,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Luna, McKinley,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Quay,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Rio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Arriba, Roosevelt,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Sandoval,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Santa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Fe,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Taos,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Torrance,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Valencia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3345" marR="187960">
                        <a:lnSpc>
                          <a:spcPct val="1008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Preventative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Dental/Comprehensive;</a:t>
                      </a:r>
                      <a:r>
                        <a:rPr sz="14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$105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every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quarter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Card/Catalog;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$1,000/year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Silver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tracker.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80" dirty="0"/>
              <a:t> </a:t>
            </a:r>
            <a:r>
              <a:rPr dirty="0"/>
              <a:t>Mexico</a:t>
            </a:r>
            <a:r>
              <a:rPr spc="-70" dirty="0"/>
              <a:t> </a:t>
            </a:r>
            <a:r>
              <a:rPr dirty="0"/>
              <a:t>|</a:t>
            </a:r>
            <a:r>
              <a:rPr spc="-6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6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141" y="5001005"/>
            <a:ext cx="153924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b="1" dirty="0">
                <a:solidFill>
                  <a:srgbClr val="CA177C"/>
                </a:solidFill>
                <a:latin typeface="Calibri"/>
                <a:cs typeface="Calibri"/>
              </a:rPr>
              <a:t>*New</a:t>
            </a:r>
            <a:r>
              <a:rPr sz="1150" b="1" spc="120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A177C"/>
                </a:solidFill>
                <a:latin typeface="Calibri"/>
                <a:cs typeface="Calibri"/>
              </a:rPr>
              <a:t>expansion</a:t>
            </a:r>
            <a:r>
              <a:rPr sz="1150" b="1" spc="160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150" b="1" spc="-10" dirty="0">
                <a:solidFill>
                  <a:srgbClr val="CA177C"/>
                </a:solidFill>
                <a:latin typeface="Calibri"/>
                <a:cs typeface="Calibri"/>
              </a:rPr>
              <a:t>county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644" y="1631645"/>
            <a:ext cx="5616575" cy="38239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4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65" dirty="0">
                <a:latin typeface="Calibri"/>
                <a:cs typeface="Calibri"/>
              </a:rPr>
              <a:t>Top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competitors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UHC,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Kaiser,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Regence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ts val="2280"/>
              </a:lnSpc>
              <a:spcBef>
                <a:spcPts val="17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Broad</a:t>
            </a:r>
            <a:r>
              <a:rPr sz="2000" spc="-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provider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network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across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state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b="1" dirty="0">
                <a:latin typeface="Calibri"/>
                <a:cs typeface="Calibri"/>
              </a:rPr>
              <a:t>(24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hospital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systems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statewide)</a:t>
            </a:r>
            <a:endParaRPr sz="2000">
              <a:latin typeface="Calibri"/>
              <a:cs typeface="Calibri"/>
            </a:endParaRPr>
          </a:p>
          <a:p>
            <a:pPr marL="227965" marR="739775" indent="-227965" algn="ctr">
              <a:lnSpc>
                <a:spcPts val="2280"/>
              </a:lnSpc>
              <a:spcBef>
                <a:spcPts val="1745"/>
              </a:spcBef>
              <a:buClr>
                <a:srgbClr val="009FA2"/>
              </a:buClr>
              <a:buFont typeface="Arial"/>
              <a:buChar char="•"/>
              <a:tabLst>
                <a:tab pos="227965" algn="l"/>
              </a:tabLst>
            </a:pPr>
            <a:r>
              <a:rPr sz="2000" spc="-10" dirty="0">
                <a:latin typeface="Calibri"/>
                <a:cs typeface="Calibri"/>
              </a:rPr>
              <a:t>Portland</a:t>
            </a:r>
            <a:r>
              <a:rPr sz="2000" spc="-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metro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(including </a:t>
            </a:r>
            <a:r>
              <a:rPr sz="2000" spc="-25" dirty="0">
                <a:latin typeface="Calibri"/>
                <a:cs typeface="Calibri"/>
              </a:rPr>
              <a:t>Vancouver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Clark</a:t>
            </a:r>
            <a:endParaRPr sz="2000">
              <a:latin typeface="Calibri"/>
              <a:cs typeface="Calibri"/>
            </a:endParaRPr>
          </a:p>
          <a:p>
            <a:pPr marR="704215" algn="ctr">
              <a:lnSpc>
                <a:spcPts val="2280"/>
              </a:lnSpc>
            </a:pPr>
            <a:r>
              <a:rPr sz="2000" spc="-30" dirty="0">
                <a:latin typeface="Calibri"/>
                <a:cs typeface="Calibri"/>
              </a:rPr>
              <a:t>county,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WA)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largest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area/population.</a:t>
            </a:r>
            <a:endParaRPr sz="2000">
              <a:latin typeface="Calibri"/>
              <a:cs typeface="Calibri"/>
            </a:endParaRPr>
          </a:p>
          <a:p>
            <a:pPr marL="241300" marR="62865" indent="-228600">
              <a:lnSpc>
                <a:spcPts val="2160"/>
              </a:lnSpc>
              <a:spcBef>
                <a:spcPts val="104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Remaining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service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areas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mainly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rural,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creating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 </a:t>
            </a:r>
            <a:r>
              <a:rPr sz="2000" dirty="0">
                <a:latin typeface="Calibri"/>
                <a:cs typeface="Calibri"/>
              </a:rPr>
              <a:t>huge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selling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opportunity.</a:t>
            </a:r>
            <a:endParaRPr sz="2000">
              <a:latin typeface="Calibri"/>
              <a:cs typeface="Calibri"/>
            </a:endParaRPr>
          </a:p>
          <a:p>
            <a:pPr marL="473709" lvl="1" indent="-232410">
              <a:lnSpc>
                <a:spcPts val="2280"/>
              </a:lnSpc>
              <a:spcBef>
                <a:spcPts val="1245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000" b="1" spc="-10" dirty="0">
                <a:latin typeface="Calibri"/>
                <a:cs typeface="Calibri"/>
              </a:rPr>
              <a:t>Wellcare</a:t>
            </a:r>
            <a:r>
              <a:rPr sz="2000" b="1" spc="-9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No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Premium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PPO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Open</a:t>
            </a:r>
            <a:r>
              <a:rPr sz="2000" b="1" spc="-8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expanded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to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all</a:t>
            </a:r>
            <a:endParaRPr sz="2000">
              <a:latin typeface="Calibri"/>
              <a:cs typeface="Calibri"/>
            </a:endParaRPr>
          </a:p>
          <a:p>
            <a:pPr marL="474345">
              <a:lnSpc>
                <a:spcPts val="2280"/>
              </a:lnSpc>
            </a:pPr>
            <a:r>
              <a:rPr sz="2000" b="1" dirty="0">
                <a:latin typeface="Calibri"/>
                <a:cs typeface="Calibri"/>
              </a:rPr>
              <a:t>13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PPO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counties</a:t>
            </a:r>
            <a:endParaRPr sz="20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1275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000" dirty="0">
                <a:latin typeface="Calibri"/>
                <a:cs typeface="Calibri"/>
              </a:rPr>
              <a:t>No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referrals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required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products.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335597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Oregon</a:t>
            </a:r>
            <a:r>
              <a:rPr spc="-95" dirty="0"/>
              <a:t> </a:t>
            </a:r>
            <a:r>
              <a:rPr dirty="0"/>
              <a:t>|</a:t>
            </a:r>
            <a:r>
              <a:rPr spc="-3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80650" y="5363971"/>
            <a:ext cx="8267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57816" y="5426964"/>
            <a:ext cx="201295" cy="201295"/>
          </a:xfrm>
          <a:custGeom>
            <a:avLst/>
            <a:gdLst/>
            <a:ahLst/>
            <a:cxnLst/>
            <a:rect l="l" t="t" r="r" b="b"/>
            <a:pathLst>
              <a:path w="201295" h="201295">
                <a:moveTo>
                  <a:pt x="201168" y="0"/>
                </a:moveTo>
                <a:lnTo>
                  <a:pt x="0" y="0"/>
                </a:lnTo>
                <a:lnTo>
                  <a:pt x="0" y="201168"/>
                </a:lnTo>
                <a:lnTo>
                  <a:pt x="201168" y="201168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995159" y="1824227"/>
            <a:ext cx="4585970" cy="3447415"/>
            <a:chOff x="6995159" y="1824227"/>
            <a:chExt cx="4585970" cy="344741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95159" y="1824227"/>
              <a:ext cx="4585715" cy="34472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238743" y="1911095"/>
              <a:ext cx="754380" cy="288290"/>
            </a:xfrm>
            <a:custGeom>
              <a:avLst/>
              <a:gdLst/>
              <a:ahLst/>
              <a:cxnLst/>
              <a:rect l="l" t="t" r="r" b="b"/>
              <a:pathLst>
                <a:path w="754379" h="288289">
                  <a:moveTo>
                    <a:pt x="754379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754379" y="288036"/>
                  </a:lnTo>
                  <a:lnTo>
                    <a:pt x="754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Oregon</a:t>
            </a:r>
            <a:r>
              <a:rPr spc="-110" dirty="0"/>
              <a:t> </a:t>
            </a:r>
            <a:r>
              <a:rPr dirty="0"/>
              <a:t>|</a:t>
            </a:r>
            <a:r>
              <a:rPr spc="-5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804" y="4096511"/>
            <a:ext cx="1874520" cy="7315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92912" y="1601088"/>
            <a:ext cx="5333365" cy="296291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1800" b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1800" b="1" spc="-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1800" b="1" spc="-9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1800">
              <a:latin typeface="Calibri"/>
              <a:cs typeface="Calibri"/>
            </a:endParaRPr>
          </a:p>
          <a:p>
            <a:pPr marL="241300" marR="5080" indent="-228600">
              <a:lnSpc>
                <a:spcPct val="9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Benton,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Clackamas,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Columbia,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Coos,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Crook,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Deschutes, </a:t>
            </a:r>
            <a:r>
              <a:rPr sz="1800" dirty="0">
                <a:latin typeface="Calibri"/>
                <a:cs typeface="Calibri"/>
              </a:rPr>
              <a:t>Douglas,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Jackson,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Jefferson,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Josephine, Lane,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Linn, </a:t>
            </a:r>
            <a:r>
              <a:rPr sz="1800" dirty="0">
                <a:latin typeface="Calibri"/>
                <a:cs typeface="Calibri"/>
              </a:rPr>
              <a:t>Marion,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Multnomah,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Polk,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Washington,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Yamhill,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Clark </a:t>
            </a:r>
            <a:r>
              <a:rPr sz="1800" spc="-20" dirty="0">
                <a:latin typeface="Calibri"/>
                <a:cs typeface="Calibri"/>
              </a:rPr>
              <a:t>County,</a:t>
            </a:r>
            <a:r>
              <a:rPr sz="1800" spc="-25" dirty="0">
                <a:latin typeface="Calibri"/>
                <a:cs typeface="Calibri"/>
              </a:rPr>
              <a:t> WA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20320">
              <a:lnSpc>
                <a:spcPct val="100000"/>
              </a:lnSpc>
              <a:spcBef>
                <a:spcPts val="1550"/>
              </a:spcBef>
            </a:pP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Branding</a:t>
            </a:r>
            <a:r>
              <a:rPr sz="18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Bridge</a:t>
            </a:r>
            <a:r>
              <a:rPr sz="1800" b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by</a:t>
            </a:r>
            <a:r>
              <a:rPr sz="1800" b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Market: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2471420">
              <a:lnSpc>
                <a:spcPct val="100000"/>
              </a:lnSpc>
              <a:spcBef>
                <a:spcPts val="1415"/>
              </a:spcBef>
            </a:pPr>
            <a:r>
              <a:rPr sz="1550" i="1" dirty="0">
                <a:latin typeface="Calibri"/>
                <a:cs typeface="Calibri"/>
              </a:rPr>
              <a:t>H5439</a:t>
            </a:r>
            <a:r>
              <a:rPr sz="1550" i="1" spc="10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(OR,</a:t>
            </a:r>
            <a:r>
              <a:rPr sz="1550" i="1" spc="5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WA);</a:t>
            </a:r>
            <a:r>
              <a:rPr sz="1550" i="1" spc="9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H6815</a:t>
            </a:r>
            <a:r>
              <a:rPr sz="1550" i="1" spc="110" dirty="0">
                <a:latin typeface="Calibri"/>
                <a:cs typeface="Calibri"/>
              </a:rPr>
              <a:t> </a:t>
            </a:r>
            <a:r>
              <a:rPr sz="1550" i="1" spc="-10" dirty="0">
                <a:latin typeface="Calibri"/>
                <a:cs typeface="Calibri"/>
              </a:rPr>
              <a:t>products</a:t>
            </a:r>
            <a:endParaRPr sz="15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7804" y="5134355"/>
            <a:ext cx="1773936" cy="73151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151758" y="5297500"/>
            <a:ext cx="1654810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i="1" dirty="0">
                <a:latin typeface="Calibri"/>
                <a:cs typeface="Calibri"/>
              </a:rPr>
              <a:t>D-SNP</a:t>
            </a:r>
            <a:r>
              <a:rPr sz="1550" i="1" spc="13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only</a:t>
            </a:r>
            <a:r>
              <a:rPr sz="1550" i="1" spc="6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–</a:t>
            </a:r>
            <a:r>
              <a:rPr sz="1550" i="1" spc="50" dirty="0">
                <a:latin typeface="Calibri"/>
                <a:cs typeface="Calibri"/>
              </a:rPr>
              <a:t> </a:t>
            </a:r>
            <a:r>
              <a:rPr sz="1550" i="1" spc="-20" dirty="0">
                <a:latin typeface="Calibri"/>
                <a:cs typeface="Calibri"/>
              </a:rPr>
              <a:t>H2174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80650" y="5363971"/>
            <a:ext cx="8267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957816" y="5426964"/>
            <a:ext cx="201295" cy="201295"/>
          </a:xfrm>
          <a:custGeom>
            <a:avLst/>
            <a:gdLst/>
            <a:ahLst/>
            <a:cxnLst/>
            <a:rect l="l" t="t" r="r" b="b"/>
            <a:pathLst>
              <a:path w="201295" h="201295">
                <a:moveTo>
                  <a:pt x="201168" y="0"/>
                </a:moveTo>
                <a:lnTo>
                  <a:pt x="0" y="0"/>
                </a:lnTo>
                <a:lnTo>
                  <a:pt x="0" y="201168"/>
                </a:lnTo>
                <a:lnTo>
                  <a:pt x="201168" y="201168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59" y="1824227"/>
            <a:ext cx="4585970" cy="3447415"/>
            <a:chOff x="6995159" y="1824227"/>
            <a:chExt cx="4585970" cy="344741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59" y="1824227"/>
              <a:ext cx="4585715" cy="344728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238743" y="1911095"/>
              <a:ext cx="754380" cy="288290"/>
            </a:xfrm>
            <a:custGeom>
              <a:avLst/>
              <a:gdLst/>
              <a:ahLst/>
              <a:cxnLst/>
              <a:rect l="l" t="t" r="r" b="b"/>
              <a:pathLst>
                <a:path w="754379" h="288289">
                  <a:moveTo>
                    <a:pt x="754379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754379" y="288036"/>
                  </a:lnTo>
                  <a:lnTo>
                    <a:pt x="754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15772" y="1485519"/>
          <a:ext cx="11036935" cy="4296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4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8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9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H5439-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017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366395">
                        <a:lnSpc>
                          <a:spcPct val="100299"/>
                        </a:lnSpc>
                        <a:spcBef>
                          <a:spcPts val="110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Benton,</a:t>
                      </a:r>
                      <a:r>
                        <a:rPr sz="1400" b="1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Clackamas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Lane,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Linn,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Marion,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Multnomah,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Polk, Washington,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Yamhill;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Douglas,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Jackson,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Josephine,</a:t>
                      </a:r>
                      <a:r>
                        <a:rPr sz="1400" b="1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Lane,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Clark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County,</a:t>
                      </a:r>
                      <a:r>
                        <a:rPr sz="14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WA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b="1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Expanded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counties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MOOP –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$3,450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INN/OON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CAM/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Gym/Teladoc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Card: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Dental/Vision/Hearing/OTC</a:t>
                      </a:r>
                      <a:r>
                        <a:rPr sz="14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($16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mo/$192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annual)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referral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required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H6815-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039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255270">
                        <a:lnSpc>
                          <a:spcPct val="100299"/>
                        </a:lnSpc>
                        <a:spcBef>
                          <a:spcPts val="3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Benton,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Clackamas,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Columbia,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Coos,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Crook,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Deschutes,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Douglas,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Jackson,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Jefferson,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Josephine,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Lane,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Linn, Marion,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Multnomah,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Polk,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Washington,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Yamhill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390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PBP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039 -</a:t>
                      </a:r>
                      <a:r>
                        <a:rPr sz="14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MOOP 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$5,600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Gym/Teladoc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$40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qtr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(no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carryover)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 –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referral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required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0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Select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H2174-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001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Lane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280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$0-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$43.70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MOOP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$0-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$8,850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CAM/Gym/Teladoc/Transportation/Meals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Card: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VBID/Dental/Vision/Hearing/OTC</a:t>
                      </a:r>
                      <a:r>
                        <a:rPr sz="14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($85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mo/$1,020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annual)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 –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referral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required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Oregon</a:t>
            </a:r>
            <a:r>
              <a:rPr spc="-105" dirty="0"/>
              <a:t> </a:t>
            </a:r>
            <a:r>
              <a:rPr dirty="0"/>
              <a:t>|</a:t>
            </a:r>
            <a:r>
              <a:rPr spc="-5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7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15772" y="1485519"/>
          <a:ext cx="11036935" cy="3107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4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8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9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H5439-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019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 marR="407034">
                        <a:lnSpc>
                          <a:spcPct val="1002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Benton,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Clackamas,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Lane,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Linn,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Marion,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Multnomah,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Polk,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Washington,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Yamhill;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Douglas,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Jackson,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Josephine,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Lane,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Clark County,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WA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WC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streamlined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MOOP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$5,900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INN/OON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Competitive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$30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CAM/Dental/Vision/Gym/Hearing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$40 qtr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(no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carryover)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Dental/Vision/Hearing/Gym/Teladoc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referral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required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7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Assist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H6815-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037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254000">
                        <a:lnSpc>
                          <a:spcPct val="100299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Benton,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Clackamas,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Columbia,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Coos,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Crook,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Deschutes,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Douglas,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Jackson,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Jefferson,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Josephine,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Lane,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Linn, Marion,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Multnomah,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Polk,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Washington,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Yamhill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$22.70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 depending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LIS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eligibility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MOOP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$5,600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$40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qtr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(no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carryover)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CAM/Dental/Vision/Hearing/Gym/Teladoc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referral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required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Oregon</a:t>
            </a:r>
            <a:r>
              <a:rPr spc="-105" dirty="0"/>
              <a:t> </a:t>
            </a:r>
            <a:r>
              <a:rPr dirty="0"/>
              <a:t>|</a:t>
            </a:r>
            <a:r>
              <a:rPr spc="-5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7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15772" y="1485519"/>
          <a:ext cx="11036935" cy="3837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4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7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H6815-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038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127635">
                        <a:lnSpc>
                          <a:spcPct val="100099"/>
                        </a:lnSpc>
                        <a:spcBef>
                          <a:spcPts val="110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Benton,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Clackamas,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Columbia,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Coos,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Crook,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Deschutes,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Jackson,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Jefferson,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Josephine,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Lane,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Linn,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Marion,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Multnomah,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Polk,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Washington,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Yamhill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MOOP -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$5,900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CAM/Gym/Teladoc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$40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qtr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(no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carryover)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 –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referral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required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 marR="949960">
                        <a:lnSpc>
                          <a:spcPct val="1008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H5439-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015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210820">
                        <a:lnSpc>
                          <a:spcPct val="100099"/>
                        </a:lnSpc>
                        <a:spcBef>
                          <a:spcPts val="11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Benton,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Clackamas,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Douglas,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Jackson,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Josephine,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Lane,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Linn,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Marion,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Multnomah,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Polk,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Washington, Yamhill,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Clark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County,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WA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$22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Giveback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Includes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Dental/Vision/Hearing/Gym/Teladoc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referral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required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6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 marR="1115060">
                        <a:lnSpc>
                          <a:spcPct val="1008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Patriot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H5439-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010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210820">
                        <a:lnSpc>
                          <a:spcPct val="100099"/>
                        </a:lnSpc>
                        <a:spcBef>
                          <a:spcPts val="11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Benton,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Clackamas,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Douglas,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Jackson,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Josephine, Lane,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Linn,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Marion,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Multnomah,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Polk,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Washington, Yamhill,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Clark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County,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WA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1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MOOP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$3500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INN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$5100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OON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Dental/Vision/Hearing/Gym/Teladoc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635" indent="-28765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8163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referral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required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Oregon</a:t>
            </a:r>
            <a:r>
              <a:rPr spc="-105" dirty="0"/>
              <a:t> </a:t>
            </a:r>
            <a:r>
              <a:rPr dirty="0"/>
              <a:t>|</a:t>
            </a:r>
            <a:r>
              <a:rPr spc="-5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7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Washington</a:t>
            </a:r>
            <a:r>
              <a:rPr spc="-150" dirty="0"/>
              <a:t> </a:t>
            </a:r>
            <a:r>
              <a:rPr dirty="0"/>
              <a:t>|</a:t>
            </a:r>
            <a:r>
              <a:rPr spc="-5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594651"/>
            <a:ext cx="5436870" cy="412559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spc="-15" dirty="0">
                <a:latin typeface="Calibri"/>
                <a:cs typeface="Calibri"/>
              </a:rPr>
              <a:t>17-</a:t>
            </a:r>
            <a:r>
              <a:rPr sz="1800" dirty="0">
                <a:latin typeface="Calibri"/>
                <a:cs typeface="Calibri"/>
              </a:rPr>
              <a:t>county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expansion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2024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West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gets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rain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commerce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mainly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tech</a:t>
            </a:r>
            <a:r>
              <a:rPr sz="1800" spc="-25" dirty="0">
                <a:latin typeface="Calibri"/>
                <a:cs typeface="Calibri"/>
              </a:rPr>
              <a:t> and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manufacturing.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Central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East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climate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commerce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agriculture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ranching.</a:t>
            </a:r>
            <a:endParaRPr sz="1800">
              <a:latin typeface="Calibri"/>
              <a:cs typeface="Calibri"/>
            </a:endParaRPr>
          </a:p>
          <a:p>
            <a:pPr marL="241300" marR="127000" indent="-228600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Broad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range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products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available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throughout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counties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2024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HMO,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D-</a:t>
            </a:r>
            <a:r>
              <a:rPr sz="1800" spc="-45" dirty="0">
                <a:latin typeface="Calibri"/>
                <a:cs typeface="Calibri"/>
              </a:rPr>
              <a:t>SNP,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PPO,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including</a:t>
            </a:r>
            <a:r>
              <a:rPr sz="1800" spc="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Give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Back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 </a:t>
            </a:r>
            <a:r>
              <a:rPr sz="1800" dirty="0">
                <a:latin typeface="Calibri"/>
                <a:cs typeface="Calibri"/>
              </a:rPr>
              <a:t>PPO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D-</a:t>
            </a:r>
            <a:r>
              <a:rPr sz="1800" spc="-25" dirty="0">
                <a:latin typeface="Calibri"/>
                <a:cs typeface="Calibri"/>
              </a:rPr>
              <a:t>SNP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Network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anchored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key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hospital/physician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groups;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actively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contracting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expansion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spc="-40" dirty="0">
                <a:latin typeface="Calibri"/>
                <a:cs typeface="Calibri"/>
              </a:rPr>
              <a:t>Top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competitors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UHG,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Humana,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10" dirty="0">
                <a:latin typeface="Calibri"/>
                <a:cs typeface="Calibri"/>
              </a:rPr>
              <a:t> Aetna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Main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differentiation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breadth of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ancillary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"extra"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benefits: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OTC,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Dental,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Vision,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Fitness,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VBID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54894" y="5048920"/>
            <a:ext cx="1479550" cy="68453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800" spc="-1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800" dirty="0">
                <a:latin typeface="Calibri"/>
                <a:cs typeface="Calibri"/>
              </a:rPr>
              <a:t>2024 </a:t>
            </a:r>
            <a:r>
              <a:rPr sz="1800" spc="-10" dirty="0">
                <a:latin typeface="Calibri"/>
                <a:cs typeface="Calibri"/>
              </a:rPr>
              <a:t>Expansion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633204" y="5166359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5"/>
                </a:lnTo>
                <a:lnTo>
                  <a:pt x="201168" y="196595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33204" y="5495544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5"/>
                </a:lnTo>
                <a:lnTo>
                  <a:pt x="201168" y="196595"/>
                </a:lnTo>
                <a:lnTo>
                  <a:pt x="201168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6697980" y="1741932"/>
            <a:ext cx="4828540" cy="3200400"/>
            <a:chOff x="6697980" y="1741932"/>
            <a:chExt cx="4828540" cy="32004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7980" y="1741932"/>
              <a:ext cx="4828032" cy="318208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131552" y="4572000"/>
              <a:ext cx="1179830" cy="370840"/>
            </a:xfrm>
            <a:custGeom>
              <a:avLst/>
              <a:gdLst/>
              <a:ahLst/>
              <a:cxnLst/>
              <a:rect l="l" t="t" r="r" b="b"/>
              <a:pathLst>
                <a:path w="1179829" h="370839">
                  <a:moveTo>
                    <a:pt x="1179576" y="0"/>
                  </a:moveTo>
                  <a:lnTo>
                    <a:pt x="0" y="0"/>
                  </a:lnTo>
                  <a:lnTo>
                    <a:pt x="0" y="370331"/>
                  </a:lnTo>
                  <a:lnTo>
                    <a:pt x="1179576" y="370331"/>
                  </a:lnTo>
                  <a:lnTo>
                    <a:pt x="1179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Washington</a:t>
            </a:r>
            <a:r>
              <a:rPr spc="-160" dirty="0"/>
              <a:t> </a:t>
            </a:r>
            <a:r>
              <a:rPr dirty="0"/>
              <a:t>|</a:t>
            </a:r>
            <a:r>
              <a:rPr spc="-6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5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536319"/>
            <a:ext cx="5262245" cy="310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1800" b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1800" b="1" spc="-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1800" b="1" spc="-9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1800">
              <a:latin typeface="Calibri"/>
              <a:cs typeface="Calibri"/>
            </a:endParaRPr>
          </a:p>
          <a:p>
            <a:pPr marL="241300" marR="142875" indent="-228600">
              <a:lnSpc>
                <a:spcPct val="100000"/>
              </a:lnSpc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Adams,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Benton,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Ferry,</a:t>
            </a:r>
            <a:r>
              <a:rPr sz="1800" dirty="0">
                <a:latin typeface="Calibri"/>
                <a:cs typeface="Calibri"/>
              </a:rPr>
              <a:t> Franklin,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Grant,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Kitsap,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King, </a:t>
            </a:r>
            <a:r>
              <a:rPr sz="1800" dirty="0">
                <a:latin typeface="Calibri"/>
                <a:cs typeface="Calibri"/>
              </a:rPr>
              <a:t>Lewis,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Mason,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Pierce,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Snohomish,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Spokane,</a:t>
            </a:r>
            <a:r>
              <a:rPr sz="1800" spc="-10" dirty="0">
                <a:latin typeface="Calibri"/>
                <a:cs typeface="Calibri"/>
              </a:rPr>
              <a:t> Stevens, </a:t>
            </a:r>
            <a:r>
              <a:rPr sz="1800" dirty="0">
                <a:latin typeface="Calibri"/>
                <a:cs typeface="Calibri"/>
              </a:rPr>
              <a:t>Thurston,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Walla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Walla,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Yakima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9FA2"/>
              </a:buClr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2024</a:t>
            </a:r>
            <a:r>
              <a:rPr sz="1800" b="1" spc="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Expansion</a:t>
            </a:r>
            <a:r>
              <a:rPr sz="18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18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Chelan, Clallam, Clark,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Columbia,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Cowlitz,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Douglas, </a:t>
            </a:r>
            <a:r>
              <a:rPr sz="1800" dirty="0">
                <a:latin typeface="Calibri"/>
                <a:cs typeface="Calibri"/>
              </a:rPr>
              <a:t>Garfield,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Jefferson,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Kittitas,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Lincoln,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Okanogan,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Pacific, </a:t>
            </a:r>
            <a:r>
              <a:rPr sz="1800" dirty="0">
                <a:latin typeface="Calibri"/>
                <a:cs typeface="Calibri"/>
              </a:rPr>
              <a:t>Pend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Oreille,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Juan,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Skagit,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Skamania,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Wahkiakum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Branding: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6574" y="4785691"/>
            <a:ext cx="1015857" cy="101021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954894" y="5048920"/>
            <a:ext cx="1479550" cy="68453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800" spc="-1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800" dirty="0">
                <a:latin typeface="Calibri"/>
                <a:cs typeface="Calibri"/>
              </a:rPr>
              <a:t>2024 </a:t>
            </a:r>
            <a:r>
              <a:rPr sz="1800" spc="-10" dirty="0">
                <a:latin typeface="Calibri"/>
                <a:cs typeface="Calibri"/>
              </a:rPr>
              <a:t>Expansion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33204" y="5166359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5"/>
                </a:lnTo>
                <a:lnTo>
                  <a:pt x="201168" y="196595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33204" y="5495544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5"/>
                </a:lnTo>
                <a:lnTo>
                  <a:pt x="201168" y="196595"/>
                </a:lnTo>
                <a:lnTo>
                  <a:pt x="201168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6697980" y="1741932"/>
            <a:ext cx="4828540" cy="3200400"/>
            <a:chOff x="6697980" y="1741932"/>
            <a:chExt cx="4828540" cy="32004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7980" y="1741932"/>
              <a:ext cx="4828032" cy="318208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131552" y="4572000"/>
              <a:ext cx="1179830" cy="370840"/>
            </a:xfrm>
            <a:custGeom>
              <a:avLst/>
              <a:gdLst/>
              <a:ahLst/>
              <a:cxnLst/>
              <a:rect l="l" t="t" r="r" b="b"/>
              <a:pathLst>
                <a:path w="1179829" h="370839">
                  <a:moveTo>
                    <a:pt x="1179576" y="0"/>
                  </a:moveTo>
                  <a:lnTo>
                    <a:pt x="0" y="0"/>
                  </a:lnTo>
                  <a:lnTo>
                    <a:pt x="0" y="370331"/>
                  </a:lnTo>
                  <a:lnTo>
                    <a:pt x="1179576" y="370331"/>
                  </a:lnTo>
                  <a:lnTo>
                    <a:pt x="1179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Washington</a:t>
            </a:r>
            <a:r>
              <a:rPr spc="-155" dirty="0"/>
              <a:t> </a:t>
            </a:r>
            <a:r>
              <a:rPr dirty="0"/>
              <a:t>|</a:t>
            </a:r>
            <a:r>
              <a:rPr spc="-5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8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5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03250" y="1538605"/>
          <a:ext cx="11049635" cy="438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8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0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60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710" marR="109220">
                        <a:lnSpc>
                          <a:spcPct val="100200"/>
                        </a:lnSpc>
                        <a:spcBef>
                          <a:spcPts val="112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Adams,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Benton,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Ferry,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Franklin,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Grant,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King, Kitsap,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Lewis,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Mason,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Pierce,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Snohomish,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Spokane,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Stevens,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Thurston,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Walla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Walla,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Yakima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PCP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copay;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$150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Rx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Ded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T3-T5;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$312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annual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Fitness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340995">
                        <a:lnSpc>
                          <a:spcPct val="100699"/>
                        </a:lnSpc>
                        <a:spcBef>
                          <a:spcPts val="38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$60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giveback;</a:t>
                      </a:r>
                      <a:r>
                        <a:rPr sz="1400" spc="3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Rx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Deductible</a:t>
                      </a:r>
                      <a:r>
                        <a:rPr sz="14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only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T3-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T5;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OTC,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Fitness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$4,000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$1080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annual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VBID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Benefits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 -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Single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Purse,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Fitness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Access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143510">
                        <a:lnSpc>
                          <a:spcPct val="100800"/>
                        </a:lnSpc>
                        <a:spcBef>
                          <a:spcPts val="38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$960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annual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VBID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Benefits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DVH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Purse, Fitness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Mutual of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Omaha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2710" marR="85725">
                        <a:lnSpc>
                          <a:spcPct val="100299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Adams,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Benton,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Clallam,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Clark,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Ferry,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Franklin,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Grant,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King,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Kitsap,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Lewis,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Mason,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Pierce,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Skagit,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Snohomish,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Spokane,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Stevens,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Thurston,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Walla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Walla, Yakima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PCP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copay;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$25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copay;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$1500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Flexibility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3765">
                <a:tc>
                  <a:txBody>
                    <a:bodyPr/>
                    <a:lstStyle/>
                    <a:p>
                      <a:pPr marL="91440" marR="299085">
                        <a:lnSpc>
                          <a:spcPct val="100800"/>
                        </a:lnSpc>
                        <a:spcBef>
                          <a:spcPts val="99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Mutual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Omaha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PCP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copay;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copay;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Rx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Deductible</a:t>
                      </a:r>
                      <a:r>
                        <a:rPr sz="14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Tiers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43AC9-01CD-AE82-0698-BF1EE0776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10764468" cy="492443"/>
          </a:xfrm>
        </p:spPr>
        <p:txBody>
          <a:bodyPr/>
          <a:lstStyle/>
          <a:p>
            <a:r>
              <a:rPr lang="en-US" sz="3200" b="1" dirty="0"/>
              <a:t>Field Sales Regions</a:t>
            </a:r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4275BF8D-25D0-6E6E-DA50-F1B07E9B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52118"/>
            <a:ext cx="10436771" cy="6319134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F318CFD-1D60-C153-93C2-6ECF2E7D4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656" y="4044252"/>
            <a:ext cx="1962119" cy="192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qr code on a blue circle&#10;&#10;Description automatically generated">
            <a:extLst>
              <a:ext uri="{FF2B5EF4-FFF2-40B4-BE49-F238E27FC236}">
                <a16:creationId xmlns:a16="http://schemas.microsoft.com/office/drawing/2014/main" id="{753D956B-C870-005A-16A6-37CEE631C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14800"/>
            <a:ext cx="1943640" cy="1898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ABBDCC-96A9-7F4B-7CF9-08E0D090C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065" y="5263176"/>
            <a:ext cx="1023985" cy="5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74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Wellcare</a:t>
            </a:r>
            <a:r>
              <a:rPr spc="-120" dirty="0"/>
              <a:t> </a:t>
            </a:r>
            <a:r>
              <a:rPr dirty="0"/>
              <a:t>Brand</a:t>
            </a:r>
            <a:r>
              <a:rPr spc="-120" dirty="0"/>
              <a:t> </a:t>
            </a:r>
            <a:r>
              <a:rPr dirty="0"/>
              <a:t>Bridging</a:t>
            </a:r>
            <a:r>
              <a:rPr spc="-120" dirty="0"/>
              <a:t> </a:t>
            </a:r>
            <a:r>
              <a:rPr spc="-10" dirty="0"/>
              <a:t>Strategy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1141" y="1659077"/>
            <a:ext cx="10826115" cy="161988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1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400" spc="-25" dirty="0">
                <a:latin typeface="Calibri"/>
                <a:cs typeface="Calibri"/>
              </a:rPr>
              <a:t>Member,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Provider,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select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Field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Marketing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communications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will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feature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logo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that </a:t>
            </a:r>
            <a:r>
              <a:rPr sz="2400" dirty="0">
                <a:latin typeface="Calibri"/>
                <a:cs typeface="Calibri"/>
              </a:rPr>
              <a:t>includes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legacy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Medicare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brand</a:t>
            </a:r>
            <a:endParaRPr sz="2400">
              <a:latin typeface="Calibri"/>
              <a:cs typeface="Calibri"/>
            </a:endParaRPr>
          </a:p>
          <a:p>
            <a:pPr marL="241300" marR="616585" indent="-228600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All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National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Marketing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campaigns,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Sales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Operations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communications,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Broker </a:t>
            </a:r>
            <a:r>
              <a:rPr sz="2400" dirty="0">
                <a:latin typeface="Calibri"/>
                <a:cs typeface="Calibri"/>
              </a:rPr>
              <a:t>Materials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will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still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under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national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Wellcare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brand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8488" y="3671315"/>
            <a:ext cx="2409443" cy="10058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09159" y="4928615"/>
            <a:ext cx="2249424" cy="10012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86116" y="3671315"/>
            <a:ext cx="2574035" cy="100584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18488" y="4928615"/>
            <a:ext cx="2221991" cy="10012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09159" y="3671315"/>
            <a:ext cx="2391156" cy="100584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86116" y="4924044"/>
            <a:ext cx="2304287" cy="1001268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Washington</a:t>
            </a:r>
            <a:r>
              <a:rPr spc="-155" dirty="0"/>
              <a:t> </a:t>
            </a:r>
            <a:r>
              <a:rPr dirty="0"/>
              <a:t>|</a:t>
            </a:r>
            <a:r>
              <a:rPr spc="-5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8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5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03250" y="1538605"/>
          <a:ext cx="11049635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8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3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8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183515">
                        <a:lnSpc>
                          <a:spcPct val="100099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Adams,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Benton,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Chelan, Clallam,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Clark,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Columbia,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Cowlitz,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Douglas,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Ferry,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Franklin,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Garfield,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Grant,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Jefferson,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King,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Kitsap,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Kittitas,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Lewis,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Lincoln,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Mason,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Okanogan,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Pacific,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Pend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Oreille,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Pierce,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Juan,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Skagit,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Skamania,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Snohomish,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Spokane,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Stevens, Thurston,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Wahkiakum,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Walla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Walla,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Yakima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3980" marR="615315">
                        <a:lnSpc>
                          <a:spcPct val="100699"/>
                        </a:lnSpc>
                        <a:spcBef>
                          <a:spcPts val="12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Flexibility;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$840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annual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OTC;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Fitness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West</a:t>
            </a:r>
            <a:r>
              <a:rPr spc="-220" dirty="0"/>
              <a:t> </a:t>
            </a:r>
            <a:r>
              <a:rPr dirty="0"/>
              <a:t>Market</a:t>
            </a:r>
            <a:r>
              <a:rPr spc="-204" dirty="0"/>
              <a:t> </a:t>
            </a:r>
            <a:r>
              <a:rPr spc="-10" dirty="0"/>
              <a:t>Summary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532874"/>
            <a:ext cx="8708390" cy="347980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Coming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together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brand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Wellcare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b="1" dirty="0">
                <a:latin typeface="Calibri"/>
                <a:cs typeface="Calibri"/>
              </a:rPr>
              <a:t>Seven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markets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b="1" dirty="0">
                <a:solidFill>
                  <a:srgbClr val="CA177C"/>
                </a:solidFill>
                <a:latin typeface="Calibri"/>
                <a:cs typeface="Calibri"/>
              </a:rPr>
              <a:t>20</a:t>
            </a:r>
            <a:r>
              <a:rPr sz="2400" b="1" spc="-105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county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expansions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Increased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product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expansion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across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existing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footprints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Enhanced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medical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supplemental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benefits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across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ALL</a:t>
            </a:r>
            <a:r>
              <a:rPr sz="2400" b="1" i="1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markets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Expanded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networks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each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market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Strong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local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sales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leadership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sales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support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teams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each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market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3905" cy="6858000"/>
          </a:xfrm>
          <a:custGeom>
            <a:avLst/>
            <a:gdLst/>
            <a:ahLst/>
            <a:cxnLst/>
            <a:rect l="l" t="t" r="r" b="b"/>
            <a:pathLst>
              <a:path w="12193905" h="6858000">
                <a:moveTo>
                  <a:pt x="12193524" y="0"/>
                </a:moveTo>
                <a:lnTo>
                  <a:pt x="0" y="0"/>
                </a:lnTo>
                <a:lnTo>
                  <a:pt x="0" y="6858000"/>
                </a:lnTo>
                <a:lnTo>
                  <a:pt x="12193524" y="6858000"/>
                </a:lnTo>
                <a:lnTo>
                  <a:pt x="12193524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21834" y="2689682"/>
            <a:ext cx="548449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Regional</a:t>
            </a:r>
            <a:r>
              <a:rPr spc="-15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Update:</a:t>
            </a:r>
            <a:r>
              <a:rPr spc="-10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South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21834" y="3612641"/>
            <a:ext cx="6551930" cy="4116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Laura</a:t>
            </a:r>
            <a:r>
              <a:rPr sz="26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spc="-20" dirty="0" err="1">
                <a:solidFill>
                  <a:srgbClr val="FFFFFF"/>
                </a:solidFill>
                <a:latin typeface="Calibri"/>
                <a:cs typeface="Calibri"/>
              </a:rPr>
              <a:t>Mager</a:t>
            </a:r>
            <a:endParaRPr sz="2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512508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South</a:t>
            </a:r>
            <a:r>
              <a:rPr spc="-65" dirty="0"/>
              <a:t> </a:t>
            </a:r>
            <a:r>
              <a:rPr dirty="0"/>
              <a:t>Region</a:t>
            </a:r>
            <a:r>
              <a:rPr spc="-95" dirty="0"/>
              <a:t> </a:t>
            </a:r>
            <a:r>
              <a:rPr spc="-10" dirty="0"/>
              <a:t>Markets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2767889"/>
            <a:ext cx="1411605" cy="1901189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Alabama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Florida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Georgia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Louisiana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85235" y="2767889"/>
            <a:ext cx="2068195" cy="1901189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Mississippi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North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Carolina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South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Carolina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Texas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5955" y="1963858"/>
            <a:ext cx="5253909" cy="32218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03504" y="2112264"/>
            <a:ext cx="5367655" cy="553720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9398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740"/>
              </a:spcBef>
            </a:pP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EXISTING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70" dirty="0">
                <a:solidFill>
                  <a:srgbClr val="FFFFFF"/>
                </a:solidFill>
                <a:latin typeface="Calibri"/>
                <a:cs typeface="Calibri"/>
              </a:rPr>
              <a:t>2023</a:t>
            </a:r>
            <a:r>
              <a:rPr sz="20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80" dirty="0">
                <a:solidFill>
                  <a:srgbClr val="FFFFFF"/>
                </a:solidFill>
                <a:latin typeface="Calibri"/>
                <a:cs typeface="Calibri"/>
              </a:rPr>
              <a:t>MARKETS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724979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South Eligibles</a:t>
            </a:r>
            <a:r>
              <a:rPr spc="-55" dirty="0"/>
              <a:t> </a:t>
            </a:r>
            <a:r>
              <a:rPr dirty="0"/>
              <a:t>and</a:t>
            </a:r>
            <a:r>
              <a:rPr spc="-30" dirty="0"/>
              <a:t> </a:t>
            </a:r>
            <a:r>
              <a:rPr spc="-10" dirty="0"/>
              <a:t>Penetration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39775" y="1532508"/>
          <a:ext cx="10782300" cy="4296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8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8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86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94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0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Medicare</a:t>
                      </a:r>
                      <a:r>
                        <a:rPr sz="18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Eligibles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0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56388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Enrolled</a:t>
                      </a:r>
                      <a:r>
                        <a:rPr sz="1800" b="1" spc="-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2357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Penetration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0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Centene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County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21336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Footprint</a:t>
                      </a:r>
                      <a:r>
                        <a:rPr sz="18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Alabama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1,092,441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618,807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57%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Florida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4,994,158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2,737,410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55%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66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Georgia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1,882,264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980,397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52%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151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Louisiana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923,545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487,287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53%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47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Parishes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Mississippi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630,250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240,693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38%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North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Carolina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2,155,517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1,123,900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52%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71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South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Carolina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1,183,511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507,669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43%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All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Texas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4,593,357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2,380,116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52%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142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15200" y="0"/>
            <a:ext cx="4348480" cy="6282055"/>
            <a:chOff x="7315200" y="0"/>
            <a:chExt cx="4348480" cy="62820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5200" y="882396"/>
              <a:ext cx="3378707" cy="53995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801100" y="5628132"/>
              <a:ext cx="1001394" cy="325120"/>
            </a:xfrm>
            <a:custGeom>
              <a:avLst/>
              <a:gdLst/>
              <a:ahLst/>
              <a:cxnLst/>
              <a:rect l="l" t="t" r="r" b="b"/>
              <a:pathLst>
                <a:path w="1001395" h="325120">
                  <a:moveTo>
                    <a:pt x="1001268" y="0"/>
                  </a:moveTo>
                  <a:lnTo>
                    <a:pt x="0" y="0"/>
                  </a:lnTo>
                  <a:lnTo>
                    <a:pt x="0" y="155448"/>
                  </a:lnTo>
                  <a:lnTo>
                    <a:pt x="0" y="324612"/>
                  </a:lnTo>
                  <a:lnTo>
                    <a:pt x="1001268" y="324612"/>
                  </a:lnTo>
                  <a:lnTo>
                    <a:pt x="1001268" y="155448"/>
                  </a:lnTo>
                  <a:lnTo>
                    <a:pt x="1001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38022" y="1594651"/>
            <a:ext cx="6029325" cy="4002404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Jason</a:t>
            </a:r>
            <a:r>
              <a:rPr sz="1800" b="1" spc="-6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Arbour</a:t>
            </a:r>
            <a:r>
              <a:rPr sz="1800" b="1" spc="-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–</a:t>
            </a:r>
            <a:r>
              <a:rPr sz="1800" b="1" spc="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Sales</a:t>
            </a:r>
            <a:r>
              <a:rPr sz="18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Manager</a:t>
            </a:r>
            <a:r>
              <a:rPr sz="18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AL,</a:t>
            </a:r>
            <a:r>
              <a:rPr sz="1800" b="1" spc="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LA,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009FA2"/>
                </a:solidFill>
                <a:latin typeface="Calibri"/>
                <a:cs typeface="Calibri"/>
              </a:rPr>
              <a:t>MS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Extremely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competitive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PPO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D-SNP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plans</a:t>
            </a:r>
            <a:endParaRPr sz="1800">
              <a:latin typeface="Calibri"/>
              <a:cs typeface="Calibri"/>
            </a:endParaRPr>
          </a:p>
          <a:p>
            <a:pPr marL="474345" lvl="1" indent="-233679">
              <a:lnSpc>
                <a:spcPct val="100000"/>
              </a:lnSpc>
              <a:spcBef>
                <a:spcPts val="61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Up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$187/month Spendables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Visa</a:t>
            </a:r>
            <a:endParaRPr sz="1800">
              <a:latin typeface="Calibri"/>
              <a:cs typeface="Calibri"/>
            </a:endParaRPr>
          </a:p>
          <a:p>
            <a:pPr marL="240665" marR="5080" indent="-228600">
              <a:lnSpc>
                <a:spcPct val="100000"/>
              </a:lnSpc>
              <a:spcBef>
                <a:spcPts val="6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Key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Providers: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St.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Vincent,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Tenant’s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Providers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(Baptist </a:t>
            </a:r>
            <a:r>
              <a:rPr sz="1800" dirty="0">
                <a:latin typeface="Calibri"/>
                <a:cs typeface="Calibri"/>
              </a:rPr>
              <a:t>Hospitals),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USA,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Providence,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Grandview,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Crestwood,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Huntsville </a:t>
            </a:r>
            <a:r>
              <a:rPr sz="1800" dirty="0">
                <a:latin typeface="Calibri"/>
                <a:cs typeface="Calibri"/>
              </a:rPr>
              <a:t>(New),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Helen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Keller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(New)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Advanced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Partner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relationships:</a:t>
            </a:r>
            <a:endParaRPr sz="1800">
              <a:latin typeface="Calibri"/>
              <a:cs typeface="Calibri"/>
            </a:endParaRPr>
          </a:p>
          <a:p>
            <a:pPr marL="474345" lvl="1" indent="-233679">
              <a:lnSpc>
                <a:spcPct val="100000"/>
              </a:lnSpc>
              <a:spcBef>
                <a:spcPts val="61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Oak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Health,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Physician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Partners,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Sage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Health</a:t>
            </a:r>
            <a:r>
              <a:rPr sz="1800" spc="-10" dirty="0">
                <a:latin typeface="Calibri"/>
                <a:cs typeface="Calibri"/>
              </a:rPr>
              <a:t> (New)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Focus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broker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education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existing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counties</a:t>
            </a:r>
            <a:endParaRPr sz="1800">
              <a:latin typeface="Calibri"/>
              <a:cs typeface="Calibri"/>
            </a:endParaRPr>
          </a:p>
          <a:p>
            <a:pPr marL="240665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from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large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2023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expansion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2024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product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expansion:</a:t>
            </a:r>
            <a:endParaRPr sz="1800">
              <a:latin typeface="Calibri"/>
              <a:cs typeface="Calibri"/>
            </a:endParaRPr>
          </a:p>
          <a:p>
            <a:pPr marL="474345" lvl="1" indent="-233679">
              <a:lnSpc>
                <a:spcPct val="100000"/>
              </a:lnSpc>
              <a:spcBef>
                <a:spcPts val="61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Competitive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Duals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built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partial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duals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23578" y="5714491"/>
            <a:ext cx="8267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02268" y="5783579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6"/>
                </a:lnTo>
                <a:lnTo>
                  <a:pt x="201168" y="196596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Alabama</a:t>
            </a:r>
            <a:r>
              <a:rPr spc="-45" dirty="0"/>
              <a:t> </a:t>
            </a:r>
            <a:r>
              <a:rPr dirty="0"/>
              <a:t>|</a:t>
            </a:r>
            <a:r>
              <a:rPr spc="1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15200" y="0"/>
            <a:ext cx="4348480" cy="6282055"/>
            <a:chOff x="7315200" y="0"/>
            <a:chExt cx="4348480" cy="62820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5200" y="882396"/>
              <a:ext cx="3378707" cy="53995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801100" y="5628132"/>
              <a:ext cx="1001394" cy="325120"/>
            </a:xfrm>
            <a:custGeom>
              <a:avLst/>
              <a:gdLst/>
              <a:ahLst/>
              <a:cxnLst/>
              <a:rect l="l" t="t" r="r" b="b"/>
              <a:pathLst>
                <a:path w="1001395" h="325120">
                  <a:moveTo>
                    <a:pt x="1001268" y="0"/>
                  </a:moveTo>
                  <a:lnTo>
                    <a:pt x="0" y="0"/>
                  </a:lnTo>
                  <a:lnTo>
                    <a:pt x="0" y="155448"/>
                  </a:lnTo>
                  <a:lnTo>
                    <a:pt x="0" y="324612"/>
                  </a:lnTo>
                  <a:lnTo>
                    <a:pt x="1001268" y="324612"/>
                  </a:lnTo>
                  <a:lnTo>
                    <a:pt x="1001268" y="155448"/>
                  </a:lnTo>
                  <a:lnTo>
                    <a:pt x="1001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68197" y="1663573"/>
            <a:ext cx="5474335" cy="220345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Wellcare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18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18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1800">
              <a:latin typeface="Calibri"/>
              <a:cs typeface="Calibri"/>
            </a:endParaRPr>
          </a:p>
          <a:p>
            <a:pPr marL="241300" marR="5080" indent="-22923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Autauga,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Baldwin,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Bibb,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Blount,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Calhoun,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Cherokee, </a:t>
            </a:r>
            <a:r>
              <a:rPr sz="1800" dirty="0">
                <a:latin typeface="Calibri"/>
                <a:cs typeface="Calibri"/>
              </a:rPr>
              <a:t>Chilton,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Choctaw,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Clay,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Cleburne,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Coffee,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Colbert,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Coosa, </a:t>
            </a:r>
            <a:r>
              <a:rPr sz="1800" dirty="0">
                <a:latin typeface="Calibri"/>
                <a:cs typeface="Calibri"/>
              </a:rPr>
              <a:t>Covington,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Cullman,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Dale,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Dallas,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Escambia,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Etowah, </a:t>
            </a:r>
            <a:r>
              <a:rPr sz="1800" dirty="0">
                <a:latin typeface="Calibri"/>
                <a:cs typeface="Calibri"/>
              </a:rPr>
              <a:t>Geneva,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Houston,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Jefferson,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Lauderdale,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Lawrence, </a:t>
            </a:r>
            <a:r>
              <a:rPr sz="1800" dirty="0">
                <a:latin typeface="Calibri"/>
                <a:cs typeface="Calibri"/>
              </a:rPr>
              <a:t>Limestone,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Madison,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Mobile,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Morgan,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Perry,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Shelby,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St. </a:t>
            </a:r>
            <a:r>
              <a:rPr sz="1800" spc="-10" dirty="0">
                <a:latin typeface="Calibri"/>
                <a:cs typeface="Calibri"/>
              </a:rPr>
              <a:t>Clair,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Sumter,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Talladega,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Washington,</a:t>
            </a:r>
            <a:r>
              <a:rPr sz="1800" spc="-35" dirty="0">
                <a:latin typeface="Calibri"/>
                <a:cs typeface="Calibri"/>
              </a:rPr>
              <a:t> Walker, </a:t>
            </a:r>
            <a:r>
              <a:rPr sz="1800" spc="-10" dirty="0">
                <a:latin typeface="Calibri"/>
                <a:cs typeface="Calibri"/>
              </a:rPr>
              <a:t>Winston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Alabama</a:t>
            </a:r>
            <a:r>
              <a:rPr spc="-75" dirty="0"/>
              <a:t> </a:t>
            </a:r>
            <a:r>
              <a:rPr dirty="0"/>
              <a:t>|</a:t>
            </a:r>
            <a:r>
              <a:rPr spc="-1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20" dirty="0">
                <a:latin typeface="Calibri"/>
                <a:cs typeface="Calibri"/>
              </a:rPr>
              <a:t> 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23578" y="5714491"/>
            <a:ext cx="8267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002268" y="5783579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6"/>
                </a:lnTo>
                <a:lnTo>
                  <a:pt x="201168" y="196596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09714" y="1652142"/>
          <a:ext cx="10927080" cy="3655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9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Liberty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$187/mo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Visa;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Unlimited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In-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Support;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Reimbursement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$150/mo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Visa;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5K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In-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Home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Support;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Reimbursement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694690">
                        <a:lnSpc>
                          <a:spcPct val="100699"/>
                        </a:lnSpc>
                        <a:spcBef>
                          <a:spcPts val="38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$150/mo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Visa;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Unlimited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Vision; In-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Support;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Reimbursement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$100/mo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OTC/DVH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252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Chronic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Meals;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2k Dental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Hearing,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MOOP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$110/mo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Assure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D-SNP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(partial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duals)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$84/mo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252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Chronic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Meals;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5K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dentures;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In-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Support,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Reimbursement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Alabama</a:t>
            </a:r>
            <a:r>
              <a:rPr spc="-80" dirty="0"/>
              <a:t> </a:t>
            </a:r>
            <a:r>
              <a:rPr dirty="0"/>
              <a:t>|</a:t>
            </a:r>
            <a:r>
              <a:rPr spc="-2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5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3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141" y="1594651"/>
            <a:ext cx="5577205" cy="372745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Jason</a:t>
            </a:r>
            <a:r>
              <a:rPr sz="1800" b="1" spc="-6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Arbour</a:t>
            </a:r>
            <a:r>
              <a:rPr sz="1800" b="1" spc="-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–</a:t>
            </a:r>
            <a:r>
              <a:rPr sz="1800" b="1" spc="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Sales</a:t>
            </a:r>
            <a:r>
              <a:rPr sz="18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Manager</a:t>
            </a:r>
            <a:r>
              <a:rPr sz="18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AL,</a:t>
            </a:r>
            <a:r>
              <a:rPr sz="1800" b="1" spc="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LA,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009FA2"/>
                </a:solidFill>
                <a:latin typeface="Calibri"/>
                <a:cs typeface="Calibri"/>
              </a:rPr>
              <a:t>MS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Significant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investment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D-SNP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plans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61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Up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$240/mo Spendables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Visa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Key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health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systems:</a:t>
            </a:r>
            <a:endParaRPr sz="1800">
              <a:latin typeface="Calibri"/>
              <a:cs typeface="Calibri"/>
            </a:endParaRPr>
          </a:p>
          <a:p>
            <a:pPr marL="474345" marR="5080" lvl="1" indent="-233679">
              <a:lnSpc>
                <a:spcPct val="100000"/>
              </a:lnSpc>
              <a:spcBef>
                <a:spcPts val="58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LCMC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Health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(New Orleans),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FMOL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(Baton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Rouge), </a:t>
            </a:r>
            <a:r>
              <a:rPr sz="1800" dirty="0">
                <a:latin typeface="Calibri"/>
                <a:cs typeface="Calibri"/>
              </a:rPr>
              <a:t>Lourdes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(Lafayette),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Baton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Rouge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General,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Tammany </a:t>
            </a:r>
            <a:r>
              <a:rPr sz="1800" dirty="0">
                <a:latin typeface="Calibri"/>
                <a:cs typeface="Calibri"/>
              </a:rPr>
              <a:t>Hospital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(New),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North Oaks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Hospital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(New)</a:t>
            </a:r>
            <a:endParaRPr sz="1800">
              <a:latin typeface="Calibri"/>
              <a:cs typeface="Calibri"/>
            </a:endParaRPr>
          </a:p>
          <a:p>
            <a:pPr marL="227965" marR="1537970" indent="-227965" algn="r">
              <a:lnSpc>
                <a:spcPct val="100000"/>
              </a:lnSpc>
              <a:spcBef>
                <a:spcPts val="615"/>
              </a:spcBef>
              <a:buClr>
                <a:srgbClr val="009FA2"/>
              </a:buClr>
              <a:buFont typeface="Arial"/>
              <a:buChar char="•"/>
              <a:tabLst>
                <a:tab pos="227965" algn="l"/>
              </a:tabLst>
            </a:pPr>
            <a:r>
              <a:rPr sz="1800" dirty="0">
                <a:latin typeface="Calibri"/>
                <a:cs typeface="Calibri"/>
              </a:rPr>
              <a:t>Advanced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Partner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relationships:</a:t>
            </a:r>
            <a:endParaRPr sz="1800">
              <a:latin typeface="Calibri"/>
              <a:cs typeface="Calibri"/>
            </a:endParaRPr>
          </a:p>
          <a:p>
            <a:pPr marL="233045" marR="1503045" lvl="1" indent="-233045" algn="r">
              <a:lnSpc>
                <a:spcPct val="100000"/>
              </a:lnSpc>
              <a:spcBef>
                <a:spcPts val="615"/>
              </a:spcBef>
              <a:buClr>
                <a:srgbClr val="6D6D6D"/>
              </a:buClr>
              <a:buFont typeface="Wingdings"/>
              <a:buChar char=""/>
              <a:tabLst>
                <a:tab pos="233045" algn="l"/>
              </a:tabLst>
            </a:pPr>
            <a:r>
              <a:rPr sz="1800" dirty="0">
                <a:latin typeface="Calibri"/>
                <a:cs typeface="Calibri"/>
              </a:rPr>
              <a:t>Centerwell,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Oak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Street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Health,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JenCare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2024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product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expansion: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61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Competitive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Duals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built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partial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duals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28816" y="1408175"/>
            <a:ext cx="5166360" cy="4727575"/>
            <a:chOff x="6528816" y="1408175"/>
            <a:chExt cx="5166360" cy="47275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28816" y="1408175"/>
              <a:ext cx="5166360" cy="47274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537192" y="2930651"/>
              <a:ext cx="1042669" cy="370840"/>
            </a:xfrm>
            <a:custGeom>
              <a:avLst/>
              <a:gdLst/>
              <a:ahLst/>
              <a:cxnLst/>
              <a:rect l="l" t="t" r="r" b="b"/>
              <a:pathLst>
                <a:path w="1042670" h="370839">
                  <a:moveTo>
                    <a:pt x="1042416" y="0"/>
                  </a:moveTo>
                  <a:lnTo>
                    <a:pt x="0" y="0"/>
                  </a:lnTo>
                  <a:lnTo>
                    <a:pt x="0" y="86868"/>
                  </a:lnTo>
                  <a:lnTo>
                    <a:pt x="0" y="370332"/>
                  </a:lnTo>
                  <a:lnTo>
                    <a:pt x="1042416" y="370332"/>
                  </a:lnTo>
                  <a:lnTo>
                    <a:pt x="1042416" y="86868"/>
                  </a:lnTo>
                  <a:lnTo>
                    <a:pt x="10424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121265" y="2747264"/>
            <a:ext cx="8267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02368" y="2820923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Louisiana</a:t>
            </a:r>
            <a:r>
              <a:rPr spc="-70" dirty="0"/>
              <a:t> </a:t>
            </a:r>
            <a:r>
              <a:rPr dirty="0"/>
              <a:t>|</a:t>
            </a:r>
            <a:r>
              <a:rPr spc="4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9851" y="1917971"/>
            <a:ext cx="5093335" cy="3011805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1800" b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Parishes:</a:t>
            </a:r>
            <a:endParaRPr sz="1800">
              <a:latin typeface="Calibri"/>
              <a:cs typeface="Calibri"/>
            </a:endParaRPr>
          </a:p>
          <a:p>
            <a:pPr marL="241300" marR="5080" indent="-228600">
              <a:lnSpc>
                <a:spcPct val="103299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dirty="0">
                <a:latin typeface="Calibri"/>
                <a:cs typeface="Calibri"/>
              </a:rPr>
              <a:t>Acadia,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Allen,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Ascension,</a:t>
            </a:r>
            <a:r>
              <a:rPr sz="1550" spc="1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Assumption,</a:t>
            </a:r>
            <a:r>
              <a:rPr sz="1550" spc="18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Avoyelles, </a:t>
            </a:r>
            <a:r>
              <a:rPr sz="1550" dirty="0">
                <a:latin typeface="Calibri"/>
                <a:cs typeface="Calibri"/>
              </a:rPr>
              <a:t>Beauregard,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Bienville,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Bossier,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Caddo,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Cameron,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De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Soto, </a:t>
            </a:r>
            <a:r>
              <a:rPr sz="1550" dirty="0">
                <a:latin typeface="Calibri"/>
                <a:cs typeface="Calibri"/>
              </a:rPr>
              <a:t>East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Baton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Rouge,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East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Feliciana,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Evangeline,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Grant,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Iberia, </a:t>
            </a:r>
            <a:r>
              <a:rPr sz="1550" dirty="0">
                <a:latin typeface="Calibri"/>
                <a:cs typeface="Calibri"/>
              </a:rPr>
              <a:t>Iberville,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Jackson,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Jefferson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Davis,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Salle,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Lafayette, </a:t>
            </a:r>
            <a:r>
              <a:rPr sz="1550" dirty="0">
                <a:latin typeface="Calibri"/>
                <a:cs typeface="Calibri"/>
              </a:rPr>
              <a:t>Lafourche,</a:t>
            </a:r>
            <a:r>
              <a:rPr sz="1550" spc="1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Livingston,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Natchitoches,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Orleans,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Plaquemines, </a:t>
            </a:r>
            <a:r>
              <a:rPr sz="1550" dirty="0">
                <a:latin typeface="Calibri"/>
                <a:cs typeface="Calibri"/>
              </a:rPr>
              <a:t>Pointe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Coupee,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Rapides,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Red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River,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Sabine,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St.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Bernard,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St. </a:t>
            </a:r>
            <a:r>
              <a:rPr sz="1550" dirty="0">
                <a:latin typeface="Calibri"/>
                <a:cs typeface="Calibri"/>
              </a:rPr>
              <a:t>Charles,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St.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Helena,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St.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James,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St.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John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Baptist,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St. </a:t>
            </a:r>
            <a:r>
              <a:rPr sz="1550" dirty="0">
                <a:latin typeface="Calibri"/>
                <a:cs typeface="Calibri"/>
              </a:rPr>
              <a:t>Landry,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St.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Martin,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St.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Mary,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St. </a:t>
            </a:r>
            <a:r>
              <a:rPr sz="1550" spc="-10" dirty="0">
                <a:latin typeface="Calibri"/>
                <a:cs typeface="Calibri"/>
              </a:rPr>
              <a:t>Tammany,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Tangipahoa, </a:t>
            </a:r>
            <a:r>
              <a:rPr sz="1550" dirty="0">
                <a:latin typeface="Calibri"/>
                <a:cs typeface="Calibri"/>
              </a:rPr>
              <a:t>Terrebonne,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Vermilion,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Vernon,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Washington,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West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Baton, </a:t>
            </a:r>
            <a:r>
              <a:rPr sz="1550" dirty="0">
                <a:latin typeface="Calibri"/>
                <a:cs typeface="Calibri"/>
              </a:rPr>
              <a:t>Rouge,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West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Feliciana,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Winn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28816" y="1408175"/>
            <a:ext cx="5166360" cy="4727575"/>
            <a:chOff x="6528816" y="1408175"/>
            <a:chExt cx="5166360" cy="47275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28816" y="1408175"/>
              <a:ext cx="5166360" cy="47274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537192" y="2930651"/>
              <a:ext cx="1042669" cy="370840"/>
            </a:xfrm>
            <a:custGeom>
              <a:avLst/>
              <a:gdLst/>
              <a:ahLst/>
              <a:cxnLst/>
              <a:rect l="l" t="t" r="r" b="b"/>
              <a:pathLst>
                <a:path w="1042670" h="370839">
                  <a:moveTo>
                    <a:pt x="1042416" y="0"/>
                  </a:moveTo>
                  <a:lnTo>
                    <a:pt x="0" y="0"/>
                  </a:lnTo>
                  <a:lnTo>
                    <a:pt x="0" y="86868"/>
                  </a:lnTo>
                  <a:lnTo>
                    <a:pt x="0" y="370332"/>
                  </a:lnTo>
                  <a:lnTo>
                    <a:pt x="1042416" y="370332"/>
                  </a:lnTo>
                  <a:lnTo>
                    <a:pt x="1042416" y="86868"/>
                  </a:lnTo>
                  <a:lnTo>
                    <a:pt x="10424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121265" y="2747264"/>
            <a:ext cx="8267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02368" y="2820923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Louisiana</a:t>
            </a:r>
            <a:r>
              <a:rPr spc="-100" dirty="0"/>
              <a:t> </a:t>
            </a:r>
            <a:r>
              <a:rPr dirty="0"/>
              <a:t>|</a:t>
            </a:r>
            <a:r>
              <a:rPr spc="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10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21834" y="2484196"/>
            <a:ext cx="5512435" cy="118427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Service</a:t>
            </a:r>
            <a:r>
              <a:rPr sz="4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FFFFFF"/>
                </a:solidFill>
                <a:latin typeface="Calibri"/>
                <a:cs typeface="Calibri"/>
              </a:rPr>
              <a:t>Improvements</a:t>
            </a:r>
            <a:r>
              <a:rPr sz="4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4000" spc="-20" dirty="0">
                <a:solidFill>
                  <a:srgbClr val="FFFFFF"/>
                </a:solidFill>
                <a:latin typeface="Calibri"/>
                <a:cs typeface="Calibri"/>
              </a:rPr>
              <a:t>Operations</a:t>
            </a:r>
            <a:r>
              <a:rPr sz="40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Update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15772" y="1641601"/>
          <a:ext cx="11036935" cy="4236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8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8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1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Pinnacle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$240/mo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4K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Hearing;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Reimbursement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$50/mo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OTC/DVH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252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Chronic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Meals;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2k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with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MOOP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Assure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$70/mo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Visa; 2k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Reimbursement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Freedom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700405">
                        <a:lnSpc>
                          <a:spcPct val="100899"/>
                        </a:lnSpc>
                        <a:spcBef>
                          <a:spcPts val="7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$200/mo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4K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hearing; Transportation Reimbursement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$60/mo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Giveback;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Louisiana</a:t>
            </a:r>
            <a:r>
              <a:rPr spc="-110" dirty="0"/>
              <a:t> </a:t>
            </a:r>
            <a:r>
              <a:rPr dirty="0"/>
              <a:t>|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2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8444" y="1788834"/>
            <a:ext cx="6296025" cy="372745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Jason</a:t>
            </a:r>
            <a:r>
              <a:rPr sz="1800" b="1" spc="-6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Arbour</a:t>
            </a:r>
            <a:r>
              <a:rPr sz="1800" b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–</a:t>
            </a:r>
            <a:r>
              <a:rPr sz="1800" b="1" spc="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Sales</a:t>
            </a:r>
            <a:r>
              <a:rPr sz="18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Manager</a:t>
            </a:r>
            <a:r>
              <a:rPr sz="18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AL,</a:t>
            </a:r>
            <a:r>
              <a:rPr sz="1800" b="1" spc="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LA,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009FA2"/>
                </a:solidFill>
                <a:latin typeface="Calibri"/>
                <a:cs typeface="Calibri"/>
              </a:rPr>
              <a:t>MS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Significant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investment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D-SNP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(HMO/PPO)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plans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61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Up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$210/month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rolling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Wellcare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Spendables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Card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Currently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only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Giveback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MS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All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major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hospitals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Central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Gulf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Coast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network</a:t>
            </a:r>
            <a:endParaRPr sz="1800">
              <a:latin typeface="Calibri"/>
              <a:cs typeface="Calibri"/>
            </a:endParaRPr>
          </a:p>
          <a:p>
            <a:pPr marL="474345" marR="114300" lvl="1" indent="-233679">
              <a:lnSpc>
                <a:spcPct val="100000"/>
              </a:lnSpc>
              <a:spcBef>
                <a:spcPts val="61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Baptist,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UMC,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St.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Dominic,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Merit,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Singing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River,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Memorial </a:t>
            </a:r>
            <a:r>
              <a:rPr sz="1800" dirty="0">
                <a:latin typeface="Calibri"/>
                <a:cs typeface="Calibri"/>
              </a:rPr>
              <a:t>(recently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contracted)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Strong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local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partnerships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providers,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churches,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food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pantries,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"/>
              </a:spcBef>
            </a:pPr>
            <a:r>
              <a:rPr sz="1800" spc="-20" dirty="0">
                <a:latin typeface="Calibri"/>
                <a:cs typeface="Calibri"/>
              </a:rPr>
              <a:t>non-</a:t>
            </a:r>
            <a:r>
              <a:rPr sz="1800" dirty="0">
                <a:latin typeface="Calibri"/>
                <a:cs typeface="Calibri"/>
              </a:rPr>
              <a:t>profits,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senior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centers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2024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product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expansion: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61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Competitive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Duals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built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partial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duals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383780" y="1435608"/>
            <a:ext cx="3758565" cy="4700270"/>
            <a:chOff x="7383780" y="1435608"/>
            <a:chExt cx="3758565" cy="47002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2961" y="1435608"/>
              <a:ext cx="3589002" cy="47000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83780" y="3675887"/>
              <a:ext cx="1074420" cy="434340"/>
            </a:xfrm>
            <a:custGeom>
              <a:avLst/>
              <a:gdLst/>
              <a:ahLst/>
              <a:cxnLst/>
              <a:rect l="l" t="t" r="r" b="b"/>
              <a:pathLst>
                <a:path w="1074420" h="434339">
                  <a:moveTo>
                    <a:pt x="1074420" y="0"/>
                  </a:moveTo>
                  <a:lnTo>
                    <a:pt x="0" y="0"/>
                  </a:lnTo>
                  <a:lnTo>
                    <a:pt x="0" y="434339"/>
                  </a:lnTo>
                  <a:lnTo>
                    <a:pt x="1074420" y="434339"/>
                  </a:lnTo>
                  <a:lnTo>
                    <a:pt x="1074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32621" y="5690412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11311" y="5760720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5"/>
                </a:lnTo>
                <a:lnTo>
                  <a:pt x="201168" y="196595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Mississippi</a:t>
            </a:r>
            <a:r>
              <a:rPr spc="-65" dirty="0"/>
              <a:t> </a:t>
            </a:r>
            <a:r>
              <a:rPr dirty="0"/>
              <a:t>|</a:t>
            </a:r>
            <a:r>
              <a:rPr spc="3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141" y="1879871"/>
            <a:ext cx="6189345" cy="2526665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1800" b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1800" b="1" spc="-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1800" b="1" spc="-9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1800">
              <a:latin typeface="Calibri"/>
              <a:cs typeface="Calibri"/>
            </a:endParaRPr>
          </a:p>
          <a:p>
            <a:pPr marL="241300" marR="5080" indent="-228600">
              <a:lnSpc>
                <a:spcPct val="103499"/>
              </a:lnSpc>
              <a:spcBef>
                <a:spcPts val="98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dirty="0">
                <a:latin typeface="Calibri"/>
                <a:cs typeface="Calibri"/>
              </a:rPr>
              <a:t>Attala,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Bolivar,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Carroll,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Claiborne,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Clarke,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Coahoma,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Copiah,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Covington, </a:t>
            </a:r>
            <a:r>
              <a:rPr sz="1550" dirty="0">
                <a:latin typeface="Calibri"/>
                <a:cs typeface="Calibri"/>
              </a:rPr>
              <a:t>Desoto,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Forrest,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George,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Greene,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Grenada,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Hancock,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Harrison,</a:t>
            </a:r>
            <a:r>
              <a:rPr sz="1550" spc="19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Hinds, </a:t>
            </a:r>
            <a:r>
              <a:rPr sz="1550" dirty="0">
                <a:latin typeface="Calibri"/>
                <a:cs typeface="Calibri"/>
              </a:rPr>
              <a:t>Holmes,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Humphreys,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Issaquena,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Jackson,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Jasper,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Jefferson,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Davis,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Jones, </a:t>
            </a:r>
            <a:r>
              <a:rPr sz="1550" dirty="0">
                <a:latin typeface="Calibri"/>
                <a:cs typeface="Calibri"/>
              </a:rPr>
              <a:t>Kemper,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Lafayette,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Lamar,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Lauderdale,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Lawrence,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Leake,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Leflore,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Lincoln, </a:t>
            </a:r>
            <a:r>
              <a:rPr sz="1550" dirty="0">
                <a:latin typeface="Calibri"/>
                <a:cs typeface="Calibri"/>
              </a:rPr>
              <a:t>Madison,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Marion,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Marshall,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Montgomery,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Neshoba,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Newton,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Panola, </a:t>
            </a:r>
            <a:r>
              <a:rPr sz="1550" dirty="0">
                <a:latin typeface="Calibri"/>
                <a:cs typeface="Calibri"/>
              </a:rPr>
              <a:t>Perry,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Pike,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Quitman,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Rankin,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Scott,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Sharkey,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Simpson,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Smith,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Stone, </a:t>
            </a:r>
            <a:r>
              <a:rPr sz="1550" dirty="0">
                <a:latin typeface="Calibri"/>
                <a:cs typeface="Calibri"/>
              </a:rPr>
              <a:t>Sunflower,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Tallahatchie, Tate,</a:t>
            </a:r>
            <a:r>
              <a:rPr sz="1550" spc="-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Tunica, Walthall,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Warren,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Washington, </a:t>
            </a:r>
            <a:r>
              <a:rPr sz="1550" dirty="0">
                <a:latin typeface="Calibri"/>
                <a:cs typeface="Calibri"/>
              </a:rPr>
              <a:t>Wayne,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Yalobusha,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Yazoo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58100" y="1467611"/>
            <a:ext cx="3602990" cy="4695825"/>
            <a:chOff x="7658100" y="1467611"/>
            <a:chExt cx="3602990" cy="4695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71833" y="1467611"/>
              <a:ext cx="3589002" cy="46954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58100" y="3753611"/>
              <a:ext cx="1074420" cy="434340"/>
            </a:xfrm>
            <a:custGeom>
              <a:avLst/>
              <a:gdLst/>
              <a:ahLst/>
              <a:cxnLst/>
              <a:rect l="l" t="t" r="r" b="b"/>
              <a:pathLst>
                <a:path w="1074420" h="434339">
                  <a:moveTo>
                    <a:pt x="1074420" y="0"/>
                  </a:moveTo>
                  <a:lnTo>
                    <a:pt x="0" y="0"/>
                  </a:lnTo>
                  <a:lnTo>
                    <a:pt x="0" y="434339"/>
                  </a:lnTo>
                  <a:lnTo>
                    <a:pt x="1074420" y="434339"/>
                  </a:lnTo>
                  <a:lnTo>
                    <a:pt x="1074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807577" y="5768441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485631" y="5838444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5"/>
                </a:lnTo>
                <a:lnTo>
                  <a:pt x="201168" y="196595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Mississippi</a:t>
            </a:r>
            <a:r>
              <a:rPr spc="-95" dirty="0"/>
              <a:t> </a:t>
            </a:r>
            <a:r>
              <a:rPr dirty="0"/>
              <a:t>|</a:t>
            </a:r>
            <a:r>
              <a:rPr spc="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20" dirty="0">
                <a:latin typeface="Calibri"/>
                <a:cs typeface="Calibri"/>
              </a:rPr>
              <a:t> 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09320" y="1641601"/>
          <a:ext cx="10838815" cy="4204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$210/mo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Visa; 4k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In-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Support;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Reimbursement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$180/mo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Visa;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3k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In-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Support;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Reimbursement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$100/mo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Visa; 4k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Hearing,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Reimbursement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Assure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D-SNP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(partial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duals)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658495">
                        <a:lnSpc>
                          <a:spcPct val="100899"/>
                        </a:lnSpc>
                        <a:spcBef>
                          <a:spcPts val="7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$40/mo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2k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Vision;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Hearing;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Transportation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Reimbursement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611505">
                        <a:lnSpc>
                          <a:spcPct val="100699"/>
                        </a:lnSpc>
                        <a:spcBef>
                          <a:spcPts val="7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$300/yr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OTC/DVH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Visa;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MOOP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$55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Hearing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Mississippi</a:t>
            </a:r>
            <a:r>
              <a:rPr spc="-10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2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2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141" y="1618666"/>
            <a:ext cx="5013960" cy="339026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Ross</a:t>
            </a:r>
            <a:r>
              <a:rPr sz="18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Miller</a:t>
            </a:r>
            <a:r>
              <a:rPr sz="1800" b="1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–</a:t>
            </a:r>
            <a:r>
              <a:rPr sz="1800" b="1" spc="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Sales</a:t>
            </a:r>
            <a:r>
              <a:rPr sz="1800" b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Manager</a:t>
            </a:r>
            <a:r>
              <a:rPr sz="1800" b="1" spc="-6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GA,</a:t>
            </a:r>
            <a:r>
              <a:rPr sz="1800" b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NC,</a:t>
            </a:r>
            <a:r>
              <a:rPr sz="1800" b="1" spc="-25" dirty="0">
                <a:solidFill>
                  <a:srgbClr val="009FA2"/>
                </a:solidFill>
                <a:latin typeface="Calibri"/>
                <a:cs typeface="Calibri"/>
              </a:rPr>
              <a:t> SC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9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Experienced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local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sales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team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support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market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Strong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network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statewide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6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Key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relationships: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509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spc="-10" dirty="0">
                <a:latin typeface="Calibri"/>
                <a:cs typeface="Calibri"/>
              </a:rPr>
              <a:t>CenterWell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50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Seoul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Medical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Group </a:t>
            </a:r>
            <a:r>
              <a:rPr sz="1800" spc="-10" dirty="0">
                <a:latin typeface="Calibri"/>
                <a:cs typeface="Calibri"/>
              </a:rPr>
              <a:t>(Atlanta)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50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spc="-10" dirty="0">
                <a:latin typeface="Calibri"/>
                <a:cs typeface="Calibri"/>
              </a:rPr>
              <a:t>ChenMed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50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Oak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Street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Health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50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Iora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Health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700" dirty="0">
                <a:latin typeface="Calibri"/>
                <a:cs typeface="Calibri"/>
              </a:rPr>
              <a:t>New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for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2024: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9741" y="4988901"/>
            <a:ext cx="4838700" cy="98996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245745" indent="-233045">
              <a:lnSpc>
                <a:spcPct val="100000"/>
              </a:lnSpc>
              <a:spcBef>
                <a:spcPts val="575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700" dirty="0">
                <a:latin typeface="Calibri"/>
                <a:cs typeface="Calibri"/>
              </a:rPr>
              <a:t>All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Duals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Plan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throughout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footprint</a:t>
            </a:r>
            <a:endParaRPr sz="170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480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700" spc="-10" dirty="0">
                <a:latin typeface="Calibri"/>
                <a:cs typeface="Calibri"/>
              </a:rPr>
              <a:t>Wellcare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Spendables</a:t>
            </a:r>
            <a:r>
              <a:rPr sz="1700" spc="-7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Card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up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to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$140/month,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rolling</a:t>
            </a:r>
            <a:endParaRPr sz="170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520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700" spc="-10" dirty="0">
                <a:latin typeface="Calibri"/>
                <a:cs typeface="Calibri"/>
              </a:rPr>
              <a:t>Wellcare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Mutual</a:t>
            </a:r>
            <a:r>
              <a:rPr sz="1700" spc="-9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Omaha</a:t>
            </a:r>
            <a:r>
              <a:rPr sz="1700" spc="-9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No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Premium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Open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(PPO)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344741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Georgia</a:t>
            </a:r>
            <a:r>
              <a:rPr spc="-75" dirty="0"/>
              <a:t> </a:t>
            </a:r>
            <a:r>
              <a:rPr dirty="0"/>
              <a:t>|</a:t>
            </a:r>
            <a:r>
              <a:rPr spc="-1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853428" y="1138427"/>
            <a:ext cx="4617720" cy="5367655"/>
            <a:chOff x="6853428" y="1138427"/>
            <a:chExt cx="4617720" cy="53676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3428" y="1138427"/>
              <a:ext cx="4617720" cy="53675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669780" y="1403603"/>
              <a:ext cx="1371600" cy="516890"/>
            </a:xfrm>
            <a:custGeom>
              <a:avLst/>
              <a:gdLst/>
              <a:ahLst/>
              <a:cxnLst/>
              <a:rect l="l" t="t" r="r" b="b"/>
              <a:pathLst>
                <a:path w="1371600" h="516889">
                  <a:moveTo>
                    <a:pt x="1371600" y="0"/>
                  </a:moveTo>
                  <a:lnTo>
                    <a:pt x="0" y="0"/>
                  </a:lnTo>
                  <a:lnTo>
                    <a:pt x="0" y="516636"/>
                  </a:lnTo>
                  <a:lnTo>
                    <a:pt x="1371600" y="516636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244455" y="1650619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921240" y="1723644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6"/>
                </a:lnTo>
                <a:lnTo>
                  <a:pt x="201168" y="196596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141" y="1622552"/>
            <a:ext cx="333629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1550" b="1" spc="1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1550" b="1" spc="1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1550" b="1" spc="9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951431"/>
            <a:ext cx="5852795" cy="3872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200"/>
              </a:lnSpc>
              <a:spcBef>
                <a:spcPts val="10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Appling,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Atkinson,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Bacon,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Baker,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Banks,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Baldwin,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Barrow,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Bartow,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Ben</a:t>
            </a:r>
            <a:r>
              <a:rPr sz="1400" spc="-10" dirty="0">
                <a:latin typeface="Calibri"/>
                <a:cs typeface="Calibri"/>
              </a:rPr>
              <a:t> Hill, </a:t>
            </a:r>
            <a:r>
              <a:rPr sz="1400" dirty="0">
                <a:latin typeface="Calibri"/>
                <a:cs typeface="Calibri"/>
              </a:rPr>
              <a:t>Berrien,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Bibb,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Bleckley,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Brantley,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Brooks,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Bryan,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Burke,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Butts, </a:t>
            </a:r>
            <a:r>
              <a:rPr sz="1400" spc="-10" dirty="0">
                <a:latin typeface="Calibri"/>
                <a:cs typeface="Calibri"/>
              </a:rPr>
              <a:t>Camden, Candler,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Carroll,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Catoosa,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Charlton,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Chatham,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Chattahoochee,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Chattooga, Cherokee,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Clarke,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Clayton,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Clinch,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Cobb,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Coffee,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Colquitt,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Columbia,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Cook, </a:t>
            </a:r>
            <a:r>
              <a:rPr sz="1400" dirty="0">
                <a:latin typeface="Calibri"/>
                <a:cs typeface="Calibri"/>
              </a:rPr>
              <a:t>Coweta,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Crawford,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Crisp,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Dade,</a:t>
            </a:r>
            <a:r>
              <a:rPr sz="1400" spc="-10" dirty="0">
                <a:latin typeface="Calibri"/>
                <a:cs typeface="Calibri"/>
              </a:rPr>
              <a:t> Dawson,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Decatur,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DeKalb,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Dodge,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Dooly, </a:t>
            </a:r>
            <a:r>
              <a:rPr sz="1400" dirty="0">
                <a:latin typeface="Calibri"/>
                <a:cs typeface="Calibri"/>
              </a:rPr>
              <a:t>Douglas,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Echols,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Effingham,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Elbert,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Emanuel,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Evans,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Fannin,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Fayette,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Floyd, Forsyth,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Franklin,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Fulton,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Gilmer,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Glascock,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Glynn,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Gordon,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Grady,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Greene, </a:t>
            </a:r>
            <a:r>
              <a:rPr sz="1400" dirty="0">
                <a:latin typeface="Calibri"/>
                <a:cs typeface="Calibri"/>
              </a:rPr>
              <a:t>Gwinnett,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Habersham,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Hall,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Hancock,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Haralson,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Harris,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Hart,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Heard,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Henry, Houston,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Irwin,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Jackson,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Jasper,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Jeff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Davis,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Jefferson,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Jenkins, Johnson,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Jones, </a:t>
            </a:r>
            <a:r>
              <a:rPr sz="1400" spc="-25" dirty="0">
                <a:latin typeface="Calibri"/>
                <a:cs typeface="Calibri"/>
              </a:rPr>
              <a:t>Lamar,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Lanier,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Laurens,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Liberty,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Lincoln,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Long,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Lowndes,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Lumpkin,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Macon, </a:t>
            </a:r>
            <a:r>
              <a:rPr sz="1400" dirty="0">
                <a:latin typeface="Calibri"/>
                <a:cs typeface="Calibri"/>
              </a:rPr>
              <a:t>Madison,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Marion,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McDuffie,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McIntosh,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Meriwether,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Miller,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Mitchell,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Monroe, Morgan,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Montgomery,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Murray,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Muscogee,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Newton,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Oconee,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Oglethrope, </a:t>
            </a:r>
            <a:r>
              <a:rPr sz="1400" dirty="0">
                <a:latin typeface="Calibri"/>
                <a:cs typeface="Calibri"/>
              </a:rPr>
              <a:t>Paulding, Peach,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Pickens,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Pierce,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Pike,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Polk,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Pulaski,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Putnam,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Quitman,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Rabun, </a:t>
            </a:r>
            <a:r>
              <a:rPr sz="1400" dirty="0">
                <a:latin typeface="Calibri"/>
                <a:cs typeface="Calibri"/>
              </a:rPr>
              <a:t>Randolph,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Richmond,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Rockdale,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Schley,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Screven,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Seminole,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Spalding,</a:t>
            </a:r>
            <a:r>
              <a:rPr sz="1400" spc="5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Stephens,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Stewart,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Talbot,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Taliaferro,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Tattnall,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35" dirty="0">
                <a:latin typeface="Calibri"/>
                <a:cs typeface="Calibri"/>
              </a:rPr>
              <a:t>Taylor,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35" dirty="0">
                <a:latin typeface="Calibri"/>
                <a:cs typeface="Calibri"/>
              </a:rPr>
              <a:t>Telfair,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Thomas,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Tift, </a:t>
            </a:r>
            <a:r>
              <a:rPr sz="1400" spc="-25" dirty="0">
                <a:latin typeface="Calibri"/>
                <a:cs typeface="Calibri"/>
              </a:rPr>
              <a:t>Toombs,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Towns,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Treutlen,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Troup,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Turner,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Twiggs,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Union,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Upson,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Walker, Walton,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Ware,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Warren,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Washington,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Wayne,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Webster,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Wheeler,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White, </a:t>
            </a:r>
            <a:r>
              <a:rPr sz="1400" dirty="0">
                <a:latin typeface="Calibri"/>
                <a:cs typeface="Calibri"/>
              </a:rPr>
              <a:t>Whitfield,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Wilcox,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Wilkes,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Wilkinson,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Worth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Georgia</a:t>
            </a:r>
            <a:r>
              <a:rPr spc="-95" dirty="0"/>
              <a:t> </a:t>
            </a:r>
            <a:r>
              <a:rPr dirty="0"/>
              <a:t>|</a:t>
            </a:r>
            <a:r>
              <a:rPr spc="-4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3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853428" y="1138427"/>
            <a:ext cx="4617720" cy="5367655"/>
            <a:chOff x="6853428" y="1138427"/>
            <a:chExt cx="4617720" cy="53676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3428" y="1138427"/>
              <a:ext cx="4617720" cy="53675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669780" y="1403603"/>
              <a:ext cx="1371600" cy="516890"/>
            </a:xfrm>
            <a:custGeom>
              <a:avLst/>
              <a:gdLst/>
              <a:ahLst/>
              <a:cxnLst/>
              <a:rect l="l" t="t" r="r" b="b"/>
              <a:pathLst>
                <a:path w="1371600" h="516889">
                  <a:moveTo>
                    <a:pt x="1371600" y="0"/>
                  </a:moveTo>
                  <a:lnTo>
                    <a:pt x="0" y="0"/>
                  </a:lnTo>
                  <a:lnTo>
                    <a:pt x="0" y="516636"/>
                  </a:lnTo>
                  <a:lnTo>
                    <a:pt x="1371600" y="516636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244455" y="1650619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921240" y="1723644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6"/>
                </a:lnTo>
                <a:lnTo>
                  <a:pt x="201168" y="196596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04202" y="1641601"/>
          <a:ext cx="10768330" cy="4204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4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6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77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one-way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$2,000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Dual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$84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Platinum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Support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48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trips, $4,000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Support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36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one-way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$84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Liberty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495300">
                        <a:lnSpc>
                          <a:spcPct val="100899"/>
                        </a:lnSpc>
                        <a:spcBef>
                          <a:spcPts val="7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$140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Platinum (No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Limit)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Unlimited Transportation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$5,000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Assist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(LIS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Plan)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621665">
                        <a:lnSpc>
                          <a:spcPct val="100699"/>
                        </a:lnSpc>
                        <a:spcBef>
                          <a:spcPts val="7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PCP,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one-way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$25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$80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$700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Georgia</a:t>
            </a:r>
            <a:r>
              <a:rPr spc="-95" dirty="0"/>
              <a:t> </a:t>
            </a:r>
            <a:r>
              <a:rPr dirty="0"/>
              <a:t>|</a:t>
            </a:r>
            <a:r>
              <a:rPr spc="-4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3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4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North</a:t>
            </a:r>
            <a:r>
              <a:rPr spc="-45" dirty="0"/>
              <a:t> </a:t>
            </a:r>
            <a:r>
              <a:rPr dirty="0"/>
              <a:t>Carolina</a:t>
            </a:r>
            <a:r>
              <a:rPr spc="-85" dirty="0"/>
              <a:t> </a:t>
            </a:r>
            <a:r>
              <a:rPr dirty="0"/>
              <a:t>|</a:t>
            </a:r>
            <a:r>
              <a:rPr spc="2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0201" y="1861355"/>
            <a:ext cx="4254500" cy="3484879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05"/>
              </a:spcBef>
              <a:buFont typeface="Arial"/>
              <a:buChar char="•"/>
              <a:tabLst>
                <a:tab pos="241300" algn="l"/>
              </a:tabLst>
            </a:pP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Ross</a:t>
            </a:r>
            <a:r>
              <a:rPr sz="20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Miller</a:t>
            </a:r>
            <a:r>
              <a:rPr sz="2000" b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–</a:t>
            </a: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Sales</a:t>
            </a:r>
            <a:r>
              <a:rPr sz="20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Manger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GA,</a:t>
            </a:r>
            <a:r>
              <a:rPr sz="20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NC,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009FA2"/>
                </a:solidFill>
                <a:latin typeface="Calibri"/>
                <a:cs typeface="Calibri"/>
              </a:rPr>
              <a:t>SC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80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Plans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available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71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100</a:t>
            </a:r>
            <a:r>
              <a:rPr sz="2000" spc="-10" dirty="0">
                <a:latin typeface="Calibri"/>
                <a:cs typeface="Calibri"/>
              </a:rPr>
              <a:t> counties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81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Key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providers:</a:t>
            </a:r>
            <a:endParaRPr sz="2000">
              <a:latin typeface="Calibri"/>
              <a:cs typeface="Calibri"/>
            </a:endParaRPr>
          </a:p>
          <a:p>
            <a:pPr marL="232410" marR="245110" lvl="1" indent="-232410" algn="r">
              <a:lnSpc>
                <a:spcPct val="100000"/>
              </a:lnSpc>
              <a:spcBef>
                <a:spcPts val="805"/>
              </a:spcBef>
              <a:buClr>
                <a:srgbClr val="6D6D6D"/>
              </a:buClr>
              <a:buFont typeface="Wingdings"/>
              <a:buChar char=""/>
              <a:tabLst>
                <a:tab pos="232410" algn="l"/>
              </a:tabLst>
            </a:pPr>
            <a:r>
              <a:rPr sz="2000" dirty="0">
                <a:latin typeface="Calibri"/>
                <a:cs typeface="Calibri"/>
              </a:rPr>
              <a:t>Atrium,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Mission,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UNC,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First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Health</a:t>
            </a:r>
            <a:endParaRPr sz="2000">
              <a:latin typeface="Calibri"/>
              <a:cs typeface="Calibri"/>
            </a:endParaRPr>
          </a:p>
          <a:p>
            <a:pPr marL="228600" marR="209550" indent="-228600" algn="r">
              <a:lnSpc>
                <a:spcPts val="2390"/>
              </a:lnSpc>
              <a:spcBef>
                <a:spcPts val="805"/>
              </a:spcBef>
              <a:buClr>
                <a:srgbClr val="009FA2"/>
              </a:buClr>
              <a:buFont typeface="Arial"/>
              <a:buChar char="•"/>
              <a:tabLst>
                <a:tab pos="228600" algn="l"/>
              </a:tabLst>
            </a:pPr>
            <a:r>
              <a:rPr sz="2000" dirty="0">
                <a:latin typeface="Calibri"/>
                <a:cs typeface="Calibri"/>
              </a:rPr>
              <a:t>Strong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product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offerings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spanning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all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390"/>
              </a:lnSpc>
            </a:pPr>
            <a:r>
              <a:rPr sz="2000" dirty="0">
                <a:latin typeface="Calibri"/>
                <a:cs typeface="Calibri"/>
              </a:rPr>
              <a:t>socio-</a:t>
            </a:r>
            <a:r>
              <a:rPr sz="2000" spc="-10" dirty="0">
                <a:latin typeface="Calibri"/>
                <a:cs typeface="Calibri"/>
              </a:rPr>
              <a:t>economic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platforms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80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PPO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D-</a:t>
            </a:r>
            <a:r>
              <a:rPr sz="2000" dirty="0">
                <a:latin typeface="Calibri"/>
                <a:cs typeface="Calibri"/>
              </a:rPr>
              <a:t>SNP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strong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value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5"/>
              </a:spcBef>
            </a:pPr>
            <a:r>
              <a:rPr sz="2000" dirty="0">
                <a:latin typeface="Calibri"/>
                <a:cs typeface="Calibri"/>
              </a:rPr>
              <a:t>proposition</a:t>
            </a:r>
            <a:r>
              <a:rPr sz="2000" spc="-1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rich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benefits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81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All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offered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current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footprint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58384" y="2404872"/>
            <a:ext cx="6200140" cy="2313940"/>
            <a:chOff x="5358384" y="2404872"/>
            <a:chExt cx="6200140" cy="23139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58384" y="2404872"/>
              <a:ext cx="6199632" cy="231343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684264" y="3959352"/>
              <a:ext cx="1321435" cy="571500"/>
            </a:xfrm>
            <a:custGeom>
              <a:avLst/>
              <a:gdLst/>
              <a:ahLst/>
              <a:cxnLst/>
              <a:rect l="l" t="t" r="r" b="b"/>
              <a:pathLst>
                <a:path w="1321434" h="571500">
                  <a:moveTo>
                    <a:pt x="1321307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1321307" y="571500"/>
                  </a:lnTo>
                  <a:lnTo>
                    <a:pt x="13213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684264" y="3959352"/>
            <a:ext cx="1321435" cy="571500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354965">
              <a:lnSpc>
                <a:spcPct val="100000"/>
              </a:lnSpc>
              <a:spcBef>
                <a:spcPts val="1325"/>
              </a:spcBef>
            </a:pPr>
            <a:r>
              <a:rPr sz="1800" spc="-1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25411" y="4201667"/>
            <a:ext cx="182880" cy="187960"/>
          </a:xfrm>
          <a:custGeom>
            <a:avLst/>
            <a:gdLst/>
            <a:ahLst/>
            <a:cxnLst/>
            <a:rect l="l" t="t" r="r" b="b"/>
            <a:pathLst>
              <a:path w="182879" h="187960">
                <a:moveTo>
                  <a:pt x="182879" y="0"/>
                </a:moveTo>
                <a:lnTo>
                  <a:pt x="0" y="0"/>
                </a:lnTo>
                <a:lnTo>
                  <a:pt x="0" y="187451"/>
                </a:lnTo>
                <a:lnTo>
                  <a:pt x="182879" y="187451"/>
                </a:lnTo>
                <a:lnTo>
                  <a:pt x="182879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North</a:t>
            </a:r>
            <a:r>
              <a:rPr spc="-65" dirty="0"/>
              <a:t> </a:t>
            </a:r>
            <a:r>
              <a:rPr dirty="0"/>
              <a:t>Carolina</a:t>
            </a:r>
            <a:r>
              <a:rPr spc="-105" dirty="0"/>
              <a:t> </a:t>
            </a:r>
            <a:r>
              <a:rPr dirty="0"/>
              <a:t>|</a:t>
            </a:r>
            <a:r>
              <a:rPr spc="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20" dirty="0">
                <a:latin typeface="Calibri"/>
                <a:cs typeface="Calibri"/>
              </a:rPr>
              <a:t> 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622514"/>
            <a:ext cx="4294505" cy="393763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18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1800" b="1" spc="-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1800" b="1" spc="-9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1800">
              <a:latin typeface="Calibri"/>
              <a:cs typeface="Calibri"/>
            </a:endParaRPr>
          </a:p>
          <a:p>
            <a:pPr marL="241300" marR="5080" indent="-228600">
              <a:lnSpc>
                <a:spcPct val="103200"/>
              </a:lnSpc>
              <a:spcBef>
                <a:spcPts val="80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dirty="0">
                <a:latin typeface="Calibri"/>
                <a:cs typeface="Calibri"/>
              </a:rPr>
              <a:t>Alamance,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Alexander,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Alleghany,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Anson,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Ashe, </a:t>
            </a:r>
            <a:r>
              <a:rPr sz="1550" dirty="0">
                <a:latin typeface="Calibri"/>
                <a:cs typeface="Calibri"/>
              </a:rPr>
              <a:t>Avery,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Bladen,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Buncombe,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Burke,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Cabarrus, </a:t>
            </a:r>
            <a:r>
              <a:rPr sz="1550" dirty="0">
                <a:latin typeface="Calibri"/>
                <a:cs typeface="Calibri"/>
              </a:rPr>
              <a:t>Caldwell,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Caswell,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Catawba,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Chatham,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Clay, </a:t>
            </a:r>
            <a:r>
              <a:rPr sz="1550" dirty="0">
                <a:latin typeface="Calibri"/>
                <a:cs typeface="Calibri"/>
              </a:rPr>
              <a:t>Cleveland,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Columbus,</a:t>
            </a:r>
            <a:r>
              <a:rPr sz="1550" spc="2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Cumberland,</a:t>
            </a:r>
            <a:r>
              <a:rPr sz="1550" spc="19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Davidson, </a:t>
            </a:r>
            <a:r>
              <a:rPr sz="1550" dirty="0">
                <a:latin typeface="Calibri"/>
                <a:cs typeface="Calibri"/>
              </a:rPr>
              <a:t>Davie,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Duplin,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Durham,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Forsyth,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Franklin,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Gaston, </a:t>
            </a:r>
            <a:r>
              <a:rPr sz="1550" dirty="0">
                <a:latin typeface="Calibri"/>
                <a:cs typeface="Calibri"/>
              </a:rPr>
              <a:t>Graham,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Granville,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Greene,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Guilford,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Harnett, </a:t>
            </a:r>
            <a:r>
              <a:rPr sz="1550" dirty="0">
                <a:latin typeface="Calibri"/>
                <a:cs typeface="Calibri"/>
              </a:rPr>
              <a:t>Haywood,</a:t>
            </a:r>
            <a:r>
              <a:rPr sz="1550" spc="1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Henderson,</a:t>
            </a:r>
            <a:r>
              <a:rPr sz="1550" spc="1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Hoke,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Iredell,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Jackson, </a:t>
            </a:r>
            <a:r>
              <a:rPr sz="1550" dirty="0">
                <a:latin typeface="Calibri"/>
                <a:cs typeface="Calibri"/>
              </a:rPr>
              <a:t>Johnston,</a:t>
            </a:r>
            <a:r>
              <a:rPr sz="1550" spc="1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Lee,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Lincoln,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Macon,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Madison, </a:t>
            </a:r>
            <a:r>
              <a:rPr sz="1550" dirty="0">
                <a:latin typeface="Calibri"/>
                <a:cs typeface="Calibri"/>
              </a:rPr>
              <a:t>McDowell,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Mecklenburg,</a:t>
            </a:r>
            <a:r>
              <a:rPr sz="1550" spc="1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Mitchell,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Montgomery, </a:t>
            </a:r>
            <a:r>
              <a:rPr sz="1550" dirty="0">
                <a:latin typeface="Calibri"/>
                <a:cs typeface="Calibri"/>
              </a:rPr>
              <a:t>Moore,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Nash,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Orange,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Person,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Polk,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Randolph, </a:t>
            </a:r>
            <a:r>
              <a:rPr sz="1550" dirty="0">
                <a:latin typeface="Calibri"/>
                <a:cs typeface="Calibri"/>
              </a:rPr>
              <a:t>Richmond,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Robeson,</a:t>
            </a:r>
            <a:r>
              <a:rPr sz="1550" spc="1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Rockingham,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Rowan, </a:t>
            </a:r>
            <a:r>
              <a:rPr sz="1550" dirty="0">
                <a:latin typeface="Calibri"/>
                <a:cs typeface="Calibri"/>
              </a:rPr>
              <a:t>Rutherford,</a:t>
            </a:r>
            <a:r>
              <a:rPr sz="1550" spc="20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Sampson,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Swain,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Scotland,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Stanly, </a:t>
            </a:r>
            <a:r>
              <a:rPr sz="1550" dirty="0">
                <a:latin typeface="Calibri"/>
                <a:cs typeface="Calibri"/>
              </a:rPr>
              <a:t>Strokes,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Surry,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Transylvania,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Union,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Vance,</a:t>
            </a:r>
            <a:r>
              <a:rPr sz="1550" spc="-3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Wake, </a:t>
            </a:r>
            <a:r>
              <a:rPr sz="1550" dirty="0">
                <a:latin typeface="Calibri"/>
                <a:cs typeface="Calibri"/>
              </a:rPr>
              <a:t>Warren,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Watauga,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Wilkes,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Wilson,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Yadkin,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Yancey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58384" y="2404872"/>
            <a:ext cx="6200140" cy="2313940"/>
            <a:chOff x="5358384" y="2404872"/>
            <a:chExt cx="6200140" cy="23139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58384" y="2404872"/>
              <a:ext cx="6199632" cy="231343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684264" y="3959352"/>
              <a:ext cx="1321435" cy="571500"/>
            </a:xfrm>
            <a:custGeom>
              <a:avLst/>
              <a:gdLst/>
              <a:ahLst/>
              <a:cxnLst/>
              <a:rect l="l" t="t" r="r" b="b"/>
              <a:pathLst>
                <a:path w="1321434" h="571500">
                  <a:moveTo>
                    <a:pt x="1321307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1321307" y="571500"/>
                  </a:lnTo>
                  <a:lnTo>
                    <a:pt x="13213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684264" y="3959352"/>
            <a:ext cx="1321435" cy="571500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354965">
              <a:lnSpc>
                <a:spcPct val="100000"/>
              </a:lnSpc>
              <a:spcBef>
                <a:spcPts val="1325"/>
              </a:spcBef>
            </a:pPr>
            <a:r>
              <a:rPr sz="1800" spc="-1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25411" y="4201667"/>
            <a:ext cx="182880" cy="187960"/>
          </a:xfrm>
          <a:custGeom>
            <a:avLst/>
            <a:gdLst/>
            <a:ahLst/>
            <a:cxnLst/>
            <a:rect l="l" t="t" r="r" b="b"/>
            <a:pathLst>
              <a:path w="182879" h="187960">
                <a:moveTo>
                  <a:pt x="182879" y="0"/>
                </a:moveTo>
                <a:lnTo>
                  <a:pt x="0" y="0"/>
                </a:lnTo>
                <a:lnTo>
                  <a:pt x="0" y="187451"/>
                </a:lnTo>
                <a:lnTo>
                  <a:pt x="182879" y="187451"/>
                </a:lnTo>
                <a:lnTo>
                  <a:pt x="182879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North</a:t>
            </a:r>
            <a:r>
              <a:rPr spc="-70" dirty="0"/>
              <a:t> </a:t>
            </a:r>
            <a:r>
              <a:rPr dirty="0"/>
              <a:t>Carolina</a:t>
            </a:r>
            <a:r>
              <a:rPr spc="-110" dirty="0"/>
              <a:t> </a:t>
            </a:r>
            <a:r>
              <a:rPr dirty="0"/>
              <a:t>|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2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09320" y="1808607"/>
          <a:ext cx="10838815" cy="3016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Liberty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$141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month,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allowance;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allowance;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allowance,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PERS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$0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$60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qtr,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allowance;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$3,900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MOOP;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Allowance,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PCP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INN,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OON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INN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$25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OON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$35,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PERS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$85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PCP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$0;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INN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OON;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Bronze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Preventive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Non-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$125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qtr.;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allowance;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allowance;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24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Support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Services;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PCP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INN,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ONN,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Specialist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$25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INN,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$35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OON,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PERS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Service</a:t>
            </a:r>
            <a:r>
              <a:rPr spc="5" dirty="0"/>
              <a:t> </a:t>
            </a:r>
            <a:r>
              <a:rPr spc="-10" dirty="0"/>
              <a:t>Improvements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470405"/>
            <a:ext cx="1790700" cy="3327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By</a:t>
            </a:r>
            <a:r>
              <a:rPr sz="2000" b="1" spc="-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the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Numbers: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34479" y="1969770"/>
          <a:ext cx="10910570" cy="2742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6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 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YTD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Performance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D6D6D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120"/>
                        </a:spcBef>
                      </a:pPr>
                      <a:r>
                        <a:rPr sz="2800" b="1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2800">
                        <a:latin typeface="Calibri"/>
                        <a:cs typeface="Calibri"/>
                      </a:endParaRPr>
                    </a:p>
                    <a:p>
                      <a:pPr marL="325755" marR="320040" algn="ctr">
                        <a:lnSpc>
                          <a:spcPct val="104299"/>
                        </a:lnSpc>
                        <a:spcBef>
                          <a:spcPts val="105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SECOND</a:t>
                      </a:r>
                      <a:r>
                        <a:rPr sz="11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AVERAGE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SPEED</a:t>
                      </a:r>
                      <a:r>
                        <a:rPr sz="115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5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ANSWER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269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20"/>
                        </a:spcBef>
                      </a:pPr>
                      <a:r>
                        <a:rPr sz="2800" b="1" spc="-25" dirty="0">
                          <a:solidFill>
                            <a:srgbClr val="E77012"/>
                          </a:solidFill>
                          <a:latin typeface="Calibri"/>
                          <a:cs typeface="Calibri"/>
                        </a:rPr>
                        <a:t>93%</a:t>
                      </a:r>
                      <a:endParaRPr sz="2800">
                        <a:latin typeface="Calibri"/>
                        <a:cs typeface="Calibri"/>
                      </a:endParaRPr>
                    </a:p>
                    <a:p>
                      <a:pPr marL="116205" marR="107950" algn="ctr">
                        <a:lnSpc>
                          <a:spcPct val="104299"/>
                        </a:lnSpc>
                        <a:spcBef>
                          <a:spcPts val="105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CUSTOMER</a:t>
                      </a:r>
                      <a:r>
                        <a:rPr sz="115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SATISFACTION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SURVEY</a:t>
                      </a:r>
                      <a:r>
                        <a:rPr sz="11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SCORE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269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20"/>
                        </a:spcBef>
                      </a:pPr>
                      <a:r>
                        <a:rPr sz="2800" b="1" spc="-25" dirty="0">
                          <a:solidFill>
                            <a:srgbClr val="009FA2"/>
                          </a:solidFill>
                          <a:latin typeface="Calibri"/>
                          <a:cs typeface="Calibri"/>
                        </a:rPr>
                        <a:t>84%</a:t>
                      </a:r>
                      <a:endParaRPr sz="2800">
                        <a:latin typeface="Calibri"/>
                        <a:cs typeface="Calibri"/>
                      </a:endParaRPr>
                    </a:p>
                    <a:p>
                      <a:pPr marL="523875" marR="509270" indent="-6985" algn="ctr">
                        <a:lnSpc>
                          <a:spcPct val="104299"/>
                        </a:lnSpc>
                        <a:spcBef>
                          <a:spcPts val="105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FIRST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CALL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RESOLUTION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269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120"/>
                        </a:spcBef>
                      </a:pPr>
                      <a:r>
                        <a:rPr sz="280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2800" b="1" spc="-25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40%</a:t>
                      </a:r>
                      <a:endParaRPr sz="2800">
                        <a:latin typeface="Calibri"/>
                        <a:cs typeface="Calibri"/>
                      </a:endParaRPr>
                    </a:p>
                    <a:p>
                      <a:pPr marL="127000" marR="115570" algn="ctr">
                        <a:lnSpc>
                          <a:spcPct val="104299"/>
                        </a:lnSpc>
                        <a:spcBef>
                          <a:spcPts val="105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YOY</a:t>
                      </a:r>
                      <a:r>
                        <a:rPr sz="11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CHANGE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15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OVERALL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MEMBER</a:t>
                      </a:r>
                      <a:r>
                        <a:rPr sz="115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COMPLAINTS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269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580"/>
                        </a:spcBef>
                      </a:pPr>
                      <a:r>
                        <a:rPr sz="2800" b="1" dirty="0">
                          <a:solidFill>
                            <a:srgbClr val="12D0C9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2800" b="1" spc="-25" dirty="0">
                          <a:solidFill>
                            <a:srgbClr val="12D0C9"/>
                          </a:solidFill>
                          <a:latin typeface="Calibri"/>
                          <a:cs typeface="Calibri"/>
                        </a:rPr>
                        <a:t>29%</a:t>
                      </a:r>
                      <a:endParaRPr sz="2800">
                        <a:latin typeface="Calibri"/>
                        <a:cs typeface="Calibri"/>
                      </a:endParaRPr>
                    </a:p>
                    <a:p>
                      <a:pPr marL="255904" marR="239395" indent="-5080" algn="ctr">
                        <a:lnSpc>
                          <a:spcPct val="99600"/>
                        </a:lnSpc>
                        <a:spcBef>
                          <a:spcPts val="11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YOY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CHANGE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CUSTOMER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SERVICE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MEMBER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COMPLAINTS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0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0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2022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Performance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25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sec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85%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81%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9%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177%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South</a:t>
            </a:r>
            <a:r>
              <a:rPr spc="-25" dirty="0"/>
              <a:t> </a:t>
            </a:r>
            <a:r>
              <a:rPr dirty="0"/>
              <a:t>Carolina</a:t>
            </a:r>
            <a:r>
              <a:rPr spc="-95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674327"/>
            <a:ext cx="5188585" cy="316420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240665" algn="l"/>
              </a:tabLst>
            </a:pP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Ross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Miller</a:t>
            </a:r>
            <a:r>
              <a:rPr sz="2000" b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–</a:t>
            </a:r>
            <a:r>
              <a:rPr sz="2000" b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Sales</a:t>
            </a:r>
            <a:r>
              <a:rPr sz="20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Manager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GA,</a:t>
            </a:r>
            <a:r>
              <a:rPr sz="2000" b="1" spc="-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NC,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009FA2"/>
                </a:solidFill>
                <a:latin typeface="Calibri"/>
                <a:cs typeface="Calibri"/>
              </a:rPr>
              <a:t>SC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All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plans in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counties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9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Key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providers:</a:t>
            </a:r>
            <a:endParaRPr sz="20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484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000" dirty="0">
                <a:latin typeface="Calibri"/>
                <a:cs typeface="Calibri"/>
              </a:rPr>
              <a:t>PRISMA,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ANMED,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Lexington,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McLeod,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MUSC,</a:t>
            </a:r>
            <a:endParaRPr sz="2000">
              <a:latin typeface="Calibri"/>
              <a:cs typeface="Calibri"/>
            </a:endParaRPr>
          </a:p>
          <a:p>
            <a:pPr marL="474345">
              <a:lnSpc>
                <a:spcPct val="100000"/>
              </a:lnSpc>
              <a:spcBef>
                <a:spcPts val="10"/>
              </a:spcBef>
            </a:pPr>
            <a:r>
              <a:rPr sz="2000" dirty="0">
                <a:latin typeface="Calibri"/>
                <a:cs typeface="Calibri"/>
              </a:rPr>
              <a:t>Roper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St.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Francis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ts val="2380"/>
              </a:lnSpc>
              <a:spcBef>
                <a:spcPts val="112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Full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product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portfolio:</a:t>
            </a:r>
            <a:r>
              <a:rPr sz="2000" spc="-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HMO,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PPO,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Giveback,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LIS, </a:t>
            </a:r>
            <a:r>
              <a:rPr sz="2000" dirty="0">
                <a:latin typeface="Calibri"/>
                <a:cs typeface="Calibri"/>
              </a:rPr>
              <a:t>Giveback,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Only,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D-</a:t>
            </a:r>
            <a:r>
              <a:rPr sz="2000" dirty="0">
                <a:latin typeface="Calibri"/>
                <a:cs typeface="Calibri"/>
              </a:rPr>
              <a:t>SNP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plans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44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Very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competitive</a:t>
            </a:r>
            <a:r>
              <a:rPr sz="2000" spc="3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D-</a:t>
            </a:r>
            <a:r>
              <a:rPr sz="2000" dirty="0">
                <a:latin typeface="Calibri"/>
                <a:cs typeface="Calibri"/>
              </a:rPr>
              <a:t>SNP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PPO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plan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9741" y="4935423"/>
            <a:ext cx="4077970" cy="333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dirty="0">
                <a:latin typeface="Calibri"/>
                <a:cs typeface="Calibri"/>
              </a:rPr>
              <a:t>LIS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Assist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PPO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strong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benefits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666110" y="1842584"/>
            <a:ext cx="4914900" cy="3836035"/>
            <a:chOff x="6666110" y="1842584"/>
            <a:chExt cx="4914900" cy="38360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6110" y="1842584"/>
              <a:ext cx="4914594" cy="38357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424159" y="4841747"/>
              <a:ext cx="786765" cy="274320"/>
            </a:xfrm>
            <a:custGeom>
              <a:avLst/>
              <a:gdLst/>
              <a:ahLst/>
              <a:cxnLst/>
              <a:rect l="l" t="t" r="r" b="b"/>
              <a:pathLst>
                <a:path w="786765" h="274320">
                  <a:moveTo>
                    <a:pt x="786383" y="0"/>
                  </a:moveTo>
                  <a:lnTo>
                    <a:pt x="0" y="0"/>
                  </a:lnTo>
                  <a:lnTo>
                    <a:pt x="0" y="274319"/>
                  </a:lnTo>
                  <a:lnTo>
                    <a:pt x="786383" y="274319"/>
                  </a:lnTo>
                  <a:lnTo>
                    <a:pt x="7863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506836" y="5103114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186416" y="5170932"/>
            <a:ext cx="196850" cy="201295"/>
          </a:xfrm>
          <a:custGeom>
            <a:avLst/>
            <a:gdLst/>
            <a:ahLst/>
            <a:cxnLst/>
            <a:rect l="l" t="t" r="r" b="b"/>
            <a:pathLst>
              <a:path w="196850" h="201295">
                <a:moveTo>
                  <a:pt x="196596" y="0"/>
                </a:moveTo>
                <a:lnTo>
                  <a:pt x="0" y="0"/>
                </a:lnTo>
                <a:lnTo>
                  <a:pt x="0" y="201168"/>
                </a:lnTo>
                <a:lnTo>
                  <a:pt x="196596" y="201168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South</a:t>
            </a:r>
            <a:r>
              <a:rPr spc="-35" dirty="0"/>
              <a:t> </a:t>
            </a:r>
            <a:r>
              <a:rPr dirty="0"/>
              <a:t>Carolina</a:t>
            </a:r>
            <a:r>
              <a:rPr spc="-110" dirty="0"/>
              <a:t> </a:t>
            </a:r>
            <a:r>
              <a:rPr dirty="0"/>
              <a:t>|</a:t>
            </a:r>
            <a:r>
              <a:rPr spc="-1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2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897904"/>
            <a:ext cx="6061075" cy="3329304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002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Abbeville,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Aiken,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Allendale,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Anderson,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Bamberg, </a:t>
            </a:r>
            <a:r>
              <a:rPr sz="2000" dirty="0">
                <a:latin typeface="Calibri"/>
                <a:cs typeface="Calibri"/>
              </a:rPr>
              <a:t>Barnwell,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Beaufort,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Berkeley,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Calhoun,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Charleston, Cherokee,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35" dirty="0">
                <a:latin typeface="Calibri"/>
                <a:cs typeface="Calibri"/>
              </a:rPr>
              <a:t>Chester,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Chesterfield,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Clarendon,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Colleton, </a:t>
            </a:r>
            <a:r>
              <a:rPr sz="2000" dirty="0">
                <a:latin typeface="Calibri"/>
                <a:cs typeface="Calibri"/>
              </a:rPr>
              <a:t>Darling,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Dillon,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Dorchester,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Edgefield,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Fairfield,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Florence, Georgetown,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Greenville,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Greenwood,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Hampton,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Horry, </a:t>
            </a:r>
            <a:r>
              <a:rPr sz="2000" spc="-25" dirty="0">
                <a:latin typeface="Calibri"/>
                <a:cs typeface="Calibri"/>
              </a:rPr>
              <a:t>Jasper,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35" dirty="0">
                <a:latin typeface="Calibri"/>
                <a:cs typeface="Calibri"/>
              </a:rPr>
              <a:t>Kershaw,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Lancaster,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Laurens,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Lee,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Lexington, </a:t>
            </a:r>
            <a:r>
              <a:rPr sz="2000" dirty="0">
                <a:latin typeface="Calibri"/>
                <a:cs typeface="Calibri"/>
              </a:rPr>
              <a:t>Marion,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Marlboro,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McCormick,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Newberry,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Oconee, Orangeburg,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Pickens,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Richland,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Saluda,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Spartanburg, </a:t>
            </a:r>
            <a:r>
              <a:rPr sz="2000" spc="-30" dirty="0">
                <a:latin typeface="Calibri"/>
                <a:cs typeface="Calibri"/>
              </a:rPr>
              <a:t>Sumter,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Union,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Williamsburg,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York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24828" y="1783079"/>
            <a:ext cx="5267325" cy="3950335"/>
            <a:chOff x="6624828" y="1783079"/>
            <a:chExt cx="5267325" cy="39503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4828" y="1783079"/>
              <a:ext cx="5266944" cy="39502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538460" y="4841747"/>
              <a:ext cx="786765" cy="274320"/>
            </a:xfrm>
            <a:custGeom>
              <a:avLst/>
              <a:gdLst/>
              <a:ahLst/>
              <a:cxnLst/>
              <a:rect l="l" t="t" r="r" b="b"/>
              <a:pathLst>
                <a:path w="786765" h="274320">
                  <a:moveTo>
                    <a:pt x="786383" y="0"/>
                  </a:moveTo>
                  <a:lnTo>
                    <a:pt x="0" y="0"/>
                  </a:lnTo>
                  <a:lnTo>
                    <a:pt x="0" y="274319"/>
                  </a:lnTo>
                  <a:lnTo>
                    <a:pt x="786383" y="274319"/>
                  </a:lnTo>
                  <a:lnTo>
                    <a:pt x="7863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619993" y="5103114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300716" y="5170932"/>
            <a:ext cx="196850" cy="201295"/>
          </a:xfrm>
          <a:custGeom>
            <a:avLst/>
            <a:gdLst/>
            <a:ahLst/>
            <a:cxnLst/>
            <a:rect l="l" t="t" r="r" b="b"/>
            <a:pathLst>
              <a:path w="196850" h="201295">
                <a:moveTo>
                  <a:pt x="196596" y="0"/>
                </a:moveTo>
                <a:lnTo>
                  <a:pt x="0" y="0"/>
                </a:lnTo>
                <a:lnTo>
                  <a:pt x="0" y="201168"/>
                </a:lnTo>
                <a:lnTo>
                  <a:pt x="196596" y="201168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South</a:t>
            </a:r>
            <a:r>
              <a:rPr spc="-35" dirty="0"/>
              <a:t> </a:t>
            </a:r>
            <a:r>
              <a:rPr dirty="0"/>
              <a:t>Carolina</a:t>
            </a:r>
            <a:r>
              <a:rPr spc="-114" dirty="0"/>
              <a:t> </a:t>
            </a:r>
            <a:r>
              <a:rPr dirty="0"/>
              <a:t>|</a:t>
            </a:r>
            <a:r>
              <a:rPr spc="-1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5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2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09320" y="1808607"/>
          <a:ext cx="10838815" cy="3291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Liberty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$150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month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Platinum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max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allowance;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 allowance,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36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Trips,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PERS;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Support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Services,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$80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Bronze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Preventative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$700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Mutual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Omaha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$20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month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rolling, $2,000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allowance;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$1,500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Hearing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allowance;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$200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allowance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 LIS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Non-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OTC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$55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month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rolling;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$3,000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allowance;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trips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Transportation;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allowance,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$700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PERS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141" y="1573377"/>
            <a:ext cx="4474845" cy="92075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54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Joey</a:t>
            </a:r>
            <a:r>
              <a:rPr sz="1550" b="1" spc="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Anselmo</a:t>
            </a:r>
            <a:r>
              <a:rPr sz="1550" b="1" spc="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–</a:t>
            </a:r>
            <a:r>
              <a:rPr sz="1550" b="1" spc="85" dirty="0">
                <a:solidFill>
                  <a:srgbClr val="009FA2"/>
                </a:solidFill>
                <a:latin typeface="Calibri"/>
                <a:cs typeface="Calibri"/>
              </a:rPr>
              <a:t> 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Sales</a:t>
            </a:r>
            <a:r>
              <a:rPr sz="1550" b="1" spc="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Manager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4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Experienced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local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sales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team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support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market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700" dirty="0">
                <a:latin typeface="Calibri"/>
                <a:cs typeface="Calibri"/>
              </a:rPr>
              <a:t>Strong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relationships</a:t>
            </a:r>
            <a:r>
              <a:rPr sz="1700" spc="-8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with: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419088" y="1600200"/>
            <a:ext cx="5248910" cy="4823460"/>
            <a:chOff x="6419088" y="1600200"/>
            <a:chExt cx="5248910" cy="48234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9088" y="1600200"/>
              <a:ext cx="5248656" cy="48234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79892" y="3273551"/>
              <a:ext cx="951230" cy="201295"/>
            </a:xfrm>
            <a:custGeom>
              <a:avLst/>
              <a:gdLst/>
              <a:ahLst/>
              <a:cxnLst/>
              <a:rect l="l" t="t" r="r" b="b"/>
              <a:pathLst>
                <a:path w="951229" h="201295">
                  <a:moveTo>
                    <a:pt x="950976" y="0"/>
                  </a:moveTo>
                  <a:lnTo>
                    <a:pt x="0" y="0"/>
                  </a:lnTo>
                  <a:lnTo>
                    <a:pt x="0" y="201167"/>
                  </a:lnTo>
                  <a:lnTo>
                    <a:pt x="950976" y="201167"/>
                  </a:lnTo>
                  <a:lnTo>
                    <a:pt x="950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172068" y="3545535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63840" y="3607308"/>
            <a:ext cx="187960" cy="187960"/>
          </a:xfrm>
          <a:custGeom>
            <a:avLst/>
            <a:gdLst/>
            <a:ahLst/>
            <a:cxnLst/>
            <a:rect l="l" t="t" r="r" b="b"/>
            <a:pathLst>
              <a:path w="187959" h="187960">
                <a:moveTo>
                  <a:pt x="187451" y="0"/>
                </a:moveTo>
                <a:lnTo>
                  <a:pt x="0" y="0"/>
                </a:lnTo>
                <a:lnTo>
                  <a:pt x="0" y="187451"/>
                </a:lnTo>
                <a:lnTo>
                  <a:pt x="187451" y="187451"/>
                </a:lnTo>
                <a:lnTo>
                  <a:pt x="187451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Florida</a:t>
            </a:r>
            <a:r>
              <a:rPr spc="-45" dirty="0"/>
              <a:t> </a:t>
            </a:r>
            <a:r>
              <a:rPr dirty="0"/>
              <a:t>|</a:t>
            </a:r>
            <a:r>
              <a:rPr spc="2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01141" y="4328008"/>
            <a:ext cx="6563995" cy="169037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53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New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2024:</a:t>
            </a:r>
            <a:endParaRPr sz="155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44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550" dirty="0">
                <a:latin typeface="Calibri"/>
                <a:cs typeface="Calibri"/>
              </a:rPr>
              <a:t>Wellcare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Spendable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Card: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D-SNP-OTC,</a:t>
            </a:r>
            <a:r>
              <a:rPr sz="1550" spc="2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utilities,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rent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assistance,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gas</a:t>
            </a:r>
            <a:r>
              <a:rPr sz="1550" spc="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pay-</a:t>
            </a:r>
            <a:r>
              <a:rPr sz="1550" spc="-25" dirty="0">
                <a:latin typeface="Calibri"/>
                <a:cs typeface="Calibri"/>
              </a:rPr>
              <a:t>at-</a:t>
            </a:r>
            <a:endParaRPr sz="1550">
              <a:latin typeface="Calibri"/>
              <a:cs typeface="Calibri"/>
            </a:endParaRPr>
          </a:p>
          <a:p>
            <a:pPr marL="474345">
              <a:lnSpc>
                <a:spcPct val="100000"/>
              </a:lnSpc>
              <a:spcBef>
                <a:spcPts val="55"/>
              </a:spcBef>
            </a:pPr>
            <a:r>
              <a:rPr sz="1550" dirty="0">
                <a:latin typeface="Calibri"/>
                <a:cs typeface="Calibri"/>
              </a:rPr>
              <a:t>pump,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healthy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food,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dental,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vision,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hearing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allowance,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up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to</a:t>
            </a:r>
            <a:endParaRPr sz="1550">
              <a:latin typeface="Calibri"/>
              <a:cs typeface="Calibri"/>
            </a:endParaRPr>
          </a:p>
          <a:p>
            <a:pPr marL="474345">
              <a:lnSpc>
                <a:spcPct val="100000"/>
              </a:lnSpc>
              <a:spcBef>
                <a:spcPts val="80"/>
              </a:spcBef>
            </a:pPr>
            <a:r>
              <a:rPr sz="1550" dirty="0">
                <a:latin typeface="Calibri"/>
                <a:cs typeface="Calibri"/>
              </a:rPr>
              <a:t>$205/month,</a:t>
            </a:r>
            <a:r>
              <a:rPr sz="1550" spc="22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rolling</a:t>
            </a:r>
            <a:endParaRPr sz="155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45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550" dirty="0">
                <a:latin typeface="Calibri"/>
                <a:cs typeface="Calibri"/>
              </a:rPr>
              <a:t>Most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counties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will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have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higher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giveback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amounts</a:t>
            </a:r>
            <a:endParaRPr sz="155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48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550" dirty="0">
                <a:latin typeface="Calibri"/>
                <a:cs typeface="Calibri"/>
              </a:rPr>
              <a:t>All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66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counties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will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have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HMO,PPO,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D-SNP</a:t>
            </a:r>
            <a:r>
              <a:rPr sz="1550" spc="1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Plans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4067" y="2501427"/>
            <a:ext cx="1967864" cy="179197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5745" indent="-233045">
              <a:lnSpc>
                <a:spcPct val="100000"/>
              </a:lnSpc>
              <a:spcBef>
                <a:spcPts val="535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spc="-10" dirty="0">
                <a:latin typeface="Calibri"/>
                <a:cs typeface="Calibri"/>
              </a:rPr>
              <a:t>ChenMed/Dedicated</a:t>
            </a:r>
            <a:endParaRPr sz="155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450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spc="-10" dirty="0">
                <a:latin typeface="Calibri"/>
                <a:cs typeface="Calibri"/>
              </a:rPr>
              <a:t>CenterWell</a:t>
            </a:r>
            <a:endParaRPr sz="155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480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spc="-10" dirty="0">
                <a:latin typeface="Calibri"/>
                <a:cs typeface="Calibri"/>
              </a:rPr>
              <a:t>WellMed/Optum</a:t>
            </a:r>
            <a:endParaRPr sz="155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445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spc="-10" dirty="0">
                <a:latin typeface="Calibri"/>
                <a:cs typeface="Calibri"/>
              </a:rPr>
              <a:t>InnovaCare</a:t>
            </a:r>
            <a:endParaRPr sz="155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445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dirty="0">
                <a:latin typeface="Calibri"/>
                <a:cs typeface="Calibri"/>
              </a:rPr>
              <a:t>Physicians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Partners</a:t>
            </a:r>
            <a:endParaRPr sz="155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484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dirty="0">
                <a:latin typeface="Calibri"/>
                <a:cs typeface="Calibri"/>
              </a:rPr>
              <a:t>American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Care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03928" y="2501427"/>
            <a:ext cx="1365885" cy="179197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5745" indent="-233045">
              <a:lnSpc>
                <a:spcPct val="100000"/>
              </a:lnSpc>
              <a:spcBef>
                <a:spcPts val="535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dirty="0">
                <a:latin typeface="Calibri"/>
                <a:cs typeface="Calibri"/>
              </a:rPr>
              <a:t>Palm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Medical</a:t>
            </a:r>
            <a:endParaRPr sz="155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450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spc="-25" dirty="0">
                <a:latin typeface="Calibri"/>
                <a:cs typeface="Calibri"/>
              </a:rPr>
              <a:t>IMA</a:t>
            </a:r>
            <a:endParaRPr sz="155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480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spc="-10" dirty="0">
                <a:latin typeface="Calibri"/>
                <a:cs typeface="Calibri"/>
              </a:rPr>
              <a:t>Shands</a:t>
            </a:r>
            <a:endParaRPr sz="155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445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spc="-10" dirty="0">
                <a:latin typeface="Calibri"/>
                <a:cs typeface="Calibri"/>
              </a:rPr>
              <a:t>CareMax</a:t>
            </a:r>
            <a:endParaRPr sz="155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445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spc="-10" dirty="0">
                <a:latin typeface="Calibri"/>
                <a:cs typeface="Calibri"/>
              </a:rPr>
              <a:t>MaxHealth</a:t>
            </a:r>
            <a:endParaRPr sz="155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484"/>
              </a:spcBef>
              <a:buClr>
                <a:srgbClr val="6D6D6D"/>
              </a:buClr>
              <a:buFont typeface="Wingdings"/>
              <a:buChar char=""/>
              <a:tabLst>
                <a:tab pos="245745" algn="l"/>
              </a:tabLst>
            </a:pPr>
            <a:r>
              <a:rPr sz="1550" spc="-10" dirty="0">
                <a:latin typeface="Calibri"/>
                <a:cs typeface="Calibri"/>
              </a:rPr>
              <a:t>MyCare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141" y="1893925"/>
            <a:ext cx="5401310" cy="3205480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1550" b="1" spc="1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1550" b="1" spc="1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1550" b="1" spc="9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1550">
              <a:latin typeface="Calibri"/>
              <a:cs typeface="Calibri"/>
            </a:endParaRPr>
          </a:p>
          <a:p>
            <a:pPr marL="241300" marR="5080" indent="-228600">
              <a:lnSpc>
                <a:spcPct val="103000"/>
              </a:lnSpc>
              <a:spcBef>
                <a:spcPts val="100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dirty="0">
                <a:latin typeface="Calibri"/>
                <a:cs typeface="Calibri"/>
              </a:rPr>
              <a:t>Alachua,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Baker, Bay,</a:t>
            </a:r>
            <a:r>
              <a:rPr sz="1550" spc="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Bradford,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Brevard,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Broward,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Calhoun, </a:t>
            </a:r>
            <a:r>
              <a:rPr sz="1550" dirty="0">
                <a:latin typeface="Calibri"/>
                <a:cs typeface="Calibri"/>
              </a:rPr>
              <a:t>Citrus,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Charlotte,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Clay,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Collier,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Columbia,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DeSoto,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Dixie,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Duval, </a:t>
            </a:r>
            <a:r>
              <a:rPr sz="1550" dirty="0">
                <a:latin typeface="Calibri"/>
                <a:cs typeface="Calibri"/>
              </a:rPr>
              <a:t>Escambia,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Flagler,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Franklin,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Gadsden,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Gilchrist,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Glades,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Gulf, </a:t>
            </a:r>
            <a:r>
              <a:rPr sz="1550" dirty="0">
                <a:latin typeface="Calibri"/>
                <a:cs typeface="Calibri"/>
              </a:rPr>
              <a:t>Hamilton,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Hardee,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Hendry,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Hernando,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Hillsborough,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Highlands, </a:t>
            </a:r>
            <a:r>
              <a:rPr sz="1550" dirty="0">
                <a:latin typeface="Calibri"/>
                <a:cs typeface="Calibri"/>
              </a:rPr>
              <a:t>Holmes,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Indian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River,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Jackson,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Jefferson,</a:t>
            </a:r>
            <a:r>
              <a:rPr sz="1550" spc="1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Lafayette,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Lake,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Lee, </a:t>
            </a:r>
            <a:r>
              <a:rPr sz="1550" dirty="0">
                <a:latin typeface="Calibri"/>
                <a:cs typeface="Calibri"/>
              </a:rPr>
              <a:t>Leon,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Levy,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Liberty,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Madison,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Manatee,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Marion,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Martin,</a:t>
            </a:r>
            <a:endParaRPr sz="1550">
              <a:latin typeface="Calibri"/>
              <a:cs typeface="Calibri"/>
            </a:endParaRPr>
          </a:p>
          <a:p>
            <a:pPr marL="241300" marR="431165">
              <a:lnSpc>
                <a:spcPct val="103099"/>
              </a:lnSpc>
              <a:spcBef>
                <a:spcPts val="30"/>
              </a:spcBef>
            </a:pPr>
            <a:r>
              <a:rPr sz="1550" dirty="0">
                <a:latin typeface="Calibri"/>
                <a:cs typeface="Calibri"/>
              </a:rPr>
              <a:t>Miami-Dade,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Nassau,</a:t>
            </a:r>
            <a:r>
              <a:rPr sz="1550" spc="2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Okaloosa,</a:t>
            </a:r>
            <a:r>
              <a:rPr sz="1550" spc="1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Okeechobee,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Orange, </a:t>
            </a:r>
            <a:r>
              <a:rPr sz="1550" dirty="0">
                <a:latin typeface="Calibri"/>
                <a:cs typeface="Calibri"/>
              </a:rPr>
              <a:t>Osceola,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Palm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Beach,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Pasco,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Pinellas,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Polk,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Putnam,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Santa </a:t>
            </a:r>
            <a:r>
              <a:rPr sz="1550" dirty="0">
                <a:latin typeface="Calibri"/>
                <a:cs typeface="Calibri"/>
              </a:rPr>
              <a:t>Rosa,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Sarasota,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St.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Johns,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St.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Lucie,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Seminole,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Sumter, </a:t>
            </a:r>
            <a:r>
              <a:rPr sz="1550" dirty="0">
                <a:latin typeface="Calibri"/>
                <a:cs typeface="Calibri"/>
              </a:rPr>
              <a:t>Suwannee,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Taylor,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Union,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Volusia,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Wakulla,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Walton, Washington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Florida</a:t>
            </a:r>
            <a:r>
              <a:rPr spc="-75" dirty="0"/>
              <a:t> </a:t>
            </a:r>
            <a:r>
              <a:rPr dirty="0"/>
              <a:t>|</a:t>
            </a:r>
            <a:r>
              <a:rPr spc="-1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1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19088" y="1600200"/>
            <a:ext cx="5248910" cy="4823460"/>
            <a:chOff x="6419088" y="1600200"/>
            <a:chExt cx="5248910" cy="48234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9088" y="1600200"/>
              <a:ext cx="5248656" cy="48234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279892" y="3273551"/>
              <a:ext cx="951230" cy="201295"/>
            </a:xfrm>
            <a:custGeom>
              <a:avLst/>
              <a:gdLst/>
              <a:ahLst/>
              <a:cxnLst/>
              <a:rect l="l" t="t" r="r" b="b"/>
              <a:pathLst>
                <a:path w="951229" h="201295">
                  <a:moveTo>
                    <a:pt x="950976" y="0"/>
                  </a:moveTo>
                  <a:lnTo>
                    <a:pt x="0" y="0"/>
                  </a:lnTo>
                  <a:lnTo>
                    <a:pt x="0" y="201167"/>
                  </a:lnTo>
                  <a:lnTo>
                    <a:pt x="950976" y="201167"/>
                  </a:lnTo>
                  <a:lnTo>
                    <a:pt x="950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172068" y="3545535"/>
            <a:ext cx="825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63840" y="3607308"/>
            <a:ext cx="187960" cy="187960"/>
          </a:xfrm>
          <a:custGeom>
            <a:avLst/>
            <a:gdLst/>
            <a:ahLst/>
            <a:cxnLst/>
            <a:rect l="l" t="t" r="r" b="b"/>
            <a:pathLst>
              <a:path w="187959" h="187960">
                <a:moveTo>
                  <a:pt x="187451" y="0"/>
                </a:moveTo>
                <a:lnTo>
                  <a:pt x="0" y="0"/>
                </a:lnTo>
                <a:lnTo>
                  <a:pt x="0" y="187451"/>
                </a:lnTo>
                <a:lnTo>
                  <a:pt x="187451" y="187451"/>
                </a:lnTo>
                <a:lnTo>
                  <a:pt x="187451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17385" y="1641601"/>
          <a:ext cx="10836910" cy="4022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9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PPO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copays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higher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ancillary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amounts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103505">
                        <a:lnSpc>
                          <a:spcPct val="100699"/>
                        </a:lnSpc>
                        <a:spcBef>
                          <a:spcPts val="110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$205/monthly,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Platinum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$500,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 allowance,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48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one-way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trips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Dual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(formerly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D-SNP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$170/month,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$4000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36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one-way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Vision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$400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$89/month,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$4000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Transportation,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allowance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Giveback;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Hearing,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Silver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Sneakers, Strong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formulary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Florida</a:t>
            </a:r>
            <a:r>
              <a:rPr spc="-80" dirty="0"/>
              <a:t> </a:t>
            </a:r>
            <a:r>
              <a:rPr dirty="0"/>
              <a:t>|</a:t>
            </a:r>
            <a:r>
              <a:rPr spc="-1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5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2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141" y="1449455"/>
            <a:ext cx="5287645" cy="353631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3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Jean</a:t>
            </a:r>
            <a:r>
              <a:rPr sz="1550" b="1" spc="6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Negrete</a:t>
            </a:r>
            <a:r>
              <a:rPr sz="1550" b="1" spc="10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–</a:t>
            </a:r>
            <a:r>
              <a:rPr sz="1550" b="1" spc="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Sales</a:t>
            </a:r>
            <a:r>
              <a:rPr sz="1550" b="1" spc="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Manager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00" dirty="0">
                <a:latin typeface="Calibri"/>
                <a:cs typeface="Calibri"/>
              </a:rPr>
              <a:t>Local</a:t>
            </a:r>
            <a:r>
              <a:rPr sz="1500" spc="-9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sales</a:t>
            </a:r>
            <a:r>
              <a:rPr sz="1500" spc="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teams</a:t>
            </a:r>
            <a:r>
              <a:rPr sz="1500" spc="-6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supporting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markets</a:t>
            </a:r>
            <a:r>
              <a:rPr sz="1500" spc="-1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Austin,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40" dirty="0">
                <a:latin typeface="Calibri"/>
                <a:cs typeface="Calibri"/>
              </a:rPr>
              <a:t>DFW,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El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Paso,</a:t>
            </a:r>
            <a:endParaRPr sz="15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500" spc="-10" dirty="0">
                <a:latin typeface="Calibri"/>
                <a:cs typeface="Calibri"/>
              </a:rPr>
              <a:t>Houston,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Rio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Grande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30" dirty="0">
                <a:latin typeface="Calibri"/>
                <a:cs typeface="Calibri"/>
              </a:rPr>
              <a:t>Valley,</a:t>
            </a:r>
            <a:r>
              <a:rPr sz="1500" spc="-6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and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San</a:t>
            </a:r>
            <a:r>
              <a:rPr sz="1500" spc="-10" dirty="0">
                <a:latin typeface="Calibri"/>
                <a:cs typeface="Calibri"/>
              </a:rPr>
              <a:t> Antonio</a:t>
            </a:r>
            <a:endParaRPr sz="15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00" spc="-10" dirty="0">
                <a:latin typeface="Calibri"/>
                <a:cs typeface="Calibri"/>
              </a:rPr>
              <a:t>Strong</a:t>
            </a:r>
            <a:r>
              <a:rPr sz="1500" spc="-7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provider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network</a:t>
            </a:r>
            <a:r>
              <a:rPr sz="1500" spc="-6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statewide</a:t>
            </a:r>
            <a:r>
              <a:rPr sz="1500" spc="-9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with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key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partners:</a:t>
            </a:r>
            <a:endParaRPr sz="15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29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500" dirty="0">
                <a:latin typeface="Calibri"/>
                <a:cs typeface="Calibri"/>
              </a:rPr>
              <a:t>Oak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Street</a:t>
            </a:r>
            <a:r>
              <a:rPr sz="1500" spc="-6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Health,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Valora</a:t>
            </a:r>
            <a:r>
              <a:rPr sz="1500" spc="-6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Medical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Group,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WellMed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(Dallas</a:t>
            </a:r>
            <a:r>
              <a:rPr sz="1500" spc="-70" dirty="0">
                <a:latin typeface="Calibri"/>
                <a:cs typeface="Calibri"/>
              </a:rPr>
              <a:t> </a:t>
            </a:r>
            <a:r>
              <a:rPr sz="1500" spc="-50" dirty="0">
                <a:latin typeface="Calibri"/>
                <a:cs typeface="Calibri"/>
              </a:rPr>
              <a:t>&amp;</a:t>
            </a:r>
            <a:endParaRPr sz="1500">
              <a:latin typeface="Calibri"/>
              <a:cs typeface="Calibri"/>
            </a:endParaRPr>
          </a:p>
          <a:p>
            <a:pPr marL="474345">
              <a:lnSpc>
                <a:spcPct val="100000"/>
              </a:lnSpc>
            </a:pPr>
            <a:r>
              <a:rPr sz="1500" spc="-10" dirty="0">
                <a:latin typeface="Calibri"/>
                <a:cs typeface="Calibri"/>
              </a:rPr>
              <a:t>Houston),</a:t>
            </a:r>
            <a:r>
              <a:rPr sz="1500" spc="-7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Cano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Health,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ChenMed,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Village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MD</a:t>
            </a:r>
            <a:endParaRPr sz="15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00" dirty="0">
                <a:latin typeface="Calibri"/>
                <a:cs typeface="Calibri"/>
              </a:rPr>
              <a:t>2024 </a:t>
            </a:r>
            <a:r>
              <a:rPr sz="1500" spc="-10" dirty="0">
                <a:latin typeface="Calibri"/>
                <a:cs typeface="Calibri"/>
              </a:rPr>
              <a:t>Product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Expansion:</a:t>
            </a:r>
            <a:endParaRPr sz="15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32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500" b="1" i="1" dirty="0">
                <a:latin typeface="Calibri"/>
                <a:cs typeface="Calibri"/>
              </a:rPr>
              <a:t>All</a:t>
            </a:r>
            <a:r>
              <a:rPr sz="1500" b="1" i="1" spc="-40" dirty="0">
                <a:latin typeface="Calibri"/>
                <a:cs typeface="Calibri"/>
              </a:rPr>
              <a:t> </a:t>
            </a:r>
            <a:r>
              <a:rPr sz="1500" b="1" i="1" dirty="0">
                <a:latin typeface="Calibri"/>
                <a:cs typeface="Calibri"/>
              </a:rPr>
              <a:t>Duals</a:t>
            </a:r>
            <a:r>
              <a:rPr sz="1500" b="1" i="1" spc="-40" dirty="0">
                <a:latin typeface="Calibri"/>
                <a:cs typeface="Calibri"/>
              </a:rPr>
              <a:t> </a:t>
            </a:r>
            <a:r>
              <a:rPr sz="1500" b="1" i="1" dirty="0">
                <a:latin typeface="Calibri"/>
                <a:cs typeface="Calibri"/>
              </a:rPr>
              <a:t>Plan</a:t>
            </a:r>
            <a:r>
              <a:rPr sz="1500" b="1" i="1" spc="-65" dirty="0">
                <a:latin typeface="Calibri"/>
                <a:cs typeface="Calibri"/>
              </a:rPr>
              <a:t> </a:t>
            </a:r>
            <a:r>
              <a:rPr sz="1500" b="1" i="1" dirty="0">
                <a:latin typeface="Calibri"/>
                <a:cs typeface="Calibri"/>
              </a:rPr>
              <a:t>for</a:t>
            </a:r>
            <a:r>
              <a:rPr sz="1500" b="1" i="1" spc="-45" dirty="0">
                <a:latin typeface="Calibri"/>
                <a:cs typeface="Calibri"/>
              </a:rPr>
              <a:t> </a:t>
            </a:r>
            <a:r>
              <a:rPr sz="1500" b="1" i="1" spc="-10" dirty="0">
                <a:latin typeface="Calibri"/>
                <a:cs typeface="Calibri"/>
              </a:rPr>
              <a:t>2024!</a:t>
            </a:r>
            <a:endParaRPr sz="15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29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500" i="1" dirty="0">
                <a:latin typeface="Calibri"/>
                <a:cs typeface="Calibri"/>
              </a:rPr>
              <a:t>Spendables</a:t>
            </a:r>
            <a:r>
              <a:rPr sz="1500" i="1" spc="-150" dirty="0">
                <a:latin typeface="Calibri"/>
                <a:cs typeface="Calibri"/>
              </a:rPr>
              <a:t> </a:t>
            </a:r>
            <a:r>
              <a:rPr sz="1500" i="1" dirty="0">
                <a:latin typeface="Calibri"/>
                <a:cs typeface="Calibri"/>
              </a:rPr>
              <a:t>card</a:t>
            </a:r>
            <a:r>
              <a:rPr sz="1500" i="1" spc="5" dirty="0">
                <a:latin typeface="Calibri"/>
                <a:cs typeface="Calibri"/>
              </a:rPr>
              <a:t> </a:t>
            </a:r>
            <a:r>
              <a:rPr sz="1500" i="1" spc="-10" dirty="0">
                <a:latin typeface="Calibri"/>
                <a:cs typeface="Calibri"/>
              </a:rPr>
              <a:t>(OTC,</a:t>
            </a:r>
            <a:r>
              <a:rPr sz="1500" i="1" spc="5" dirty="0">
                <a:latin typeface="Calibri"/>
                <a:cs typeface="Calibri"/>
              </a:rPr>
              <a:t> </a:t>
            </a:r>
            <a:r>
              <a:rPr sz="1500" i="1" spc="-10" dirty="0">
                <a:latin typeface="Calibri"/>
                <a:cs typeface="Calibri"/>
              </a:rPr>
              <a:t>Groceries/Healthy</a:t>
            </a:r>
            <a:r>
              <a:rPr sz="1500" i="1" spc="-80" dirty="0">
                <a:latin typeface="Calibri"/>
                <a:cs typeface="Calibri"/>
              </a:rPr>
              <a:t> </a:t>
            </a:r>
            <a:r>
              <a:rPr sz="1500" i="1" dirty="0">
                <a:latin typeface="Calibri"/>
                <a:cs typeface="Calibri"/>
              </a:rPr>
              <a:t>Food,</a:t>
            </a:r>
            <a:r>
              <a:rPr sz="1500" i="1" spc="-25" dirty="0">
                <a:latin typeface="Calibri"/>
                <a:cs typeface="Calibri"/>
              </a:rPr>
              <a:t> </a:t>
            </a:r>
            <a:r>
              <a:rPr sz="1500" i="1" spc="-10" dirty="0">
                <a:latin typeface="Calibri"/>
                <a:cs typeface="Calibri"/>
              </a:rPr>
              <a:t>Utility/Rent</a:t>
            </a:r>
            <a:endParaRPr sz="1500">
              <a:latin typeface="Calibri"/>
              <a:cs typeface="Calibri"/>
            </a:endParaRPr>
          </a:p>
          <a:p>
            <a:pPr marL="474345">
              <a:lnSpc>
                <a:spcPct val="100000"/>
              </a:lnSpc>
            </a:pPr>
            <a:r>
              <a:rPr sz="1500" i="1" spc="-10" dirty="0">
                <a:latin typeface="Calibri"/>
                <a:cs typeface="Calibri"/>
              </a:rPr>
              <a:t>Assistance,</a:t>
            </a:r>
            <a:r>
              <a:rPr sz="1500" i="1" spc="-30" dirty="0">
                <a:latin typeface="Calibri"/>
                <a:cs typeface="Calibri"/>
              </a:rPr>
              <a:t> </a:t>
            </a:r>
            <a:r>
              <a:rPr sz="1500" i="1" spc="-20" dirty="0">
                <a:latin typeface="Calibri"/>
                <a:cs typeface="Calibri"/>
              </a:rPr>
              <a:t>Gas)</a:t>
            </a:r>
            <a:endParaRPr sz="15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29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500" spc="-10" dirty="0">
                <a:latin typeface="Calibri"/>
                <a:cs typeface="Calibri"/>
              </a:rPr>
              <a:t>Wellcare</a:t>
            </a:r>
            <a:r>
              <a:rPr sz="1500" spc="-6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Dual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Liberty</a:t>
            </a:r>
            <a:endParaRPr sz="15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33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500" spc="-10" dirty="0">
                <a:latin typeface="Calibri"/>
                <a:cs typeface="Calibri"/>
              </a:rPr>
              <a:t>Wellcare</a:t>
            </a:r>
            <a:r>
              <a:rPr sz="1500" spc="-6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Dual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Access</a:t>
            </a:r>
            <a:endParaRPr sz="15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28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500" spc="-10" dirty="0">
                <a:latin typeface="Calibri"/>
                <a:cs typeface="Calibri"/>
              </a:rPr>
              <a:t>Wellcare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Giveback</a:t>
            </a:r>
            <a:r>
              <a:rPr sz="1500" spc="-95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HMO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4964480"/>
            <a:ext cx="5189220" cy="890269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00" dirty="0">
                <a:latin typeface="Calibri"/>
                <a:cs typeface="Calibri"/>
              </a:rPr>
              <a:t>Ascension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Complete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Joint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Venture: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Wellcare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Complete</a:t>
            </a:r>
            <a:endParaRPr sz="1500">
              <a:latin typeface="Calibri"/>
              <a:cs typeface="Calibri"/>
            </a:endParaRPr>
          </a:p>
          <a:p>
            <a:pPr marL="241300" marR="5080" indent="-228600">
              <a:lnSpc>
                <a:spcPts val="1620"/>
              </a:lnSpc>
              <a:spcBef>
                <a:spcPts val="100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00" spc="-10" dirty="0">
                <a:latin typeface="Calibri"/>
                <a:cs typeface="Calibri"/>
              </a:rPr>
              <a:t>Wellcare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Mutual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Omaha</a:t>
            </a:r>
            <a:r>
              <a:rPr sz="1500" spc="-9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No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Premium</a:t>
            </a:r>
            <a:r>
              <a:rPr sz="1500" spc="-7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Open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(PPO)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(Dallas</a:t>
            </a:r>
            <a:r>
              <a:rPr sz="1500" spc="-110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and </a:t>
            </a:r>
            <a:r>
              <a:rPr sz="1500" spc="-10" dirty="0">
                <a:latin typeface="Calibri"/>
                <a:cs typeface="Calibri"/>
              </a:rPr>
              <a:t>Houston)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Texas</a:t>
            </a:r>
            <a:r>
              <a:rPr spc="-90" dirty="0"/>
              <a:t> </a:t>
            </a:r>
            <a:r>
              <a:rPr dirty="0"/>
              <a:t>|</a:t>
            </a:r>
            <a:r>
              <a:rPr spc="-11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638543" y="1280160"/>
            <a:ext cx="5052060" cy="4773295"/>
            <a:chOff x="6638543" y="1280160"/>
            <a:chExt cx="5052060" cy="47732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8543" y="1280160"/>
              <a:ext cx="5052059" cy="477316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21523" y="4933188"/>
              <a:ext cx="1111250" cy="329565"/>
            </a:xfrm>
            <a:custGeom>
              <a:avLst/>
              <a:gdLst/>
              <a:ahLst/>
              <a:cxnLst/>
              <a:rect l="l" t="t" r="r" b="b"/>
              <a:pathLst>
                <a:path w="1111250" h="329564">
                  <a:moveTo>
                    <a:pt x="1110996" y="0"/>
                  </a:moveTo>
                  <a:lnTo>
                    <a:pt x="0" y="0"/>
                  </a:lnTo>
                  <a:lnTo>
                    <a:pt x="0" y="329184"/>
                  </a:lnTo>
                  <a:lnTo>
                    <a:pt x="1110996" y="329184"/>
                  </a:lnTo>
                  <a:lnTo>
                    <a:pt x="1110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49667" y="5150866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29500" y="5221223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5"/>
                </a:lnTo>
                <a:lnTo>
                  <a:pt x="196596" y="196595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6135" y="1600327"/>
            <a:ext cx="3743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1800" b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1800" b="1" spc="-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1800" b="1" spc="-9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6135" y="2002917"/>
            <a:ext cx="5560695" cy="3656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99"/>
              </a:lnSpc>
              <a:spcBef>
                <a:spcPts val="10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Aransas,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Armstrong,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Atascosa,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Austin,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Bailey,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Bandera,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Bastrop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Bee, </a:t>
            </a:r>
            <a:r>
              <a:rPr sz="1400" spc="-10" dirty="0">
                <a:latin typeface="Calibri"/>
                <a:cs typeface="Calibri"/>
              </a:rPr>
              <a:t>Brazoria,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Bell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Bexar,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Blanco,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Borden,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Bosque,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Brooks,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Burleson,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Burnet</a:t>
            </a:r>
            <a:r>
              <a:rPr sz="1400" spc="-10" dirty="0">
                <a:latin typeface="Calibri"/>
                <a:cs typeface="Calibri"/>
              </a:rPr>
              <a:t>, </a:t>
            </a:r>
            <a:r>
              <a:rPr sz="1400" b="1" dirty="0">
                <a:latin typeface="Calibri"/>
                <a:cs typeface="Calibri"/>
              </a:rPr>
              <a:t>Caldwell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Calhoun,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Cameron,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Castro,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Chambers,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Cochran,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Coke,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Collin, Colorado,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Comal,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Cooke,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Coryell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Crosby,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Dallas,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Denton,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DeWitt,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Dickens, </a:t>
            </a:r>
            <a:r>
              <a:rPr sz="1400" dirty="0">
                <a:latin typeface="Calibri"/>
                <a:cs typeface="Calibri"/>
              </a:rPr>
              <a:t>Dimmit,</a:t>
            </a:r>
            <a:r>
              <a:rPr sz="1400" spc="-8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Donley,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Duval,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Ector,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Paso,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Ellis,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Fort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Bend,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Galveston,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Garza, </a:t>
            </a:r>
            <a:r>
              <a:rPr sz="1400" dirty="0">
                <a:latin typeface="Calibri"/>
                <a:cs typeface="Calibri"/>
              </a:rPr>
              <a:t>Gillespie, Glasscock,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Goliad,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Gonzales,</a:t>
            </a:r>
            <a:r>
              <a:rPr sz="1400" spc="-10" dirty="0">
                <a:latin typeface="Calibri"/>
                <a:cs typeface="Calibri"/>
              </a:rPr>
              <a:t> Grayson,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Grimes,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Guadalupe, </a:t>
            </a:r>
            <a:r>
              <a:rPr sz="1400" dirty="0">
                <a:latin typeface="Calibri"/>
                <a:cs typeface="Calibri"/>
              </a:rPr>
              <a:t>Hardin,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Hale,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Harris,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Hays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Hamilton,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Hidalgo,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Hill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Hockley,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Hood,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Hunt, </a:t>
            </a:r>
            <a:r>
              <a:rPr sz="1400" dirty="0">
                <a:latin typeface="Calibri"/>
                <a:cs typeface="Calibri"/>
              </a:rPr>
              <a:t>Irion,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Jefferson,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Jack,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Jim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Hogg, Jim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Wells,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Johnson,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Karnes,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Kendall, </a:t>
            </a:r>
            <a:r>
              <a:rPr sz="1400" spc="-20" dirty="0">
                <a:latin typeface="Calibri"/>
                <a:cs typeface="Calibri"/>
              </a:rPr>
              <a:t>Kenedy,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Kent,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Kimble,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Kleberg,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Salle,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Lamb,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Lampasas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Leon,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Lee</a:t>
            </a:r>
            <a:r>
              <a:rPr sz="1400" spc="-20" dirty="0">
                <a:latin typeface="Calibri"/>
                <a:cs typeface="Calibri"/>
              </a:rPr>
              <a:t>, </a:t>
            </a:r>
            <a:r>
              <a:rPr sz="1400" spc="-10" dirty="0">
                <a:latin typeface="Calibri"/>
                <a:cs typeface="Calibri"/>
              </a:rPr>
              <a:t>Liberty,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Limestone,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Llano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Lubbock,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Lynn,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Martin,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Mason,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Matagorda, Maverick,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McCulloch,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McLennan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McMullen,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Medina,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Milam,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Mills, </a:t>
            </a:r>
            <a:r>
              <a:rPr sz="1400" dirty="0">
                <a:latin typeface="Calibri"/>
                <a:cs typeface="Calibri"/>
              </a:rPr>
              <a:t>Mitchell,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Montgomery,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Navarro,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Nolan,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Nueces,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Newton,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Orange,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Palo </a:t>
            </a:r>
            <a:r>
              <a:rPr sz="1400" spc="-10" dirty="0">
                <a:latin typeface="Calibri"/>
                <a:cs typeface="Calibri"/>
              </a:rPr>
              <a:t>Pinto,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Parker,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Polk,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Potter,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Randall,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Rockwall,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Real,</a:t>
            </a:r>
            <a:r>
              <a:rPr sz="1400" spc="-10" dirty="0">
                <a:latin typeface="Calibri"/>
                <a:cs typeface="Calibri"/>
              </a:rPr>
              <a:t> Refugio,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San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Jacinto, </a:t>
            </a:r>
            <a:r>
              <a:rPr sz="1400" spc="-20" dirty="0">
                <a:latin typeface="Calibri"/>
                <a:cs typeface="Calibri"/>
              </a:rPr>
              <a:t>Starr,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San</a:t>
            </a:r>
            <a:r>
              <a:rPr sz="1400" spc="-10" dirty="0">
                <a:latin typeface="Calibri"/>
                <a:cs typeface="Calibri"/>
              </a:rPr>
              <a:t> Patricio,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Saba,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Shackelford,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Smith,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Somervell,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Starr,</a:t>
            </a:r>
            <a:r>
              <a:rPr sz="1400" spc="-9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Sterling, </a:t>
            </a:r>
            <a:r>
              <a:rPr sz="1400" spc="-20" dirty="0">
                <a:latin typeface="Calibri"/>
                <a:cs typeface="Calibri"/>
              </a:rPr>
              <a:t>Swisher,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Tarrant,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Terry,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Throckmorton,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Travis</a:t>
            </a:r>
            <a:r>
              <a:rPr sz="1400" spc="-20" dirty="0">
                <a:latin typeface="Calibri"/>
                <a:cs typeface="Calibri"/>
              </a:rPr>
              <a:t>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Trinity,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Uvalde,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Van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Zandt, </a:t>
            </a:r>
            <a:r>
              <a:rPr sz="1400" dirty="0">
                <a:latin typeface="Calibri"/>
                <a:cs typeface="Calibri"/>
              </a:rPr>
              <a:t>Victoria,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Walker,</a:t>
            </a:r>
            <a:r>
              <a:rPr sz="1400" spc="-9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Waller,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Webb,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Wharton,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Williamson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Willacy,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Wilson, </a:t>
            </a:r>
            <a:r>
              <a:rPr sz="1400" dirty="0">
                <a:latin typeface="Calibri"/>
                <a:cs typeface="Calibri"/>
              </a:rPr>
              <a:t>Wise,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Zapata,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Zavala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6135" y="5864148"/>
            <a:ext cx="22015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*Wellcare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Complete</a:t>
            </a:r>
            <a:r>
              <a:rPr sz="1400" b="1" spc="-9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Counties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Texas</a:t>
            </a:r>
            <a:r>
              <a:rPr spc="-95" dirty="0"/>
              <a:t> </a:t>
            </a:r>
            <a:r>
              <a:rPr dirty="0"/>
              <a:t>|</a:t>
            </a:r>
            <a:r>
              <a:rPr spc="-125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20" dirty="0">
                <a:latin typeface="Calibri"/>
                <a:cs typeface="Calibri"/>
              </a:rPr>
              <a:t> Area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638543" y="1280160"/>
            <a:ext cx="5052060" cy="4773295"/>
            <a:chOff x="6638543" y="1280160"/>
            <a:chExt cx="5052060" cy="47732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8543" y="1280160"/>
              <a:ext cx="5052059" cy="47731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21523" y="4933188"/>
              <a:ext cx="1111250" cy="329565"/>
            </a:xfrm>
            <a:custGeom>
              <a:avLst/>
              <a:gdLst/>
              <a:ahLst/>
              <a:cxnLst/>
              <a:rect l="l" t="t" r="r" b="b"/>
              <a:pathLst>
                <a:path w="1111250" h="329564">
                  <a:moveTo>
                    <a:pt x="1110996" y="0"/>
                  </a:moveTo>
                  <a:lnTo>
                    <a:pt x="0" y="0"/>
                  </a:lnTo>
                  <a:lnTo>
                    <a:pt x="0" y="329184"/>
                  </a:lnTo>
                  <a:lnTo>
                    <a:pt x="1110996" y="329184"/>
                  </a:lnTo>
                  <a:lnTo>
                    <a:pt x="1110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749667" y="5150866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29500" y="5221223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5"/>
                </a:lnTo>
                <a:lnTo>
                  <a:pt x="196596" y="196595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14895" y="1682369"/>
          <a:ext cx="10838815" cy="40214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 to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$150;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premium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Assure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780415">
                        <a:lnSpc>
                          <a:spcPct val="100800"/>
                        </a:lnSpc>
                        <a:spcBef>
                          <a:spcPts val="109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Partial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MSPs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(SLMB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only,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QDWI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&amp;QI)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Supplemental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richer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than LIS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but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rich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implants; vision;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hearing,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Tier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Formulary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copay;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VBID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Package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hearing;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Tier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Formulary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copay;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VBID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Package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Assist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Card;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dentures;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transportation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3541" y="565861"/>
            <a:ext cx="356870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Texas</a:t>
            </a:r>
            <a:r>
              <a:rPr spc="-90" dirty="0"/>
              <a:t> </a:t>
            </a:r>
            <a:r>
              <a:rPr dirty="0"/>
              <a:t>|</a:t>
            </a:r>
            <a:r>
              <a:rPr spc="-120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5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6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141" y="1567182"/>
            <a:ext cx="10782935" cy="406146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94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Addition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plan: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Duals D-SNP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most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markets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across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region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Strong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local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support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resources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for: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79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Supporting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growth, </a:t>
            </a:r>
            <a:r>
              <a:rPr sz="1800" spc="-10" dirty="0">
                <a:latin typeface="Calibri"/>
                <a:cs typeface="Calibri"/>
              </a:rPr>
              <a:t>strategic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planning, marketing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investments,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issue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resolution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79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Local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virtual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AEP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kickoff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meetings,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trainings,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presentations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83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Field support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marketing,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events,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supplies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79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Market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deep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dives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product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network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Improved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network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across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states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Competitive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portfolio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products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full spectrum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across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eligibility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types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preferences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(HMO,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PPO,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D-</a:t>
            </a:r>
            <a:r>
              <a:rPr sz="1800" spc="-45" dirty="0">
                <a:latin typeface="Calibri"/>
                <a:cs typeface="Calibri"/>
              </a:rPr>
              <a:t>SNP,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LIS,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only,</a:t>
            </a:r>
            <a:r>
              <a:rPr sz="1800" dirty="0">
                <a:latin typeface="Calibri"/>
                <a:cs typeface="Calibri"/>
              </a:rPr>
              <a:t> Low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Premium, </a:t>
            </a:r>
            <a:r>
              <a:rPr sz="1800" spc="-10" dirty="0">
                <a:latin typeface="Calibri"/>
                <a:cs typeface="Calibri"/>
              </a:rPr>
              <a:t>etc.)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Next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steps:</a:t>
            </a:r>
            <a:endParaRPr sz="18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79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800" dirty="0">
                <a:latin typeface="Calibri"/>
                <a:cs typeface="Calibri"/>
              </a:rPr>
              <a:t>Scheduling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local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regional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AEP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meetings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(virtual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 </a:t>
            </a:r>
            <a:r>
              <a:rPr sz="1800" spc="-10" dirty="0">
                <a:latin typeface="Calibri"/>
                <a:cs typeface="Calibri"/>
              </a:rPr>
              <a:t>in-person)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South</a:t>
            </a:r>
            <a:r>
              <a:rPr spc="-105" dirty="0"/>
              <a:t> </a:t>
            </a:r>
            <a:r>
              <a:rPr dirty="0"/>
              <a:t>Market</a:t>
            </a:r>
            <a:r>
              <a:rPr spc="-95" dirty="0"/>
              <a:t> </a:t>
            </a:r>
            <a:r>
              <a:rPr spc="-10" dirty="0"/>
              <a:t>Summary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Service</a:t>
            </a:r>
            <a:r>
              <a:rPr spc="5" dirty="0"/>
              <a:t> </a:t>
            </a:r>
            <a:r>
              <a:rPr spc="-10" dirty="0"/>
              <a:t>Improvements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641601"/>
          <a:ext cx="10352402" cy="4114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21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1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21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0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People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Process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A17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Systems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6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470534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470534" algn="l"/>
                        </a:tabLst>
                      </a:pP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r>
                        <a:rPr sz="1800" spc="-6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-4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carry</a:t>
                      </a:r>
                      <a:r>
                        <a:rPr sz="180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more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7117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tenured</a:t>
                      </a:r>
                      <a:r>
                        <a:rPr sz="1800" spc="-5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agents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11480" indent="-228600">
                        <a:lnSpc>
                          <a:spcPct val="100000"/>
                        </a:lnSpc>
                        <a:spcBef>
                          <a:spcPts val="1010"/>
                        </a:spcBef>
                        <a:buFont typeface="Arial"/>
                        <a:buChar char="•"/>
                        <a:tabLst>
                          <a:tab pos="411480" algn="l"/>
                        </a:tabLst>
                      </a:pP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Removal</a:t>
                      </a:r>
                      <a:r>
                        <a:rPr sz="180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lower-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tier</a:t>
                      </a:r>
                      <a:r>
                        <a:rPr sz="1800" spc="3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agents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11480" marR="243840" indent="-228600">
                        <a:lnSpc>
                          <a:spcPct val="100000"/>
                        </a:lnSpc>
                        <a:spcBef>
                          <a:spcPts val="975"/>
                        </a:spcBef>
                        <a:buFont typeface="Arial"/>
                        <a:buChar char="•"/>
                        <a:tabLst>
                          <a:tab pos="411480" algn="l"/>
                        </a:tabLst>
                      </a:pP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Focus</a:t>
                      </a:r>
                      <a:r>
                        <a:rPr sz="1800" spc="-3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sz="1800" spc="-4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First</a:t>
                      </a:r>
                      <a:r>
                        <a:rPr sz="1800" spc="-3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Person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180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through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improved</a:t>
                      </a:r>
                      <a:r>
                        <a:rPr sz="1800" spc="-3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agent</a:t>
                      </a:r>
                      <a:r>
                        <a:rPr sz="1800" spc="-4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capabilities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504190" marR="264160" indent="-22860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504190" algn="l"/>
                        </a:tabLst>
                      </a:pP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Overhaul</a:t>
                      </a:r>
                      <a:r>
                        <a:rPr sz="180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Broker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Support/Customer</a:t>
                      </a:r>
                      <a:r>
                        <a:rPr sz="1800" spc="-9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Service partnership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04190" marR="855980" indent="-228600">
                        <a:lnSpc>
                          <a:spcPct val="100000"/>
                        </a:lnSpc>
                        <a:spcBef>
                          <a:spcPts val="1015"/>
                        </a:spcBef>
                        <a:buFont typeface="Arial"/>
                        <a:buChar char="•"/>
                        <a:tabLst>
                          <a:tab pos="504190" algn="l"/>
                        </a:tabLst>
                      </a:pP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Improved</a:t>
                      </a:r>
                      <a:r>
                        <a:rPr sz="1800" spc="-8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ancillary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1800" spc="-4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r>
                        <a:rPr sz="180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3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for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reduced</a:t>
                      </a:r>
                      <a:r>
                        <a:rPr sz="180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transfers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04190" marR="217804" indent="-228600">
                        <a:lnSpc>
                          <a:spcPct val="100000"/>
                        </a:lnSpc>
                        <a:spcBef>
                          <a:spcPts val="975"/>
                        </a:spcBef>
                        <a:buFont typeface="Arial"/>
                        <a:buChar char="•"/>
                        <a:tabLst>
                          <a:tab pos="504190" algn="l"/>
                        </a:tabLst>
                      </a:pP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Launched</a:t>
                      </a:r>
                      <a:r>
                        <a:rPr sz="1800" spc="-3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cyclical</a:t>
                      </a:r>
                      <a:r>
                        <a:rPr sz="1800" spc="-4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annual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training</a:t>
                      </a:r>
                      <a:r>
                        <a:rPr sz="1800" spc="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schedule</a:t>
                      </a:r>
                      <a:r>
                        <a:rPr sz="1800" spc="-3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based</a:t>
                      </a:r>
                      <a:r>
                        <a:rPr sz="1800" spc="-3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on 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seasonality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CC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505459" indent="-22860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505459" algn="l"/>
                        </a:tabLst>
                      </a:pP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Migration</a:t>
                      </a:r>
                      <a:r>
                        <a:rPr sz="1800" spc="-3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-6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Amazon</a:t>
                      </a:r>
                      <a:r>
                        <a:rPr sz="1800" spc="-3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Web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05459" marR="7004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  <a:r>
                        <a:rPr sz="180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1800" spc="-4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improved self-service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05459" marR="210820" indent="-228600">
                        <a:lnSpc>
                          <a:spcPct val="100000"/>
                        </a:lnSpc>
                        <a:spcBef>
                          <a:spcPts val="1015"/>
                        </a:spcBef>
                        <a:buFont typeface="Arial"/>
                        <a:buChar char="•"/>
                        <a:tabLst>
                          <a:tab pos="505459" algn="l"/>
                        </a:tabLst>
                      </a:pP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Alignment</a:t>
                      </a:r>
                      <a:r>
                        <a:rPr sz="1800" spc="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-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CRM</a:t>
                      </a:r>
                      <a:r>
                        <a:rPr sz="180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tool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best</a:t>
                      </a:r>
                      <a:r>
                        <a:rPr sz="1800" spc="-5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practices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-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features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05459" marR="196850" indent="-228600">
                        <a:lnSpc>
                          <a:spcPct val="100000"/>
                        </a:lnSpc>
                        <a:spcBef>
                          <a:spcPts val="975"/>
                        </a:spcBef>
                        <a:buFont typeface="Arial"/>
                        <a:buChar char="•"/>
                        <a:tabLst>
                          <a:tab pos="505459" algn="l"/>
                        </a:tabLst>
                      </a:pP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Enhanced</a:t>
                      </a:r>
                      <a:r>
                        <a:rPr sz="1800" spc="-3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call</a:t>
                      </a:r>
                      <a:r>
                        <a:rPr sz="1800" spc="-4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listening</a:t>
                      </a:r>
                      <a:r>
                        <a:rPr sz="180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insights</a:t>
                      </a:r>
                      <a:r>
                        <a:rPr sz="1800" spc="-6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through</a:t>
                      </a:r>
                      <a:r>
                        <a:rPr sz="180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Qualtrics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21834" y="2689682"/>
            <a:ext cx="574929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Thank</a:t>
            </a:r>
            <a:r>
              <a:rPr spc="-7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you</a:t>
            </a:r>
            <a:r>
              <a:rPr spc="-7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for</a:t>
            </a:r>
            <a:r>
              <a:rPr spc="-2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joining</a:t>
            </a:r>
            <a:r>
              <a:rPr spc="-70" dirty="0">
                <a:solidFill>
                  <a:srgbClr val="FFFFFF"/>
                </a:solidFill>
              </a:rPr>
              <a:t> </a:t>
            </a:r>
            <a:r>
              <a:rPr spc="-25" dirty="0">
                <a:solidFill>
                  <a:srgbClr val="FFFFFF"/>
                </a:solidFill>
              </a:rPr>
              <a:t>us!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608" y="5106923"/>
            <a:ext cx="9307830" cy="0"/>
          </a:xfrm>
          <a:custGeom>
            <a:avLst/>
            <a:gdLst/>
            <a:ahLst/>
            <a:cxnLst/>
            <a:rect l="l" t="t" r="r" b="b"/>
            <a:pathLst>
              <a:path w="9307830">
                <a:moveTo>
                  <a:pt x="0" y="0"/>
                </a:moveTo>
                <a:lnTo>
                  <a:pt x="930744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5608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7895" y="5376671"/>
            <a:ext cx="1188720" cy="11932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3147" y="182879"/>
            <a:ext cx="2953511" cy="295351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7799831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51073" y="3341573"/>
            <a:ext cx="5684520" cy="121412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183005" marR="5080" indent="-1170940">
              <a:lnSpc>
                <a:spcPts val="4430"/>
              </a:lnSpc>
              <a:spcBef>
                <a:spcPts val="660"/>
              </a:spcBef>
            </a:pPr>
            <a:r>
              <a:rPr sz="4100" spc="-10" dirty="0">
                <a:solidFill>
                  <a:srgbClr val="FFFFFF"/>
                </a:solidFill>
              </a:rPr>
              <a:t>Pre-Enrollment</a:t>
            </a:r>
            <a:r>
              <a:rPr sz="4100" spc="-155" dirty="0">
                <a:solidFill>
                  <a:srgbClr val="FFFFFF"/>
                </a:solidFill>
              </a:rPr>
              <a:t> </a:t>
            </a:r>
            <a:r>
              <a:rPr sz="4100" dirty="0">
                <a:solidFill>
                  <a:srgbClr val="FFFFFF"/>
                </a:solidFill>
              </a:rPr>
              <a:t>Checklist</a:t>
            </a:r>
            <a:r>
              <a:rPr sz="4100" spc="-85" dirty="0">
                <a:solidFill>
                  <a:srgbClr val="FFFFFF"/>
                </a:solidFill>
              </a:rPr>
              <a:t> </a:t>
            </a:r>
            <a:r>
              <a:rPr sz="4100" spc="-50" dirty="0">
                <a:solidFill>
                  <a:srgbClr val="FFFFFF"/>
                </a:solidFill>
              </a:rPr>
              <a:t>&amp; </a:t>
            </a:r>
            <a:r>
              <a:rPr sz="4100" dirty="0">
                <a:solidFill>
                  <a:srgbClr val="FFFFFF"/>
                </a:solidFill>
              </a:rPr>
              <a:t>Required</a:t>
            </a:r>
            <a:r>
              <a:rPr sz="4100" spc="-200" dirty="0">
                <a:solidFill>
                  <a:srgbClr val="FFFFFF"/>
                </a:solidFill>
              </a:rPr>
              <a:t> </a:t>
            </a:r>
            <a:r>
              <a:rPr sz="4100" spc="-10" dirty="0">
                <a:solidFill>
                  <a:srgbClr val="FFFFFF"/>
                </a:solidFill>
              </a:rPr>
              <a:t>Topics</a:t>
            </a:r>
            <a:endParaRPr sz="410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9785">
              <a:lnSpc>
                <a:spcPts val="1220"/>
              </a:lnSpc>
            </a:pPr>
            <a:r>
              <a:rPr dirty="0">
                <a:solidFill>
                  <a:srgbClr val="FFFFFF"/>
                </a:solidFill>
              </a:rPr>
              <a:t>Confidential</a:t>
            </a:r>
            <a:r>
              <a:rPr spc="1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and</a:t>
            </a:r>
            <a:r>
              <a:rPr spc="16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Proprietary</a:t>
            </a:r>
            <a:r>
              <a:rPr spc="13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Information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7423784" cy="132905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ts val="4860"/>
              </a:lnSpc>
              <a:spcBef>
                <a:spcPts val="715"/>
              </a:spcBef>
            </a:pPr>
            <a:r>
              <a:rPr spc="-40" dirty="0"/>
              <a:t>Topics</a:t>
            </a:r>
            <a:r>
              <a:rPr spc="-105" dirty="0"/>
              <a:t> </a:t>
            </a:r>
            <a:r>
              <a:rPr dirty="0"/>
              <a:t>to</a:t>
            </a:r>
            <a:r>
              <a:rPr spc="-55" dirty="0"/>
              <a:t> </a:t>
            </a:r>
            <a:r>
              <a:rPr dirty="0"/>
              <a:t>Cover</a:t>
            </a:r>
            <a:r>
              <a:rPr spc="-55" dirty="0"/>
              <a:t> </a:t>
            </a:r>
            <a:r>
              <a:rPr dirty="0"/>
              <a:t>During</a:t>
            </a:r>
            <a:r>
              <a:rPr spc="-90" dirty="0"/>
              <a:t> </a:t>
            </a:r>
            <a:r>
              <a:rPr dirty="0"/>
              <a:t>the</a:t>
            </a:r>
            <a:r>
              <a:rPr spc="-70" dirty="0"/>
              <a:t> </a:t>
            </a:r>
            <a:r>
              <a:rPr spc="-10" dirty="0"/>
              <a:t>Sales Process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4857" y="1998345"/>
            <a:ext cx="10868660" cy="396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Prior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enrollment,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CMS’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required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questions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and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topics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regarding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beneficiary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needs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health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choice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must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50"/>
              </a:lnSpc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be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fully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discussed</a:t>
            </a:r>
            <a:r>
              <a:rPr sz="1800" spc="-10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Calibri"/>
                <a:cs typeface="Calibri"/>
              </a:rPr>
              <a:t>Topics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include: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5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spc="-10" dirty="0">
                <a:latin typeface="Calibri"/>
                <a:cs typeface="Calibri"/>
              </a:rPr>
              <a:t>Information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regarding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primary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providers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specialists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spc="-10" dirty="0">
                <a:latin typeface="Calibri"/>
                <a:cs typeface="Calibri"/>
              </a:rPr>
              <a:t>Pharmacies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Prescription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drug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coverage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costs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Costs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healthcare</a:t>
            </a:r>
            <a:r>
              <a:rPr sz="1800" spc="-10" dirty="0">
                <a:latin typeface="Calibri"/>
                <a:cs typeface="Calibri"/>
              </a:rPr>
              <a:t> services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spc="-10" dirty="0">
                <a:latin typeface="Calibri"/>
                <a:cs typeface="Calibri"/>
              </a:rPr>
              <a:t>Premiums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spc="-10" dirty="0">
                <a:latin typeface="Calibri"/>
                <a:cs typeface="Calibri"/>
              </a:rPr>
              <a:t>Benefits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Specific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healthcare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needs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050505"/>
                </a:solidFill>
                <a:latin typeface="Calibri"/>
                <a:cs typeface="Calibri"/>
              </a:rPr>
              <a:t>Please</a:t>
            </a:r>
            <a:r>
              <a:rPr sz="1800" spc="-65" dirty="0">
                <a:solidFill>
                  <a:srgbClr val="050505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50505"/>
                </a:solidFill>
                <a:latin typeface="Calibri"/>
                <a:cs typeface="Calibri"/>
              </a:rPr>
              <a:t>refer</a:t>
            </a:r>
            <a:r>
              <a:rPr sz="1800" spc="-30" dirty="0">
                <a:solidFill>
                  <a:srgbClr val="050505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50505"/>
                </a:solidFill>
                <a:latin typeface="Calibri"/>
                <a:cs typeface="Calibri"/>
              </a:rPr>
              <a:t>to</a:t>
            </a:r>
            <a:r>
              <a:rPr sz="1800" spc="-55" dirty="0">
                <a:solidFill>
                  <a:srgbClr val="050505"/>
                </a:solidFill>
                <a:latin typeface="Calibri"/>
                <a:cs typeface="Calibri"/>
              </a:rPr>
              <a:t> </a:t>
            </a:r>
            <a:r>
              <a:rPr sz="1800" b="1" u="sng" dirty="0">
                <a:solidFill>
                  <a:srgbClr val="009FA2"/>
                </a:solidFill>
                <a:uFill>
                  <a:solidFill>
                    <a:srgbClr val="009FA2"/>
                  </a:solidFill>
                </a:uFill>
                <a:latin typeface="Calibri"/>
                <a:cs typeface="Calibri"/>
                <a:hlinkClick r:id="rId2"/>
              </a:rPr>
              <a:t>2024</a:t>
            </a:r>
            <a:r>
              <a:rPr sz="1800" b="1" u="sng" spc="-5" dirty="0">
                <a:solidFill>
                  <a:srgbClr val="009FA2"/>
                </a:solidFill>
                <a:uFill>
                  <a:solidFill>
                    <a:srgbClr val="009FA2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sng" dirty="0">
                <a:solidFill>
                  <a:srgbClr val="009FA2"/>
                </a:solidFill>
                <a:uFill>
                  <a:solidFill>
                    <a:srgbClr val="009FA2"/>
                  </a:solidFill>
                </a:uFill>
                <a:latin typeface="Calibri"/>
                <a:cs typeface="Calibri"/>
                <a:hlinkClick r:id="rId2"/>
              </a:rPr>
              <a:t>Annual</a:t>
            </a:r>
            <a:r>
              <a:rPr sz="1800" b="1" u="sng" spc="-65" dirty="0">
                <a:solidFill>
                  <a:srgbClr val="009FA2"/>
                </a:solidFill>
                <a:uFill>
                  <a:solidFill>
                    <a:srgbClr val="009FA2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sng" dirty="0">
                <a:solidFill>
                  <a:srgbClr val="009FA2"/>
                </a:solidFill>
                <a:uFill>
                  <a:solidFill>
                    <a:srgbClr val="009FA2"/>
                  </a:solidFill>
                </a:uFill>
                <a:latin typeface="Calibri"/>
                <a:cs typeface="Calibri"/>
                <a:hlinkClick r:id="rId2"/>
              </a:rPr>
              <a:t>Certification</a:t>
            </a:r>
            <a:r>
              <a:rPr sz="1800" b="1" u="sng" spc="-45" dirty="0">
                <a:solidFill>
                  <a:srgbClr val="009FA2"/>
                </a:solidFill>
                <a:uFill>
                  <a:solidFill>
                    <a:srgbClr val="009FA2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sng" spc="-10" dirty="0">
                <a:solidFill>
                  <a:srgbClr val="009FA2"/>
                </a:solidFill>
                <a:uFill>
                  <a:solidFill>
                    <a:srgbClr val="009FA2"/>
                  </a:solidFill>
                </a:uFill>
                <a:latin typeface="Calibri"/>
                <a:cs typeface="Calibri"/>
                <a:hlinkClick r:id="rId2"/>
              </a:rPr>
              <a:t>Training</a:t>
            </a:r>
            <a:r>
              <a:rPr sz="1800" b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50505"/>
                </a:solidFill>
                <a:latin typeface="Calibri"/>
                <a:cs typeface="Calibri"/>
              </a:rPr>
              <a:t>for</a:t>
            </a:r>
            <a:r>
              <a:rPr sz="1800" spc="-40" dirty="0">
                <a:solidFill>
                  <a:srgbClr val="050505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50505"/>
                </a:solidFill>
                <a:latin typeface="Calibri"/>
                <a:cs typeface="Calibri"/>
              </a:rPr>
              <a:t>the</a:t>
            </a:r>
            <a:r>
              <a:rPr sz="1800" spc="-20" dirty="0">
                <a:solidFill>
                  <a:srgbClr val="050505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50505"/>
                </a:solidFill>
                <a:latin typeface="Calibri"/>
                <a:cs typeface="Calibri"/>
              </a:rPr>
              <a:t>full</a:t>
            </a:r>
            <a:r>
              <a:rPr sz="1800" spc="-5" dirty="0">
                <a:solidFill>
                  <a:srgbClr val="050505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50505"/>
                </a:solidFill>
                <a:latin typeface="Calibri"/>
                <a:cs typeface="Calibri"/>
              </a:rPr>
              <a:t>listing</a:t>
            </a:r>
            <a:r>
              <a:rPr sz="1800" spc="-10" dirty="0">
                <a:solidFill>
                  <a:srgbClr val="050505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50505"/>
                </a:solidFill>
                <a:latin typeface="Calibri"/>
                <a:cs typeface="Calibri"/>
              </a:rPr>
              <a:t>of</a:t>
            </a:r>
            <a:r>
              <a:rPr sz="1800" spc="-35" dirty="0">
                <a:solidFill>
                  <a:srgbClr val="050505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50505"/>
                </a:solidFill>
                <a:latin typeface="Calibri"/>
                <a:cs typeface="Calibri"/>
              </a:rPr>
              <a:t>topics</a:t>
            </a:r>
            <a:r>
              <a:rPr sz="1800" spc="-10" dirty="0">
                <a:solidFill>
                  <a:srgbClr val="050505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50505"/>
                </a:solidFill>
                <a:latin typeface="Calibri"/>
                <a:cs typeface="Calibri"/>
              </a:rPr>
              <a:t>and</a:t>
            </a:r>
            <a:r>
              <a:rPr sz="1800" spc="-30" dirty="0">
                <a:solidFill>
                  <a:srgbClr val="050505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50505"/>
                </a:solidFill>
                <a:latin typeface="Calibri"/>
                <a:cs typeface="Calibri"/>
              </a:rPr>
              <a:t>questions.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6732270" cy="132905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ts val="4860"/>
              </a:lnSpc>
              <a:spcBef>
                <a:spcPts val="715"/>
              </a:spcBef>
            </a:pPr>
            <a:r>
              <a:rPr spc="-25" dirty="0"/>
              <a:t>Pre-</a:t>
            </a:r>
            <a:r>
              <a:rPr dirty="0"/>
              <a:t>Enrollment</a:t>
            </a:r>
            <a:r>
              <a:rPr spc="-75" dirty="0"/>
              <a:t> </a:t>
            </a:r>
            <a:r>
              <a:rPr dirty="0"/>
              <a:t>Checklist</a:t>
            </a:r>
            <a:r>
              <a:rPr spc="-100" dirty="0"/>
              <a:t> </a:t>
            </a:r>
            <a:r>
              <a:rPr spc="-25" dirty="0"/>
              <a:t>and </a:t>
            </a:r>
            <a:r>
              <a:rPr spc="-20" dirty="0"/>
              <a:t>Effect</a:t>
            </a:r>
            <a:r>
              <a:rPr spc="-110" dirty="0"/>
              <a:t> </a:t>
            </a:r>
            <a:r>
              <a:rPr dirty="0"/>
              <a:t>on</a:t>
            </a:r>
            <a:r>
              <a:rPr spc="-100" dirty="0"/>
              <a:t> </a:t>
            </a:r>
            <a:r>
              <a:rPr spc="-10" dirty="0"/>
              <a:t>Coverage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2020900"/>
            <a:ext cx="10806430" cy="33851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20"/>
              </a:spcBef>
            </a:pPr>
            <a:r>
              <a:rPr sz="2000" dirty="0">
                <a:latin typeface="Calibri"/>
                <a:cs typeface="Calibri"/>
              </a:rPr>
              <a:t>The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Pre-</a:t>
            </a:r>
            <a:r>
              <a:rPr sz="2000" b="1" spc="-10" dirty="0">
                <a:latin typeface="Calibri"/>
                <a:cs typeface="Calibri"/>
              </a:rPr>
              <a:t>Enrollment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Checklist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(PECL)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standardized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form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that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intended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help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beneficiaries understand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important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plan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benefits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rules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 PECL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must</a:t>
            </a:r>
            <a:r>
              <a:rPr sz="2000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be</a:t>
            </a:r>
            <a:r>
              <a:rPr sz="20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provided</a:t>
            </a:r>
            <a:r>
              <a:rPr sz="2000" u="sng" spc="-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</a:t>
            </a:r>
            <a:r>
              <a:rPr sz="20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prospective</a:t>
            </a:r>
            <a:r>
              <a:rPr sz="200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enrollees</a:t>
            </a:r>
            <a:r>
              <a:rPr sz="2000" u="sng" spc="-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with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the</a:t>
            </a:r>
            <a:r>
              <a:rPr sz="20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enrollment</a:t>
            </a:r>
            <a:r>
              <a:rPr sz="2000" u="sng" spc="-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form</a:t>
            </a:r>
            <a:r>
              <a:rPr sz="2000" u="sng" spc="-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(including</a:t>
            </a:r>
            <a:r>
              <a:rPr sz="20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telephonic</a:t>
            </a:r>
            <a:r>
              <a:rPr sz="200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enrollments)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20" dirty="0">
                <a:latin typeface="Calibri"/>
                <a:cs typeface="Calibri"/>
              </a:rPr>
              <a:t>“Effect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current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coverage”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new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form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must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covered.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Calibri"/>
              <a:cs typeface="Calibri"/>
            </a:endParaRPr>
          </a:p>
          <a:p>
            <a:pPr marL="414655" marR="605790" algn="just">
              <a:lnSpc>
                <a:spcPct val="99800"/>
              </a:lnSpc>
            </a:pPr>
            <a:r>
              <a:rPr sz="2000" i="1" spc="-10" dirty="0">
                <a:solidFill>
                  <a:srgbClr val="009FA2"/>
                </a:solidFill>
                <a:latin typeface="Calibri"/>
                <a:cs typeface="Calibri"/>
              </a:rPr>
              <a:t>Effect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on</a:t>
            </a:r>
            <a:r>
              <a:rPr sz="2000" i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Current</a:t>
            </a:r>
            <a:r>
              <a:rPr sz="2000" i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Coverage.</a:t>
            </a:r>
            <a:r>
              <a:rPr sz="2000" i="1" spc="-10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spc="-40" dirty="0">
                <a:solidFill>
                  <a:srgbClr val="009FA2"/>
                </a:solidFill>
                <a:latin typeface="Calibri"/>
                <a:cs typeface="Calibri"/>
              </a:rPr>
              <a:t>Your</a:t>
            </a:r>
            <a:r>
              <a:rPr sz="2000" i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current</a:t>
            </a:r>
            <a:r>
              <a:rPr sz="2000" i="1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healthcare</a:t>
            </a:r>
            <a:r>
              <a:rPr sz="2000" i="1" spc="-114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i="1" spc="-10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will</a:t>
            </a:r>
            <a:r>
              <a:rPr sz="2000" i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end</a:t>
            </a:r>
            <a:r>
              <a:rPr sz="2000" i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once</a:t>
            </a:r>
            <a:r>
              <a:rPr sz="2000" i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your</a:t>
            </a:r>
            <a:r>
              <a:rPr sz="2000" i="1" spc="-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new</a:t>
            </a:r>
            <a:r>
              <a:rPr sz="2000" i="1" spc="-9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9FA2"/>
                </a:solidFill>
                <a:latin typeface="Calibri"/>
                <a:cs typeface="Calibri"/>
              </a:rPr>
              <a:t>Medicare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i="1" spc="-114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starts.</a:t>
            </a:r>
            <a:r>
              <a:rPr sz="2000" i="1" spc="-6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For</a:t>
            </a:r>
            <a:r>
              <a:rPr sz="2000" i="1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9FA2"/>
                </a:solidFill>
                <a:latin typeface="Calibri"/>
                <a:cs typeface="Calibri"/>
              </a:rPr>
              <a:t>example,</a:t>
            </a:r>
            <a:r>
              <a:rPr sz="2000" i="1" spc="-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if</a:t>
            </a:r>
            <a:r>
              <a:rPr sz="2000" i="1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you</a:t>
            </a:r>
            <a:r>
              <a:rPr sz="2000" i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are</a:t>
            </a:r>
            <a:r>
              <a:rPr sz="2000" i="1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in</a:t>
            </a:r>
            <a:r>
              <a:rPr sz="2000" i="1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spc="-20" dirty="0">
                <a:solidFill>
                  <a:srgbClr val="009FA2"/>
                </a:solidFill>
                <a:latin typeface="Calibri"/>
                <a:cs typeface="Calibri"/>
              </a:rPr>
              <a:t>Tricare</a:t>
            </a:r>
            <a:r>
              <a:rPr sz="2000" i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or</a:t>
            </a:r>
            <a:r>
              <a:rPr sz="2000" i="1" spc="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a</a:t>
            </a:r>
            <a:r>
              <a:rPr sz="2000" i="1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Medicare</a:t>
            </a:r>
            <a:r>
              <a:rPr sz="2000" i="1" spc="-1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plan,</a:t>
            </a:r>
            <a:r>
              <a:rPr sz="2000" i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you</a:t>
            </a:r>
            <a:r>
              <a:rPr sz="2000" i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will</a:t>
            </a:r>
            <a:r>
              <a:rPr sz="2000" i="1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no</a:t>
            </a:r>
            <a:r>
              <a:rPr sz="2000" i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longer</a:t>
            </a:r>
            <a:r>
              <a:rPr sz="2000" i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9FA2"/>
                </a:solidFill>
                <a:latin typeface="Calibri"/>
                <a:cs typeface="Calibri"/>
              </a:rPr>
              <a:t>receive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benefits</a:t>
            </a:r>
            <a:r>
              <a:rPr sz="2000" i="1" spc="-10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from</a:t>
            </a:r>
            <a:r>
              <a:rPr sz="2000" i="1" spc="-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that</a:t>
            </a:r>
            <a:r>
              <a:rPr sz="2000" i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plan</a:t>
            </a:r>
            <a:r>
              <a:rPr sz="2000" i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once</a:t>
            </a:r>
            <a:r>
              <a:rPr sz="2000" i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your</a:t>
            </a:r>
            <a:r>
              <a:rPr sz="2000" i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9FA2"/>
                </a:solidFill>
                <a:latin typeface="Calibri"/>
                <a:cs typeface="Calibri"/>
              </a:rPr>
              <a:t>new</a:t>
            </a:r>
            <a:r>
              <a:rPr sz="2000" i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i="1" spc="-10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9FA2"/>
                </a:solidFill>
                <a:latin typeface="Calibri"/>
                <a:cs typeface="Calibri"/>
              </a:rPr>
              <a:t>starts.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Calibri"/>
                <a:cs typeface="Calibri"/>
              </a:rPr>
              <a:t>The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form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b="1" u="sng" spc="-20" dirty="0">
                <a:solidFill>
                  <a:srgbClr val="009FA2"/>
                </a:solidFill>
                <a:uFill>
                  <a:solidFill>
                    <a:srgbClr val="009FA2"/>
                  </a:solidFill>
                </a:uFill>
                <a:latin typeface="Calibri"/>
                <a:cs typeface="Calibri"/>
                <a:hlinkClick r:id="rId2"/>
              </a:rPr>
              <a:t>Pre-</a:t>
            </a:r>
            <a:r>
              <a:rPr sz="2000" b="1" u="sng" spc="-10" dirty="0">
                <a:solidFill>
                  <a:srgbClr val="009FA2"/>
                </a:solidFill>
                <a:uFill>
                  <a:solidFill>
                    <a:srgbClr val="009FA2"/>
                  </a:solidFill>
                </a:uFill>
                <a:latin typeface="Calibri"/>
                <a:cs typeface="Calibri"/>
                <a:hlinkClick r:id="rId2"/>
              </a:rPr>
              <a:t>Enrollment</a:t>
            </a:r>
            <a:r>
              <a:rPr sz="2000" b="1" u="sng" spc="-90" dirty="0">
                <a:solidFill>
                  <a:srgbClr val="009FA2"/>
                </a:solidFill>
                <a:uFill>
                  <a:solidFill>
                    <a:srgbClr val="009FA2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000" b="1" u="sng" dirty="0">
                <a:solidFill>
                  <a:srgbClr val="009FA2"/>
                </a:solidFill>
                <a:uFill>
                  <a:solidFill>
                    <a:srgbClr val="009FA2"/>
                  </a:solidFill>
                </a:uFill>
                <a:latin typeface="Calibri"/>
                <a:cs typeface="Calibri"/>
                <a:hlinkClick r:id="rId2"/>
              </a:rPr>
              <a:t>Guide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sure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utilize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applicable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year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material.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7532370" cy="132905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ts val="4860"/>
              </a:lnSpc>
              <a:spcBef>
                <a:spcPts val="715"/>
              </a:spcBef>
            </a:pPr>
            <a:r>
              <a:rPr dirty="0"/>
              <a:t>Importance</a:t>
            </a:r>
            <a:r>
              <a:rPr spc="-80" dirty="0"/>
              <a:t> </a:t>
            </a:r>
            <a:r>
              <a:rPr dirty="0"/>
              <a:t>of</a:t>
            </a:r>
            <a:r>
              <a:rPr spc="-20" dirty="0"/>
              <a:t> </a:t>
            </a:r>
            <a:r>
              <a:rPr dirty="0"/>
              <a:t>a</a:t>
            </a:r>
            <a:r>
              <a:rPr spc="-35" dirty="0"/>
              <a:t> </a:t>
            </a:r>
            <a:r>
              <a:rPr dirty="0"/>
              <a:t>Compliant</a:t>
            </a:r>
            <a:r>
              <a:rPr spc="-90" dirty="0"/>
              <a:t> </a:t>
            </a:r>
            <a:r>
              <a:rPr spc="-10" dirty="0"/>
              <a:t>Sales </a:t>
            </a:r>
            <a:r>
              <a:rPr dirty="0"/>
              <a:t>Presentation</a:t>
            </a:r>
            <a:r>
              <a:rPr spc="-135" dirty="0"/>
              <a:t> </a:t>
            </a:r>
            <a:r>
              <a:rPr dirty="0"/>
              <a:t>and</a:t>
            </a:r>
            <a:r>
              <a:rPr spc="-135" dirty="0"/>
              <a:t> </a:t>
            </a:r>
            <a:r>
              <a:rPr spc="-10" dirty="0"/>
              <a:t>Enrollment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399032" y="2651759"/>
            <a:ext cx="9393555" cy="3705860"/>
            <a:chOff x="1399032" y="2651759"/>
            <a:chExt cx="9393555" cy="3705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9032" y="2651759"/>
              <a:ext cx="9393173" cy="37056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3035" y="2738628"/>
              <a:ext cx="866393" cy="37261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041897" y="2777489"/>
            <a:ext cx="736600" cy="242570"/>
          </a:xfrm>
          <a:prstGeom prst="rect">
            <a:avLst/>
          </a:prstGeom>
          <a:solidFill>
            <a:srgbClr val="FFFFFF">
              <a:alpha val="90194"/>
            </a:srgbClr>
          </a:solidFill>
          <a:ln w="12700">
            <a:solidFill>
              <a:srgbClr val="001F5F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Calibri"/>
                <a:cs typeface="Calibri"/>
              </a:rPr>
              <a:t>Plan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Type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86016" y="4636008"/>
            <a:ext cx="1520190" cy="37261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024878" y="4674870"/>
            <a:ext cx="1390015" cy="242570"/>
          </a:xfrm>
          <a:prstGeom prst="rect">
            <a:avLst/>
          </a:prstGeom>
          <a:solidFill>
            <a:srgbClr val="FFFFFF">
              <a:alpha val="90194"/>
            </a:srgbClr>
          </a:solidFill>
          <a:ln w="12700">
            <a:solidFill>
              <a:srgbClr val="001F5F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Calibri"/>
                <a:cs typeface="Calibri"/>
              </a:rPr>
              <a:t>Enrollment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Process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63923" y="4192523"/>
            <a:ext cx="788670" cy="37261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002785" y="4231385"/>
            <a:ext cx="658495" cy="242570"/>
          </a:xfrm>
          <a:prstGeom prst="rect">
            <a:avLst/>
          </a:prstGeom>
          <a:solidFill>
            <a:srgbClr val="FFFFFF">
              <a:alpha val="90194"/>
            </a:srgbClr>
          </a:solidFill>
          <a:ln w="12700">
            <a:solidFill>
              <a:srgbClr val="001F5F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14"/>
              </a:spcBef>
            </a:pPr>
            <a:r>
              <a:rPr sz="1300" spc="-10" dirty="0">
                <a:latin typeface="Calibri"/>
                <a:cs typeface="Calibri"/>
              </a:rPr>
              <a:t>Provider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61203" y="2843783"/>
            <a:ext cx="701801" cy="37261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100065" y="2882645"/>
            <a:ext cx="571500" cy="242570"/>
          </a:xfrm>
          <a:prstGeom prst="rect">
            <a:avLst/>
          </a:prstGeom>
          <a:solidFill>
            <a:srgbClr val="FFFFFF">
              <a:alpha val="90194"/>
            </a:srgbClr>
          </a:solidFill>
          <a:ln w="12700">
            <a:solidFill>
              <a:srgbClr val="001F5F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25"/>
              </a:spcBef>
            </a:pPr>
            <a:r>
              <a:rPr sz="1300" spc="-10" dirty="0">
                <a:latin typeface="Calibri"/>
                <a:cs typeface="Calibri"/>
              </a:rPr>
              <a:t>Benefit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03766" y="6256502"/>
            <a:ext cx="231457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dirty="0">
                <a:latin typeface="Calibri"/>
                <a:cs typeface="Calibri"/>
              </a:rPr>
              <a:t>January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2023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31,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2023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346196" y="2158695"/>
            <a:ext cx="5505450" cy="333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Top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Marketing</a:t>
            </a:r>
            <a:r>
              <a:rPr sz="2000" b="1" spc="-9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Misrepresentation Complaint</a:t>
            </a:r>
            <a:r>
              <a:rPr sz="2000" b="1" spc="-1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Drivers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608" y="5106923"/>
            <a:ext cx="9307830" cy="0"/>
          </a:xfrm>
          <a:custGeom>
            <a:avLst/>
            <a:gdLst/>
            <a:ahLst/>
            <a:cxnLst/>
            <a:rect l="l" t="t" r="r" b="b"/>
            <a:pathLst>
              <a:path w="9307830">
                <a:moveTo>
                  <a:pt x="0" y="0"/>
                </a:moveTo>
                <a:lnTo>
                  <a:pt x="930744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5608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7895" y="5376671"/>
            <a:ext cx="1188720" cy="11932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3147" y="182879"/>
            <a:ext cx="2953511" cy="295351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7799831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49245" y="3156026"/>
            <a:ext cx="748030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solidFill>
                  <a:srgbClr val="FFFFFF"/>
                </a:solidFill>
                <a:latin typeface="Calibri"/>
                <a:cs typeface="Calibri"/>
              </a:rPr>
              <a:t>Marketing</a:t>
            </a:r>
            <a:r>
              <a:rPr sz="45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dirty="0">
                <a:solidFill>
                  <a:srgbClr val="FFFFFF"/>
                </a:solidFill>
                <a:latin typeface="Calibri"/>
                <a:cs typeface="Calibri"/>
              </a:rPr>
              <a:t>Materials</a:t>
            </a:r>
            <a:r>
              <a:rPr sz="45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45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Calibri"/>
                <a:cs typeface="Calibri"/>
              </a:rPr>
              <a:t>Activities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9785">
              <a:lnSpc>
                <a:spcPts val="1220"/>
              </a:lnSpc>
            </a:pPr>
            <a:r>
              <a:rPr dirty="0">
                <a:solidFill>
                  <a:srgbClr val="FFFFFF"/>
                </a:solidFill>
              </a:rPr>
              <a:t>Confidential</a:t>
            </a:r>
            <a:r>
              <a:rPr spc="1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and</a:t>
            </a:r>
            <a:r>
              <a:rPr spc="16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Proprietary</a:t>
            </a:r>
            <a:r>
              <a:rPr spc="13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Information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664970" y="4183456"/>
            <a:ext cx="8849360" cy="664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4635" marR="5080" indent="-242570">
              <a:lnSpc>
                <a:spcPct val="100000"/>
              </a:lnSpc>
              <a:spcBef>
                <a:spcPts val="90"/>
              </a:spcBef>
            </a:pPr>
            <a:r>
              <a:rPr sz="2100" i="1" spc="-10" dirty="0">
                <a:solidFill>
                  <a:srgbClr val="FFFFFF"/>
                </a:solidFill>
                <a:latin typeface="Calibri"/>
                <a:cs typeface="Calibri"/>
              </a:rPr>
              <a:t>Important:</a:t>
            </a:r>
            <a:r>
              <a:rPr sz="21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Materials</a:t>
            </a:r>
            <a:r>
              <a:rPr sz="21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FFFFFF"/>
                </a:solidFill>
                <a:latin typeface="Calibri"/>
                <a:cs typeface="Calibri"/>
              </a:rPr>
              <a:t>(intended</a:t>
            </a:r>
            <a:r>
              <a:rPr sz="2100" i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100" i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sell</a:t>
            </a:r>
            <a:r>
              <a:rPr sz="2100" i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sz="21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plans</a:t>
            </a:r>
            <a:r>
              <a:rPr sz="2100" i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100" i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products)</a:t>
            </a:r>
            <a:r>
              <a:rPr sz="2100" i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being</a:t>
            </a:r>
            <a:r>
              <a:rPr sz="2100" i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created</a:t>
            </a:r>
            <a:r>
              <a:rPr sz="21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spc="-2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submitted</a:t>
            </a:r>
            <a:r>
              <a:rPr sz="21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now</a:t>
            </a:r>
            <a:r>
              <a:rPr sz="2100" i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100" i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distribution</a:t>
            </a:r>
            <a:r>
              <a:rPr sz="21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after</a:t>
            </a:r>
            <a:r>
              <a:rPr sz="2100" i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Oct.</a:t>
            </a:r>
            <a:r>
              <a:rPr sz="2100" i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1,</a:t>
            </a:r>
            <a:r>
              <a:rPr sz="21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2023, must</a:t>
            </a:r>
            <a:r>
              <a:rPr sz="2100" i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include</a:t>
            </a:r>
            <a:r>
              <a:rPr sz="21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FFFFFF"/>
                </a:solidFill>
                <a:latin typeface="Calibri"/>
                <a:cs typeface="Calibri"/>
              </a:rPr>
              <a:t>these</a:t>
            </a:r>
            <a:r>
              <a:rPr sz="2100" i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FFFFFF"/>
                </a:solidFill>
                <a:latin typeface="Calibri"/>
                <a:cs typeface="Calibri"/>
              </a:rPr>
              <a:t>updates.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5270500" cy="132905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ts val="4860"/>
              </a:lnSpc>
              <a:spcBef>
                <a:spcPts val="715"/>
              </a:spcBef>
            </a:pPr>
            <a:r>
              <a:rPr dirty="0"/>
              <a:t>Marketing</a:t>
            </a:r>
            <a:r>
              <a:rPr spc="-135" dirty="0"/>
              <a:t> </a:t>
            </a:r>
            <a:r>
              <a:rPr dirty="0"/>
              <a:t>Activity</a:t>
            </a:r>
            <a:r>
              <a:rPr spc="-80" dirty="0"/>
              <a:t> </a:t>
            </a:r>
            <a:r>
              <a:rPr spc="-25" dirty="0"/>
              <a:t>and </a:t>
            </a:r>
            <a:r>
              <a:rPr dirty="0"/>
              <a:t>Material</a:t>
            </a:r>
            <a:r>
              <a:rPr spc="-95" dirty="0"/>
              <a:t> </a:t>
            </a:r>
            <a:r>
              <a:rPr spc="-10" dirty="0"/>
              <a:t>Accuracy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2236978"/>
            <a:ext cx="10605770" cy="2770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Marketing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benefits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service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area </a:t>
            </a:r>
            <a:r>
              <a:rPr sz="1800" b="1" dirty="0">
                <a:latin typeface="Calibri"/>
                <a:cs typeface="Calibri"/>
              </a:rPr>
              <a:t>where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those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benefits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are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not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available</a:t>
            </a:r>
            <a:r>
              <a:rPr sz="1800" dirty="0">
                <a:latin typeface="Calibri"/>
                <a:cs typeface="Calibri"/>
              </a:rPr>
              <a:t>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unless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that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unavoidable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because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local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regional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media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prohibited</a:t>
            </a:r>
            <a:r>
              <a:rPr sz="18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</a:t>
            </a:r>
            <a:r>
              <a:rPr sz="18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considered misleading</a:t>
            </a:r>
            <a:r>
              <a:rPr sz="1800" dirty="0">
                <a:latin typeface="Calibri"/>
                <a:cs typeface="Calibri"/>
              </a:rPr>
              <a:t>.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Advertised</a:t>
            </a:r>
            <a:r>
              <a:rPr sz="1800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benefits</a:t>
            </a:r>
            <a:r>
              <a:rPr sz="1800" spc="-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must</a:t>
            </a:r>
            <a:r>
              <a:rPr sz="1800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be</a:t>
            </a:r>
            <a:r>
              <a:rPr sz="1800" spc="-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available</a:t>
            </a:r>
            <a:r>
              <a:rPr sz="1800" spc="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9FA2"/>
                </a:solidFill>
                <a:latin typeface="Calibri"/>
                <a:cs typeface="Calibri"/>
              </a:rPr>
              <a:t>to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beneficiaries</a:t>
            </a:r>
            <a:r>
              <a:rPr sz="1800" spc="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in</a:t>
            </a:r>
            <a:r>
              <a:rPr sz="1800" spc="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that</a:t>
            </a:r>
            <a:r>
              <a:rPr sz="1800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service</a:t>
            </a:r>
            <a:r>
              <a:rPr sz="1800" spc="-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area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and</a:t>
            </a:r>
            <a:r>
              <a:rPr sz="1800" spc="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the</a:t>
            </a:r>
            <a:r>
              <a:rPr sz="1800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benefit</a:t>
            </a:r>
            <a:r>
              <a:rPr sz="1800" spc="-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amount and</a:t>
            </a:r>
            <a:r>
              <a:rPr sz="1800" spc="-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scope</a:t>
            </a:r>
            <a:r>
              <a:rPr sz="1800" spc="-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must</a:t>
            </a:r>
            <a:r>
              <a:rPr sz="1800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be</a:t>
            </a:r>
            <a:r>
              <a:rPr sz="1800" spc="-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included.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698500">
              <a:lnSpc>
                <a:spcPct val="100000"/>
              </a:lnSpc>
            </a:pPr>
            <a:r>
              <a:rPr sz="1800" i="1" dirty="0">
                <a:latin typeface="Calibri"/>
                <a:cs typeface="Calibri"/>
              </a:rPr>
              <a:t>Plans/TPMOs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do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not</a:t>
            </a:r>
            <a:r>
              <a:rPr sz="1800" i="1" spc="-5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need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to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create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new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material</a:t>
            </a:r>
            <a:r>
              <a:rPr sz="1800" i="1" spc="-4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for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each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service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area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but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do</a:t>
            </a:r>
            <a:r>
              <a:rPr sz="1800" i="1" spc="-5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need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to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update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the</a:t>
            </a:r>
            <a:r>
              <a:rPr sz="1800" i="1" spc="-5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dollar</a:t>
            </a:r>
            <a:endParaRPr sz="1800">
              <a:latin typeface="Calibri"/>
              <a:cs typeface="Calibri"/>
            </a:endParaRPr>
          </a:p>
          <a:p>
            <a:pPr marL="698500">
              <a:lnSpc>
                <a:spcPct val="100000"/>
              </a:lnSpc>
              <a:spcBef>
                <a:spcPts val="5"/>
              </a:spcBef>
            </a:pPr>
            <a:r>
              <a:rPr sz="1800" i="1" dirty="0">
                <a:latin typeface="Calibri"/>
                <a:cs typeface="Calibri"/>
              </a:rPr>
              <a:t>amounts</a:t>
            </a:r>
            <a:r>
              <a:rPr sz="1800" i="1" spc="-114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reflecting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the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benefits</a:t>
            </a:r>
            <a:r>
              <a:rPr sz="1800" i="1" spc="-5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offered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in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the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specific</a:t>
            </a:r>
            <a:r>
              <a:rPr sz="1800" i="1" spc="4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markets.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12700" marR="41783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Marketing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information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about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savings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available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that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based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on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comparison</a:t>
            </a:r>
            <a:r>
              <a:rPr sz="1800" b="1" spc="-10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of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typical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expenses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borne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by </a:t>
            </a:r>
            <a:r>
              <a:rPr sz="1800" b="1" dirty="0">
                <a:latin typeface="Calibri"/>
                <a:cs typeface="Calibri"/>
              </a:rPr>
              <a:t>uninsured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individuals,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unpaid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costs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of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dual-eligible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beneficiaries,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or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other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unrealized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costs</a:t>
            </a:r>
            <a:r>
              <a:rPr sz="1800" dirty="0">
                <a:latin typeface="Calibri"/>
                <a:cs typeface="Calibri"/>
              </a:rPr>
              <a:t>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prohibited</a:t>
            </a:r>
            <a:r>
              <a:rPr sz="180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misleading.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909C13-60F5-4BAD-8A75-ED4D195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25" y="485126"/>
            <a:ext cx="9958789" cy="1162878"/>
          </a:xfrm>
        </p:spPr>
        <p:txBody>
          <a:bodyPr/>
          <a:lstStyle/>
          <a:p>
            <a:pPr algn="ctr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link to 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Wellcare First Look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which has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quick access to 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PAAGs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(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overviews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of every state and plan we have.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www.wellcarefirstlook.com)</a:t>
            </a:r>
            <a:br>
              <a:rPr lang="en-US" dirty="0"/>
            </a:br>
            <a:r>
              <a:rPr lang="en-US" dirty="0">
                <a:hlinkClick r:id="rId2"/>
              </a:rPr>
              <a:t>Wellcare First Look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DCB420-360C-408D-80E5-B3D999247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76400"/>
            <a:ext cx="12192000" cy="868875"/>
          </a:xfrm>
        </p:spPr>
        <p:txBody>
          <a:bodyPr/>
          <a:lstStyle/>
          <a:p>
            <a:pPr fontAlgn="base"/>
            <a:r>
              <a:rPr lang="en-US" sz="1400" b="1" i="1" u="sng" dirty="0">
                <a:highlight>
                  <a:srgbClr val="FFFF00"/>
                </a:highlight>
              </a:rPr>
              <a:t>5</a:t>
            </a:r>
            <a:r>
              <a:rPr lang="en-US" sz="1400" b="1" i="1" u="sng" dirty="0">
                <a:effectLst/>
                <a:highlight>
                  <a:srgbClr val="FFFF00"/>
                </a:highlight>
              </a:rPr>
              <a:t> screenshots to help.</a:t>
            </a:r>
            <a:r>
              <a:rPr lang="en-US" sz="1400" dirty="0">
                <a:effectLst/>
                <a:highlight>
                  <a:srgbClr val="FFFF00"/>
                </a:highlight>
              </a:rPr>
              <a:t> </a:t>
            </a:r>
          </a:p>
          <a:p>
            <a:pPr fontAlgn="base"/>
            <a:r>
              <a:rPr lang="en-US" sz="1400" b="1" dirty="0">
                <a:effectLst/>
              </a:rPr>
              <a:t>1 - Home Page of First Look</a:t>
            </a:r>
            <a:r>
              <a:rPr lang="en-US" sz="1400" dirty="0">
                <a:effectLst/>
              </a:rPr>
              <a:t>, </a:t>
            </a:r>
            <a:r>
              <a:rPr lang="en-US" sz="1400" b="1" dirty="0">
                <a:effectLst/>
              </a:rPr>
              <a:t>2 - 2024 Plan Details Tab</a:t>
            </a:r>
            <a:r>
              <a:rPr lang="en-US" sz="1400" dirty="0">
                <a:effectLst/>
              </a:rPr>
              <a:t>, </a:t>
            </a:r>
            <a:r>
              <a:rPr lang="en-US" sz="1400" b="1" dirty="0">
                <a:effectLst/>
              </a:rPr>
              <a:t>3 - 2023 Plan Details – </a:t>
            </a:r>
            <a:r>
              <a:rPr lang="en-US" sz="1400" b="1" dirty="0"/>
              <a:t>TX (example</a:t>
            </a:r>
            <a:r>
              <a:rPr lang="en-US" sz="1400" dirty="0">
                <a:effectLst/>
              </a:rPr>
              <a:t>, </a:t>
            </a:r>
            <a:r>
              <a:rPr lang="en-US" sz="1400" b="1" dirty="0">
                <a:effectLst/>
              </a:rPr>
              <a:t>4 &amp; 5 - 2024  PAAG – Houston, TX (example) </a:t>
            </a:r>
            <a:r>
              <a:rPr lang="en-US" sz="1400" b="1" dirty="0"/>
              <a:t>– Plan Type Customizable</a:t>
            </a:r>
            <a:endParaRPr lang="en-US" sz="1400" dirty="0">
              <a:effectLst/>
            </a:endParaRPr>
          </a:p>
          <a:p>
            <a:pPr marL="0" indent="0">
              <a:buNone/>
            </a:pP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8A227-47FD-EBC3-0DDF-634828697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2490"/>
            <a:ext cx="3089775" cy="2827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F59C5D-6D6C-C1C1-06BB-FA843B485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982" y="2969538"/>
            <a:ext cx="2822934" cy="3238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5A3573-8960-F436-672C-47E44CAEC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222" y="2380062"/>
            <a:ext cx="2787924" cy="338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428C1C-875C-D494-F004-B39754B43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307" y="3006452"/>
            <a:ext cx="2833082" cy="3172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8F5130-8C09-4A76-BAC3-88D6BC096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6537" y="2459439"/>
            <a:ext cx="2501534" cy="3293894"/>
          </a:xfrm>
          <a:prstGeom prst="rect">
            <a:avLst/>
          </a:prstGeom>
        </p:spPr>
      </p:pic>
      <p:pic>
        <p:nvPicPr>
          <p:cNvPr id="5" name="Picture 4" descr="A qr code on a blue circle&#10;&#10;Description automatically generated">
            <a:extLst>
              <a:ext uri="{FF2B5EF4-FFF2-40B4-BE49-F238E27FC236}">
                <a16:creationId xmlns:a16="http://schemas.microsoft.com/office/drawing/2014/main" id="{C6511C79-4EFB-1DE8-3CFC-E2E2931218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56" y="779080"/>
            <a:ext cx="1130172" cy="1104041"/>
          </a:xfrm>
          <a:prstGeom prst="rect">
            <a:avLst/>
          </a:prstGeom>
        </p:spPr>
      </p:pic>
      <p:pic>
        <p:nvPicPr>
          <p:cNvPr id="7" name="Picture 6" descr="A qr code on a blue circle&#10;&#10;Description automatically generated">
            <a:extLst>
              <a:ext uri="{FF2B5EF4-FFF2-40B4-BE49-F238E27FC236}">
                <a16:creationId xmlns:a16="http://schemas.microsoft.com/office/drawing/2014/main" id="{3CDE87E7-EE91-EE7E-A1FE-03209024C4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51" y="804731"/>
            <a:ext cx="1130172" cy="110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68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6066790" cy="132905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ts val="4860"/>
              </a:lnSpc>
              <a:spcBef>
                <a:spcPts val="715"/>
              </a:spcBef>
            </a:pPr>
            <a:r>
              <a:rPr dirty="0"/>
              <a:t>TPMO</a:t>
            </a:r>
            <a:r>
              <a:rPr spc="-130" dirty="0"/>
              <a:t> </a:t>
            </a:r>
            <a:r>
              <a:rPr dirty="0"/>
              <a:t>Marketing</a:t>
            </a:r>
            <a:r>
              <a:rPr spc="-114" dirty="0"/>
              <a:t> </a:t>
            </a:r>
            <a:r>
              <a:rPr spc="-10" dirty="0"/>
              <a:t>Material </a:t>
            </a:r>
            <a:r>
              <a:rPr dirty="0"/>
              <a:t>Submission</a:t>
            </a:r>
            <a:r>
              <a:rPr spc="-60" dirty="0"/>
              <a:t> </a:t>
            </a:r>
            <a:r>
              <a:rPr dirty="0"/>
              <a:t>to</a:t>
            </a:r>
            <a:r>
              <a:rPr spc="-30" dirty="0"/>
              <a:t> </a:t>
            </a:r>
            <a:r>
              <a:rPr spc="-25" dirty="0"/>
              <a:t>CMS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575293" y="6312661"/>
            <a:ext cx="301434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i="1" dirty="0">
                <a:latin typeface="Calibri"/>
                <a:cs typeface="Calibri"/>
              </a:rPr>
              <a:t>Not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applicable</a:t>
            </a:r>
            <a:r>
              <a:rPr sz="1400" i="1" spc="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to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W-2</a:t>
            </a:r>
            <a:r>
              <a:rPr sz="1400" i="1" spc="-3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agents/employees.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975104"/>
            <a:ext cx="10652760" cy="3352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800" b="1" spc="-10" dirty="0">
                <a:latin typeface="Calibri"/>
                <a:cs typeface="Calibri"/>
              </a:rPr>
              <a:t>Marketing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materials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that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have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been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developed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by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TPMO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for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multiple plans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must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be:</a:t>
            </a:r>
            <a:endParaRPr sz="1800">
              <a:latin typeface="Calibri"/>
              <a:cs typeface="Calibri"/>
            </a:endParaRPr>
          </a:p>
          <a:p>
            <a:pPr marL="244475" indent="-222885">
              <a:lnSpc>
                <a:spcPct val="100000"/>
              </a:lnSpc>
              <a:spcBef>
                <a:spcPts val="400"/>
              </a:spcBef>
              <a:buClr>
                <a:srgbClr val="009FA2"/>
              </a:buClr>
              <a:buAutoNum type="arabicPeriod"/>
              <a:tabLst>
                <a:tab pos="244475" algn="l"/>
              </a:tabLst>
            </a:pPr>
            <a:r>
              <a:rPr sz="1800" spc="-15" dirty="0">
                <a:latin typeface="Calibri"/>
                <a:cs typeface="Calibri"/>
              </a:rPr>
              <a:t>Pre-</a:t>
            </a:r>
            <a:r>
              <a:rPr sz="1800" dirty="0">
                <a:latin typeface="Calibri"/>
                <a:cs typeface="Calibri"/>
              </a:rPr>
              <a:t>approved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each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plan</a:t>
            </a:r>
            <a:endParaRPr sz="1800">
              <a:latin typeface="Calibri"/>
              <a:cs typeface="Calibri"/>
            </a:endParaRPr>
          </a:p>
          <a:p>
            <a:pPr marL="245110" indent="-223520">
              <a:lnSpc>
                <a:spcPct val="100000"/>
              </a:lnSpc>
              <a:spcBef>
                <a:spcPts val="395"/>
              </a:spcBef>
              <a:buClr>
                <a:srgbClr val="009FA2"/>
              </a:buClr>
              <a:buAutoNum type="arabicPeriod"/>
              <a:tabLst>
                <a:tab pos="245110" algn="l"/>
              </a:tabLst>
            </a:pPr>
            <a:r>
              <a:rPr sz="1800" dirty="0">
                <a:latin typeface="Calibri"/>
                <a:cs typeface="Calibri"/>
              </a:rPr>
              <a:t>Submitted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CMS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Health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Management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System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(HPMS)</a:t>
            </a:r>
            <a:endParaRPr sz="1800">
              <a:latin typeface="Calibri"/>
              <a:cs typeface="Calibri"/>
            </a:endParaRPr>
          </a:p>
          <a:p>
            <a:pPr marL="245110" indent="-223520">
              <a:lnSpc>
                <a:spcPct val="100000"/>
              </a:lnSpc>
              <a:spcBef>
                <a:spcPts val="400"/>
              </a:spcBef>
              <a:buClr>
                <a:srgbClr val="009FA2"/>
              </a:buClr>
              <a:buAutoNum type="arabicPeriod"/>
              <a:tabLst>
                <a:tab pos="245110" algn="l"/>
              </a:tabLst>
            </a:pPr>
            <a:r>
              <a:rPr sz="1800" spc="-20" dirty="0">
                <a:latin typeface="Calibri"/>
                <a:cs typeface="Calibri"/>
              </a:rPr>
              <a:t>Opted-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prior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distribution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TPMO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partners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must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take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inventory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their</a:t>
            </a:r>
            <a:r>
              <a:rPr sz="1800" spc="-10" dirty="0">
                <a:latin typeface="Calibri"/>
                <a:cs typeface="Calibri"/>
              </a:rPr>
              <a:t> existing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planned marketing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materials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compliance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new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10" dirty="0">
                <a:latin typeface="Calibri"/>
                <a:cs typeface="Calibri"/>
              </a:rPr>
              <a:t>regulations.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i="1" dirty="0">
                <a:latin typeface="Calibri"/>
                <a:cs typeface="Calibri"/>
              </a:rPr>
              <a:t>Before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Sept.</a:t>
            </a:r>
            <a:r>
              <a:rPr sz="1800" i="1" spc="-9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30,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2023,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the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Plan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will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review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and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proactively</a:t>
            </a:r>
            <a:r>
              <a:rPr sz="1800" i="1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opt-out</a:t>
            </a:r>
            <a:r>
              <a:rPr sz="1800" i="1" u="sng" spc="-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sz="1800" i="1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non-compliant</a:t>
            </a:r>
            <a:r>
              <a:rPr sz="1800" i="1" u="sng" spc="-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Evergreen</a:t>
            </a:r>
            <a:r>
              <a:rPr sz="1800" i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materials</a:t>
            </a:r>
            <a:r>
              <a:rPr sz="1800" i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in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HPMS.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For</a:t>
            </a:r>
            <a:r>
              <a:rPr sz="1800" b="1" i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questions</a:t>
            </a:r>
            <a:r>
              <a:rPr sz="1800" b="1" i="1" spc="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or</a:t>
            </a:r>
            <a:r>
              <a:rPr sz="1800" b="1" i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submissions, email</a:t>
            </a:r>
            <a:r>
              <a:rPr sz="1800" b="1" i="1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u="sng" spc="-10" dirty="0">
                <a:solidFill>
                  <a:srgbClr val="009FA2"/>
                </a:solidFill>
                <a:uFill>
                  <a:solidFill>
                    <a:srgbClr val="009FA2"/>
                  </a:solidFill>
                </a:uFill>
                <a:latin typeface="Calibri"/>
                <a:cs typeface="Calibri"/>
                <a:hlinkClick r:id="rId2"/>
              </a:rPr>
              <a:t>TD_AEPReadiness@wellcare.com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TPMO</a:t>
            </a:r>
            <a:r>
              <a:rPr spc="-40" dirty="0"/>
              <a:t> </a:t>
            </a:r>
            <a:r>
              <a:rPr dirty="0"/>
              <a:t>Call</a:t>
            </a:r>
            <a:r>
              <a:rPr spc="-25" dirty="0"/>
              <a:t> </a:t>
            </a:r>
            <a:r>
              <a:rPr spc="-10" dirty="0"/>
              <a:t>Recording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575293" y="6312661"/>
            <a:ext cx="301434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i="1" dirty="0">
                <a:latin typeface="Calibri"/>
                <a:cs typeface="Calibri"/>
              </a:rPr>
              <a:t>Not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applicable</a:t>
            </a:r>
            <a:r>
              <a:rPr sz="1400" i="1" spc="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to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W-2</a:t>
            </a:r>
            <a:r>
              <a:rPr sz="1400" i="1" spc="-3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agents/employees.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851905"/>
            <a:ext cx="10577830" cy="380492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800" b="1" dirty="0">
                <a:latin typeface="Calibri"/>
                <a:cs typeface="Calibri"/>
              </a:rPr>
              <a:t>TPMOs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must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record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marketing,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sales,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and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enrollment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calls,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including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audio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portion</a:t>
            </a:r>
            <a:r>
              <a:rPr sz="1800" i="1" spc="-6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of</a:t>
            </a:r>
            <a:r>
              <a:rPr sz="1800" i="1" spc="-4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calls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via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web-</a:t>
            </a:r>
            <a:r>
              <a:rPr sz="1800" i="1" spc="-10" dirty="0">
                <a:latin typeface="Calibri"/>
                <a:cs typeface="Calibri"/>
              </a:rPr>
              <a:t>based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i="1" dirty="0">
                <a:latin typeface="Calibri"/>
                <a:cs typeface="Calibri"/>
              </a:rPr>
              <a:t>technology</a:t>
            </a:r>
            <a:r>
              <a:rPr sz="1800" i="1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(e.g.,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Zoom,</a:t>
            </a:r>
            <a:r>
              <a:rPr sz="1800" spc="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Google Meet,</a:t>
            </a:r>
            <a:r>
              <a:rPr sz="1800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WebEx,</a:t>
            </a:r>
            <a:r>
              <a:rPr sz="1800" spc="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Ascend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Virtual</a:t>
            </a:r>
            <a:r>
              <a:rPr sz="1800" spc="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Home Visits</a:t>
            </a:r>
            <a:r>
              <a:rPr sz="1800" dirty="0">
                <a:latin typeface="Calibri"/>
                <a:cs typeface="Calibri"/>
              </a:rPr>
              <a:t>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etc.),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their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entirety.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Rule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applies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inbound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and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outbound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interactions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prospects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and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members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does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not</a:t>
            </a:r>
            <a:r>
              <a:rPr sz="18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apply</a:t>
            </a:r>
            <a:r>
              <a:rPr sz="18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</a:t>
            </a:r>
            <a:r>
              <a:rPr sz="1800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in-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person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activities</a:t>
            </a:r>
            <a:r>
              <a:rPr sz="1800" spc="-10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Calibri"/>
              <a:cs typeface="Calibri"/>
            </a:endParaRPr>
          </a:p>
          <a:p>
            <a:pPr marL="12700" marR="383540">
              <a:lnSpc>
                <a:spcPct val="106800"/>
              </a:lnSpc>
            </a:pPr>
            <a:r>
              <a:rPr sz="1800" i="1" dirty="0">
                <a:latin typeface="Calibri"/>
                <a:cs typeface="Calibri"/>
              </a:rPr>
              <a:t>If</a:t>
            </a:r>
            <a:r>
              <a:rPr sz="1800" i="1" spc="-4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the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beneficiary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does</a:t>
            </a:r>
            <a:r>
              <a:rPr sz="1800" i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not</a:t>
            </a:r>
            <a:r>
              <a:rPr sz="1800" i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want</a:t>
            </a:r>
            <a:r>
              <a:rPr sz="1800" i="1" u="sng" spc="-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</a:t>
            </a:r>
            <a:r>
              <a:rPr sz="1800" i="1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be</a:t>
            </a:r>
            <a:r>
              <a:rPr sz="1800" i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recorded</a:t>
            </a:r>
            <a:r>
              <a:rPr sz="1800" i="1" dirty="0">
                <a:latin typeface="Calibri"/>
                <a:cs typeface="Calibri"/>
              </a:rPr>
              <a:t>,</a:t>
            </a:r>
            <a:r>
              <a:rPr sz="1800" i="1" spc="-6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the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call</a:t>
            </a:r>
            <a:r>
              <a:rPr sz="1800" i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must</a:t>
            </a:r>
            <a:r>
              <a:rPr sz="1800" i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end</a:t>
            </a:r>
            <a:r>
              <a:rPr sz="1800" i="1" dirty="0">
                <a:latin typeface="Calibri"/>
                <a:cs typeface="Calibri"/>
              </a:rPr>
              <a:t>,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and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other</a:t>
            </a:r>
            <a:r>
              <a:rPr sz="1800" i="1" spc="-5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options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should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be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provided to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spc="-25" dirty="0">
                <a:latin typeface="Calibri"/>
                <a:cs typeface="Calibri"/>
              </a:rPr>
              <a:t>the </a:t>
            </a:r>
            <a:r>
              <a:rPr sz="1800" i="1" spc="-10" dirty="0">
                <a:latin typeface="Calibri"/>
                <a:cs typeface="Calibri"/>
              </a:rPr>
              <a:t>beneficiary.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These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can</a:t>
            </a:r>
            <a:r>
              <a:rPr sz="1800" i="1" spc="-5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include:</a:t>
            </a:r>
            <a:endParaRPr sz="1800">
              <a:latin typeface="Calibri"/>
              <a:cs typeface="Calibri"/>
            </a:endParaRPr>
          </a:p>
          <a:p>
            <a:pPr marL="245745" indent="-224154">
              <a:lnSpc>
                <a:spcPct val="100000"/>
              </a:lnSpc>
              <a:spcBef>
                <a:spcPts val="105"/>
              </a:spcBef>
              <a:buClr>
                <a:srgbClr val="009FA2"/>
              </a:buClr>
              <a:buFont typeface="Arial"/>
              <a:buChar char="•"/>
              <a:tabLst>
                <a:tab pos="245745" algn="l"/>
              </a:tabLst>
            </a:pPr>
            <a:r>
              <a:rPr sz="1800" i="1" dirty="0">
                <a:latin typeface="Calibri"/>
                <a:cs typeface="Calibri"/>
              </a:rPr>
              <a:t>Scheduling</a:t>
            </a:r>
            <a:r>
              <a:rPr sz="1800" i="1" spc="-5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an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in-</a:t>
            </a:r>
            <a:r>
              <a:rPr sz="1800" i="1" dirty="0">
                <a:latin typeface="Calibri"/>
                <a:cs typeface="Calibri"/>
              </a:rPr>
              <a:t>person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appointment</a:t>
            </a:r>
            <a:endParaRPr sz="1800">
              <a:latin typeface="Calibri"/>
              <a:cs typeface="Calibri"/>
            </a:endParaRPr>
          </a:p>
          <a:p>
            <a:pPr marL="245745" indent="-224154">
              <a:lnSpc>
                <a:spcPct val="100000"/>
              </a:lnSpc>
              <a:spcBef>
                <a:spcPts val="150"/>
              </a:spcBef>
              <a:buClr>
                <a:srgbClr val="009FA2"/>
              </a:buClr>
              <a:buFont typeface="Arial"/>
              <a:buChar char="•"/>
              <a:tabLst>
                <a:tab pos="245745" algn="l"/>
              </a:tabLst>
            </a:pPr>
            <a:r>
              <a:rPr sz="1800" i="1" dirty="0">
                <a:latin typeface="Calibri"/>
                <a:cs typeface="Calibri"/>
              </a:rPr>
              <a:t>Online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plan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finder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and</a:t>
            </a:r>
            <a:r>
              <a:rPr sz="1800" i="1" spc="-4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enrollment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form </a:t>
            </a:r>
            <a:r>
              <a:rPr sz="1800" i="1" spc="-20" dirty="0">
                <a:latin typeface="Calibri"/>
                <a:cs typeface="Calibri"/>
              </a:rPr>
              <a:t>link</a:t>
            </a:r>
            <a:endParaRPr sz="1800">
              <a:latin typeface="Calibri"/>
              <a:cs typeface="Calibri"/>
            </a:endParaRPr>
          </a:p>
          <a:p>
            <a:pPr marL="245745" indent="-224154">
              <a:lnSpc>
                <a:spcPct val="100000"/>
              </a:lnSpc>
              <a:spcBef>
                <a:spcPts val="145"/>
              </a:spcBef>
              <a:buClr>
                <a:srgbClr val="009FA2"/>
              </a:buClr>
              <a:buFont typeface="Arial"/>
              <a:buChar char="•"/>
              <a:tabLst>
                <a:tab pos="245745" algn="l"/>
              </a:tabLst>
            </a:pPr>
            <a:r>
              <a:rPr sz="1800" i="1" spc="-20" dirty="0">
                <a:latin typeface="Calibri"/>
                <a:cs typeface="Calibri"/>
              </a:rPr>
              <a:t>PURL</a:t>
            </a:r>
            <a:endParaRPr sz="1800">
              <a:latin typeface="Calibri"/>
              <a:cs typeface="Calibri"/>
            </a:endParaRPr>
          </a:p>
          <a:p>
            <a:pPr marL="245745" indent="-224154">
              <a:lnSpc>
                <a:spcPct val="100000"/>
              </a:lnSpc>
              <a:spcBef>
                <a:spcPts val="105"/>
              </a:spcBef>
              <a:buClr>
                <a:srgbClr val="009FA2"/>
              </a:buClr>
              <a:buFont typeface="Arial"/>
              <a:buChar char="•"/>
              <a:tabLst>
                <a:tab pos="245745" algn="l"/>
              </a:tabLst>
            </a:pPr>
            <a:r>
              <a:rPr sz="1800" i="1" dirty="0">
                <a:latin typeface="Calibri"/>
                <a:cs typeface="Calibri"/>
              </a:rPr>
              <a:t>Email/direct</a:t>
            </a:r>
            <a:r>
              <a:rPr sz="1800" i="1" spc="-40" dirty="0">
                <a:latin typeface="Calibri"/>
                <a:cs typeface="Calibri"/>
              </a:rPr>
              <a:t> </a:t>
            </a:r>
            <a:r>
              <a:rPr sz="1800" i="1" spc="-20" dirty="0">
                <a:latin typeface="Calibri"/>
                <a:cs typeface="Calibri"/>
              </a:rPr>
              <a:t>mail</a:t>
            </a:r>
            <a:endParaRPr sz="1800">
              <a:latin typeface="Calibri"/>
              <a:cs typeface="Calibri"/>
            </a:endParaRPr>
          </a:p>
          <a:p>
            <a:pPr marL="245745" indent="-224154">
              <a:lnSpc>
                <a:spcPct val="100000"/>
              </a:lnSpc>
              <a:spcBef>
                <a:spcPts val="150"/>
              </a:spcBef>
              <a:buClr>
                <a:srgbClr val="009FA2"/>
              </a:buClr>
              <a:buFont typeface="Arial"/>
              <a:buChar char="•"/>
              <a:tabLst>
                <a:tab pos="245745" algn="l"/>
              </a:tabLst>
            </a:pPr>
            <a:r>
              <a:rPr sz="1800" i="1" dirty="0">
                <a:latin typeface="Calibri"/>
                <a:cs typeface="Calibri"/>
              </a:rPr>
              <a:t>Call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back</a:t>
            </a:r>
            <a:r>
              <a:rPr sz="1800" i="1" spc="-4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at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later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time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(if</a:t>
            </a:r>
            <a:r>
              <a:rPr sz="1800" i="1" spc="4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appropriate)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608" y="5106923"/>
            <a:ext cx="9307830" cy="0"/>
          </a:xfrm>
          <a:custGeom>
            <a:avLst/>
            <a:gdLst/>
            <a:ahLst/>
            <a:cxnLst/>
            <a:rect l="l" t="t" r="r" b="b"/>
            <a:pathLst>
              <a:path w="9307830">
                <a:moveTo>
                  <a:pt x="0" y="0"/>
                </a:moveTo>
                <a:lnTo>
                  <a:pt x="930744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5608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7895" y="5376671"/>
            <a:ext cx="1188720" cy="11932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38147" y="6281115"/>
            <a:ext cx="253492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15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15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15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3147" y="182879"/>
            <a:ext cx="2953511" cy="295351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799831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44797" y="3586124"/>
            <a:ext cx="4485640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</a:rPr>
              <a:t>Oversight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Activities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Sales</a:t>
            </a:r>
            <a:r>
              <a:rPr spc="-15" dirty="0"/>
              <a:t> </a:t>
            </a:r>
            <a:r>
              <a:rPr dirty="0"/>
              <a:t>Compliance</a:t>
            </a:r>
            <a:r>
              <a:rPr spc="-90" dirty="0"/>
              <a:t> </a:t>
            </a:r>
            <a:r>
              <a:rPr spc="-10" dirty="0"/>
              <a:t>Monitoring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41247" y="2381834"/>
            <a:ext cx="21120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Teledigital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Sales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Enrollment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Recordings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86350" y="2381834"/>
            <a:ext cx="21120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Ascend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Sales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Enrollment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Recordings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59114" y="2381834"/>
            <a:ext cx="1735455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Live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Sales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libri"/>
                <a:cs typeface="Calibri"/>
              </a:rPr>
              <a:t>Enrollment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Calls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(Secret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Shop)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1247" y="3355670"/>
            <a:ext cx="11569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Completed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Sales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Events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6350" y="3355670"/>
            <a:ext cx="203453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Educational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Sales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Events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Web-</a:t>
            </a:r>
            <a:r>
              <a:rPr sz="1800" spc="-20" dirty="0">
                <a:latin typeface="Calibri"/>
                <a:cs typeface="Calibri"/>
              </a:rPr>
              <a:t>based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59114" y="3355670"/>
            <a:ext cx="203453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Educational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Sales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Events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In-person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41247" y="4329810"/>
            <a:ext cx="8693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TPMO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Websites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86350" y="4329810"/>
            <a:ext cx="12541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Scope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of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Appointment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59114" y="4329810"/>
            <a:ext cx="19983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Multi-</a:t>
            </a:r>
            <a:r>
              <a:rPr sz="1800" dirty="0">
                <a:latin typeface="Calibri"/>
                <a:cs typeface="Calibri"/>
              </a:rPr>
              <a:t>plan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Marketing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Materials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41247" y="5303646"/>
            <a:ext cx="6775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Repeat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Issues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86350" y="5303646"/>
            <a:ext cx="19240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Contracts,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Licensing,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and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Appointment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59114" y="5303646"/>
            <a:ext cx="26879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Grievances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1-</a:t>
            </a:r>
            <a:r>
              <a:rPr sz="1800" spc="-25" dirty="0">
                <a:latin typeface="Calibri"/>
                <a:cs typeface="Calibri"/>
              </a:rPr>
              <a:t>800-</a:t>
            </a:r>
            <a:r>
              <a:rPr sz="1800" dirty="0">
                <a:latin typeface="Calibri"/>
                <a:cs typeface="Calibri"/>
              </a:rPr>
              <a:t>MEDICARE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complaints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9565" y="4375557"/>
            <a:ext cx="516367" cy="51636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35852" y="5354824"/>
            <a:ext cx="519182" cy="51918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10297" y="4375557"/>
            <a:ext cx="516367" cy="51636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5097" y="5358537"/>
            <a:ext cx="516367" cy="51636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1384" y="4367272"/>
            <a:ext cx="519182" cy="51918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06584" y="5354824"/>
            <a:ext cx="519182" cy="51918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06584" y="3425440"/>
            <a:ext cx="519182" cy="519182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694944" y="2450592"/>
            <a:ext cx="508000" cy="508000"/>
            <a:chOff x="694944" y="2450592"/>
            <a:chExt cx="508000" cy="508000"/>
          </a:xfrm>
        </p:grpSpPr>
        <p:sp>
          <p:nvSpPr>
            <p:cNvPr id="23" name="object 23"/>
            <p:cNvSpPr/>
            <p:nvPr/>
          </p:nvSpPr>
          <p:spPr>
            <a:xfrm>
              <a:off x="694944" y="2450592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3746" y="0"/>
                  </a:moveTo>
                  <a:lnTo>
                    <a:pt x="208133" y="4090"/>
                  </a:lnTo>
                  <a:lnTo>
                    <a:pt x="165204" y="15881"/>
                  </a:lnTo>
                  <a:lnTo>
                    <a:pt x="125673" y="34656"/>
                  </a:lnTo>
                  <a:lnTo>
                    <a:pt x="90258" y="59697"/>
                  </a:lnTo>
                  <a:lnTo>
                    <a:pt x="59676" y="90284"/>
                  </a:lnTo>
                  <a:lnTo>
                    <a:pt x="34642" y="125701"/>
                  </a:lnTo>
                  <a:lnTo>
                    <a:pt x="15874" y="165229"/>
                  </a:lnTo>
                  <a:lnTo>
                    <a:pt x="4088" y="208150"/>
                  </a:lnTo>
                  <a:lnTo>
                    <a:pt x="0" y="253746"/>
                  </a:lnTo>
                  <a:lnTo>
                    <a:pt x="4088" y="299341"/>
                  </a:lnTo>
                  <a:lnTo>
                    <a:pt x="15874" y="342262"/>
                  </a:lnTo>
                  <a:lnTo>
                    <a:pt x="34642" y="381790"/>
                  </a:lnTo>
                  <a:lnTo>
                    <a:pt x="59676" y="417207"/>
                  </a:lnTo>
                  <a:lnTo>
                    <a:pt x="90258" y="447794"/>
                  </a:lnTo>
                  <a:lnTo>
                    <a:pt x="125673" y="472835"/>
                  </a:lnTo>
                  <a:lnTo>
                    <a:pt x="165204" y="491610"/>
                  </a:lnTo>
                  <a:lnTo>
                    <a:pt x="208133" y="503401"/>
                  </a:lnTo>
                  <a:lnTo>
                    <a:pt x="253746" y="507492"/>
                  </a:lnTo>
                  <a:lnTo>
                    <a:pt x="299358" y="503401"/>
                  </a:lnTo>
                  <a:lnTo>
                    <a:pt x="342287" y="491610"/>
                  </a:lnTo>
                  <a:lnTo>
                    <a:pt x="381818" y="472835"/>
                  </a:lnTo>
                  <a:lnTo>
                    <a:pt x="417233" y="447794"/>
                  </a:lnTo>
                  <a:lnTo>
                    <a:pt x="447815" y="417207"/>
                  </a:lnTo>
                  <a:lnTo>
                    <a:pt x="472849" y="381790"/>
                  </a:lnTo>
                  <a:lnTo>
                    <a:pt x="491617" y="342262"/>
                  </a:lnTo>
                  <a:lnTo>
                    <a:pt x="503403" y="299341"/>
                  </a:lnTo>
                  <a:lnTo>
                    <a:pt x="507492" y="253746"/>
                  </a:lnTo>
                  <a:lnTo>
                    <a:pt x="503403" y="208150"/>
                  </a:lnTo>
                  <a:lnTo>
                    <a:pt x="491617" y="165229"/>
                  </a:lnTo>
                  <a:lnTo>
                    <a:pt x="472849" y="125701"/>
                  </a:lnTo>
                  <a:lnTo>
                    <a:pt x="447815" y="90284"/>
                  </a:lnTo>
                  <a:lnTo>
                    <a:pt x="417233" y="59697"/>
                  </a:lnTo>
                  <a:lnTo>
                    <a:pt x="381818" y="34656"/>
                  </a:lnTo>
                  <a:lnTo>
                    <a:pt x="342287" y="15881"/>
                  </a:lnTo>
                  <a:lnTo>
                    <a:pt x="299358" y="4090"/>
                  </a:lnTo>
                  <a:lnTo>
                    <a:pt x="253746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5243" y="2561405"/>
              <a:ext cx="118754" cy="200148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4439411" y="2450592"/>
            <a:ext cx="512445" cy="508000"/>
            <a:chOff x="4439411" y="2450592"/>
            <a:chExt cx="512445" cy="508000"/>
          </a:xfrm>
        </p:grpSpPr>
        <p:sp>
          <p:nvSpPr>
            <p:cNvPr id="26" name="object 26"/>
            <p:cNvSpPr/>
            <p:nvPr/>
          </p:nvSpPr>
          <p:spPr>
            <a:xfrm>
              <a:off x="4439411" y="2450592"/>
              <a:ext cx="512445" cy="508000"/>
            </a:xfrm>
            <a:custGeom>
              <a:avLst/>
              <a:gdLst/>
              <a:ahLst/>
              <a:cxnLst/>
              <a:rect l="l" t="t" r="r" b="b"/>
              <a:pathLst>
                <a:path w="512445" h="508000">
                  <a:moveTo>
                    <a:pt x="256032" y="0"/>
                  </a:moveTo>
                  <a:lnTo>
                    <a:pt x="210023" y="4090"/>
                  </a:lnTo>
                  <a:lnTo>
                    <a:pt x="166714" y="15881"/>
                  </a:lnTo>
                  <a:lnTo>
                    <a:pt x="126830" y="34656"/>
                  </a:lnTo>
                  <a:lnTo>
                    <a:pt x="91095" y="59697"/>
                  </a:lnTo>
                  <a:lnTo>
                    <a:pt x="60232" y="90284"/>
                  </a:lnTo>
                  <a:lnTo>
                    <a:pt x="34967" y="125701"/>
                  </a:lnTo>
                  <a:lnTo>
                    <a:pt x="16023" y="165229"/>
                  </a:lnTo>
                  <a:lnTo>
                    <a:pt x="4126" y="208150"/>
                  </a:lnTo>
                  <a:lnTo>
                    <a:pt x="0" y="253746"/>
                  </a:lnTo>
                  <a:lnTo>
                    <a:pt x="4126" y="299341"/>
                  </a:lnTo>
                  <a:lnTo>
                    <a:pt x="16023" y="342262"/>
                  </a:lnTo>
                  <a:lnTo>
                    <a:pt x="34967" y="381790"/>
                  </a:lnTo>
                  <a:lnTo>
                    <a:pt x="60232" y="417207"/>
                  </a:lnTo>
                  <a:lnTo>
                    <a:pt x="91095" y="447794"/>
                  </a:lnTo>
                  <a:lnTo>
                    <a:pt x="126830" y="472835"/>
                  </a:lnTo>
                  <a:lnTo>
                    <a:pt x="166714" y="491610"/>
                  </a:lnTo>
                  <a:lnTo>
                    <a:pt x="210023" y="503401"/>
                  </a:lnTo>
                  <a:lnTo>
                    <a:pt x="256032" y="507492"/>
                  </a:lnTo>
                  <a:lnTo>
                    <a:pt x="302040" y="503401"/>
                  </a:lnTo>
                  <a:lnTo>
                    <a:pt x="345349" y="491610"/>
                  </a:lnTo>
                  <a:lnTo>
                    <a:pt x="385233" y="472835"/>
                  </a:lnTo>
                  <a:lnTo>
                    <a:pt x="420968" y="447794"/>
                  </a:lnTo>
                  <a:lnTo>
                    <a:pt x="451831" y="417207"/>
                  </a:lnTo>
                  <a:lnTo>
                    <a:pt x="477096" y="381790"/>
                  </a:lnTo>
                  <a:lnTo>
                    <a:pt x="496040" y="342262"/>
                  </a:lnTo>
                  <a:lnTo>
                    <a:pt x="507937" y="299341"/>
                  </a:lnTo>
                  <a:lnTo>
                    <a:pt x="512063" y="253746"/>
                  </a:lnTo>
                  <a:lnTo>
                    <a:pt x="507937" y="208150"/>
                  </a:lnTo>
                  <a:lnTo>
                    <a:pt x="496040" y="165229"/>
                  </a:lnTo>
                  <a:lnTo>
                    <a:pt x="477096" y="125701"/>
                  </a:lnTo>
                  <a:lnTo>
                    <a:pt x="451831" y="90284"/>
                  </a:lnTo>
                  <a:lnTo>
                    <a:pt x="420968" y="59697"/>
                  </a:lnTo>
                  <a:lnTo>
                    <a:pt x="385233" y="34656"/>
                  </a:lnTo>
                  <a:lnTo>
                    <a:pt x="345349" y="15881"/>
                  </a:lnTo>
                  <a:lnTo>
                    <a:pt x="302040" y="4090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19711" y="2561405"/>
              <a:ext cx="118754" cy="200148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39565" y="3438297"/>
            <a:ext cx="516367" cy="51636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05687" y="2459889"/>
            <a:ext cx="520977" cy="51636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90487" y="3429153"/>
            <a:ext cx="520977" cy="516367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701141" y="1665172"/>
            <a:ext cx="8405495" cy="333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spc="-30" dirty="0">
                <a:latin typeface="Calibri"/>
                <a:cs typeface="Calibri"/>
              </a:rPr>
              <a:t>Wellcare’s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Medicare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sales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compliance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monitoring</a:t>
            </a:r>
            <a:r>
              <a:rPr sz="2000" b="1" spc="-114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includes,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but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is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not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limited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to: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Sales</a:t>
            </a:r>
            <a:r>
              <a:rPr spc="-15" dirty="0"/>
              <a:t> </a:t>
            </a:r>
            <a:r>
              <a:rPr dirty="0"/>
              <a:t>Compliance</a:t>
            </a:r>
            <a:r>
              <a:rPr spc="-90" dirty="0"/>
              <a:t> </a:t>
            </a:r>
            <a:r>
              <a:rPr spc="-10" dirty="0"/>
              <a:t>Reporting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859737"/>
            <a:ext cx="10752455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Per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42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CFR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§§422.2272(e)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423.2272(e),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CMS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requires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sponsors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have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mechanism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for </a:t>
            </a:r>
            <a:r>
              <a:rPr sz="1800" spc="-10" dirty="0">
                <a:latin typeface="Calibri"/>
                <a:cs typeface="Calibri"/>
              </a:rPr>
              <a:t>oversight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agents,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brokers,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other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third-</a:t>
            </a:r>
            <a:r>
              <a:rPr sz="1800" dirty="0">
                <a:latin typeface="Calibri"/>
                <a:cs typeface="Calibri"/>
              </a:rPr>
              <a:t>party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marketing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organizations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(TPMOs)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who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engage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sales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 </a:t>
            </a:r>
            <a:r>
              <a:rPr sz="1800" dirty="0">
                <a:latin typeface="Calibri"/>
                <a:cs typeface="Calibri"/>
              </a:rPr>
              <a:t>marketing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their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behalf.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sponsors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must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ensure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that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mechanism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robust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enough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capture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report,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at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least</a:t>
            </a:r>
            <a:r>
              <a:rPr sz="1800" spc="-10" dirty="0">
                <a:latin typeface="Calibri"/>
                <a:cs typeface="Calibri"/>
              </a:rPr>
              <a:t> monthly,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organization’s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CMS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account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manager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violations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CMS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requirements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by </a:t>
            </a:r>
            <a:r>
              <a:rPr sz="1800" dirty="0">
                <a:latin typeface="Calibri"/>
                <a:cs typeface="Calibri"/>
              </a:rPr>
              <a:t>agents,</a:t>
            </a:r>
            <a:r>
              <a:rPr sz="1800" spc="-10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brokers,</a:t>
            </a:r>
            <a:r>
              <a:rPr sz="1800" dirty="0">
                <a:latin typeface="Calibri"/>
                <a:cs typeface="Calibri"/>
              </a:rPr>
              <a:t> and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other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TPMOs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who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engage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sales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marketing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their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behalf.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Examples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non-</a:t>
            </a:r>
            <a:r>
              <a:rPr sz="1800" spc="-10" dirty="0">
                <a:latin typeface="Calibri"/>
                <a:cs typeface="Calibri"/>
              </a:rPr>
              <a:t>compliance </a:t>
            </a:r>
            <a:r>
              <a:rPr sz="1800" dirty="0">
                <a:latin typeface="Calibri"/>
                <a:cs typeface="Calibri"/>
              </a:rPr>
              <a:t>that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must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reported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include,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limited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following: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1486" y="4078046"/>
            <a:ext cx="12566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Credentialing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libri"/>
                <a:cs typeface="Calibri"/>
              </a:rPr>
              <a:t>Issues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34631" y="4078046"/>
            <a:ext cx="25908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Failing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comply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CMS’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marketing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requirements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61486" y="5051882"/>
            <a:ext cx="10414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Fraudulent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libri"/>
                <a:cs typeface="Calibri"/>
              </a:rPr>
              <a:t>Enrollment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34631" y="5051882"/>
            <a:ext cx="83629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Repeat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libri"/>
                <a:cs typeface="Calibri"/>
              </a:rPr>
              <a:t>Offenses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3625" y="5097933"/>
            <a:ext cx="516367" cy="5163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3625" y="4128669"/>
            <a:ext cx="516367" cy="51636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2645" y="5097933"/>
            <a:ext cx="516367" cy="51636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2645" y="4128669"/>
            <a:ext cx="516367" cy="516367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608" y="5106923"/>
            <a:ext cx="9307830" cy="0"/>
          </a:xfrm>
          <a:custGeom>
            <a:avLst/>
            <a:gdLst/>
            <a:ahLst/>
            <a:cxnLst/>
            <a:rect l="l" t="t" r="r" b="b"/>
            <a:pathLst>
              <a:path w="9307830">
                <a:moveTo>
                  <a:pt x="0" y="0"/>
                </a:moveTo>
                <a:lnTo>
                  <a:pt x="930744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5608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7895" y="5376671"/>
            <a:ext cx="1188720" cy="11932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38147" y="6281115"/>
            <a:ext cx="253492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15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15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15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3147" y="182879"/>
            <a:ext cx="2953511" cy="295351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799831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979034" y="3586124"/>
            <a:ext cx="2225675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>
                <a:solidFill>
                  <a:srgbClr val="FFFFFF"/>
                </a:solidFill>
              </a:rPr>
              <a:t>Appendix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9818" y="1821560"/>
            <a:ext cx="2931795" cy="5092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dirty="0">
                <a:latin typeface="Calibri"/>
                <a:cs typeface="Calibri"/>
              </a:rPr>
              <a:t>Third-Party</a:t>
            </a:r>
            <a:r>
              <a:rPr sz="1550" spc="20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Marketing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Organization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latin typeface="Calibri"/>
                <a:cs typeface="Calibri"/>
              </a:rPr>
              <a:t>(</a:t>
            </a: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TPMO)</a:t>
            </a:r>
            <a:r>
              <a:rPr sz="1550" spc="12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includes</a:t>
            </a:r>
            <a:r>
              <a:rPr sz="1550" spc="9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all</a:t>
            </a:r>
            <a:r>
              <a:rPr sz="1550" spc="10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third-</a:t>
            </a:r>
            <a:r>
              <a:rPr sz="1550" spc="-10" dirty="0">
                <a:solidFill>
                  <a:srgbClr val="1F1F1F"/>
                </a:solidFill>
                <a:latin typeface="Calibri"/>
                <a:cs typeface="Calibri"/>
              </a:rPr>
              <a:t>party: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9818" y="2309977"/>
            <a:ext cx="3174365" cy="154432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236220" indent="-223520" algn="just">
              <a:lnSpc>
                <a:spcPct val="100000"/>
              </a:lnSpc>
              <a:spcBef>
                <a:spcPts val="935"/>
              </a:spcBef>
              <a:buClr>
                <a:srgbClr val="009FA2"/>
              </a:buClr>
              <a:buChar char="•"/>
              <a:tabLst>
                <a:tab pos="236220" algn="l"/>
              </a:tabLst>
            </a:pP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Marketing/lead</a:t>
            </a:r>
            <a:r>
              <a:rPr sz="1550" spc="204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generation</a:t>
            </a:r>
            <a:r>
              <a:rPr sz="1550" spc="210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1F1F1F"/>
                </a:solidFill>
                <a:latin typeface="Calibri"/>
                <a:cs typeface="Calibri"/>
              </a:rPr>
              <a:t>vendors</a:t>
            </a:r>
            <a:endParaRPr sz="1550">
              <a:latin typeface="Calibri"/>
              <a:cs typeface="Calibri"/>
            </a:endParaRPr>
          </a:p>
          <a:p>
            <a:pPr marL="236220" indent="-223520" algn="just">
              <a:lnSpc>
                <a:spcPct val="100000"/>
              </a:lnSpc>
              <a:spcBef>
                <a:spcPts val="840"/>
              </a:spcBef>
              <a:buClr>
                <a:srgbClr val="009FA2"/>
              </a:buClr>
              <a:buChar char="•"/>
              <a:tabLst>
                <a:tab pos="236220" algn="l"/>
              </a:tabLst>
            </a:pPr>
            <a:r>
              <a:rPr sz="1550" spc="-10" dirty="0">
                <a:solidFill>
                  <a:srgbClr val="1F1F1F"/>
                </a:solidFill>
                <a:latin typeface="Calibri"/>
                <a:cs typeface="Calibri"/>
              </a:rPr>
              <a:t>Agencies</a:t>
            </a:r>
            <a:endParaRPr sz="1550">
              <a:latin typeface="Calibri"/>
              <a:cs typeface="Calibri"/>
            </a:endParaRPr>
          </a:p>
          <a:p>
            <a:pPr marL="236220" marR="142875" indent="-224154" algn="just">
              <a:lnSpc>
                <a:spcPct val="102600"/>
              </a:lnSpc>
              <a:spcBef>
                <a:spcPts val="830"/>
              </a:spcBef>
              <a:buClr>
                <a:srgbClr val="009FA2"/>
              </a:buClr>
              <a:buChar char="•"/>
              <a:tabLst>
                <a:tab pos="236220" algn="l"/>
              </a:tabLst>
            </a:pP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1099</a:t>
            </a:r>
            <a:r>
              <a:rPr sz="1550" spc="10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agents</a:t>
            </a:r>
            <a:r>
              <a:rPr sz="1550" spc="80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and</a:t>
            </a:r>
            <a:r>
              <a:rPr sz="1550" spc="7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brokers</a:t>
            </a:r>
            <a:r>
              <a:rPr sz="1550" spc="150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1F1F1F"/>
                </a:solidFill>
                <a:latin typeface="Calibri"/>
                <a:cs typeface="Calibri"/>
              </a:rPr>
              <a:t>(captive, </a:t>
            </a: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independent</a:t>
            </a:r>
            <a:r>
              <a:rPr sz="1550" spc="15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street</a:t>
            </a:r>
            <a:r>
              <a:rPr sz="1550" spc="15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brokers,</a:t>
            </a:r>
            <a:r>
              <a:rPr sz="1550" spc="190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spc="-20" dirty="0">
                <a:solidFill>
                  <a:srgbClr val="1F1F1F"/>
                </a:solidFill>
                <a:latin typeface="Calibri"/>
                <a:cs typeface="Calibri"/>
              </a:rPr>
              <a:t>tele- </a:t>
            </a: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digital</a:t>
            </a:r>
            <a:r>
              <a:rPr sz="1550" spc="6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1F1F1F"/>
                </a:solidFill>
                <a:latin typeface="Calibri"/>
                <a:cs typeface="Calibri"/>
              </a:rPr>
              <a:t>agents,</a:t>
            </a:r>
            <a:r>
              <a:rPr sz="1550" spc="120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1550" spc="-20" dirty="0">
                <a:solidFill>
                  <a:srgbClr val="1F1F1F"/>
                </a:solidFill>
                <a:latin typeface="Calibri"/>
                <a:cs typeface="Calibri"/>
              </a:rPr>
              <a:t>etc.)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4068" y="973836"/>
            <a:ext cx="3639820" cy="718185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72390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57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THIRD-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PARTY</a:t>
            </a:r>
            <a:r>
              <a:rPr sz="18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MARKETING</a:t>
            </a:r>
            <a:endParaRPr sz="1800">
              <a:latin typeface="Calibri"/>
              <a:cs typeface="Calibri"/>
            </a:endParaRPr>
          </a:p>
          <a:p>
            <a:pPr marL="10795" algn="ctr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ORGANIZATION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66005" y="1821560"/>
            <a:ext cx="3415029" cy="12414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75"/>
              </a:spcBef>
            </a:pPr>
            <a:r>
              <a:rPr sz="1550" dirty="0">
                <a:latin typeface="Calibri"/>
                <a:cs typeface="Calibri"/>
              </a:rPr>
              <a:t>When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collecting</a:t>
            </a:r>
            <a:r>
              <a:rPr sz="1550" b="1" spc="19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beneficiary</a:t>
            </a:r>
            <a:r>
              <a:rPr sz="1550" b="1" spc="150" dirty="0">
                <a:latin typeface="Calibri"/>
                <a:cs typeface="Calibri"/>
              </a:rPr>
              <a:t> </a:t>
            </a:r>
            <a:r>
              <a:rPr sz="1550" b="1" spc="-10" dirty="0">
                <a:latin typeface="Calibri"/>
                <a:cs typeface="Calibri"/>
              </a:rPr>
              <a:t>information </a:t>
            </a:r>
            <a:r>
              <a:rPr sz="1550" b="1" dirty="0">
                <a:latin typeface="Calibri"/>
                <a:cs typeface="Calibri"/>
              </a:rPr>
              <a:t>during</a:t>
            </a:r>
            <a:r>
              <a:rPr sz="1550" b="1" spc="10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lead</a:t>
            </a:r>
            <a:r>
              <a:rPr sz="1550" b="1" spc="114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generation</a:t>
            </a:r>
            <a:r>
              <a:rPr sz="1550" b="1" spc="11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activities</a:t>
            </a:r>
            <a:r>
              <a:rPr sz="1550" dirty="0">
                <a:latin typeface="Calibri"/>
                <a:cs typeface="Calibri"/>
              </a:rPr>
              <a:t>,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it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must </a:t>
            </a:r>
            <a:r>
              <a:rPr sz="1550" dirty="0">
                <a:latin typeface="Calibri"/>
                <a:cs typeface="Calibri"/>
              </a:rPr>
              <a:t>be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disclosed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beneficiary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that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their </a:t>
            </a:r>
            <a:r>
              <a:rPr sz="1550" b="1" dirty="0">
                <a:latin typeface="Calibri"/>
                <a:cs typeface="Calibri"/>
              </a:rPr>
              <a:t>information</a:t>
            </a:r>
            <a:r>
              <a:rPr sz="1550" b="1" spc="9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will</a:t>
            </a:r>
            <a:r>
              <a:rPr sz="1550" b="1" spc="6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be</a:t>
            </a:r>
            <a:r>
              <a:rPr sz="1550" b="1" spc="8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provided</a:t>
            </a:r>
            <a:r>
              <a:rPr sz="1550" b="1" spc="16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to</a:t>
            </a:r>
            <a:r>
              <a:rPr sz="1550" b="1" spc="110" dirty="0">
                <a:latin typeface="Calibri"/>
                <a:cs typeface="Calibri"/>
              </a:rPr>
              <a:t> </a:t>
            </a:r>
            <a:r>
              <a:rPr sz="1550" b="1" spc="-50" dirty="0">
                <a:latin typeface="Calibri"/>
                <a:cs typeface="Calibri"/>
              </a:rPr>
              <a:t>a </a:t>
            </a:r>
            <a:r>
              <a:rPr sz="1550" b="1" dirty="0">
                <a:latin typeface="Calibri"/>
                <a:cs typeface="Calibri"/>
              </a:rPr>
              <a:t>licensed</a:t>
            </a:r>
            <a:r>
              <a:rPr sz="1550" b="1" spc="6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agent</a:t>
            </a:r>
            <a:r>
              <a:rPr sz="1550" b="1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future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contact.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66005" y="3285490"/>
            <a:ext cx="3361690" cy="12414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75"/>
              </a:spcBef>
            </a:pPr>
            <a:r>
              <a:rPr sz="1550" dirty="0">
                <a:latin typeface="Calibri"/>
                <a:cs typeface="Calibri"/>
              </a:rPr>
              <a:t>During</a:t>
            </a:r>
            <a:r>
              <a:rPr sz="1550" spc="19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telephonic</a:t>
            </a:r>
            <a:r>
              <a:rPr sz="1550" b="1" spc="6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lead</a:t>
            </a:r>
            <a:r>
              <a:rPr sz="1550" b="1" spc="95" dirty="0">
                <a:latin typeface="Calibri"/>
                <a:cs typeface="Calibri"/>
              </a:rPr>
              <a:t> </a:t>
            </a:r>
            <a:r>
              <a:rPr sz="1550" b="1" spc="-10" dirty="0">
                <a:latin typeface="Calibri"/>
                <a:cs typeface="Calibri"/>
              </a:rPr>
              <a:t>generation </a:t>
            </a:r>
            <a:r>
              <a:rPr sz="1550" b="1" dirty="0">
                <a:latin typeface="Calibri"/>
                <a:cs typeface="Calibri"/>
              </a:rPr>
              <a:t>activities</a:t>
            </a:r>
            <a:r>
              <a:rPr sz="1550" dirty="0">
                <a:latin typeface="Calibri"/>
                <a:cs typeface="Calibri"/>
              </a:rPr>
              <a:t>,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it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must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disclosed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the </a:t>
            </a:r>
            <a:r>
              <a:rPr sz="1550" dirty="0">
                <a:latin typeface="Calibri"/>
                <a:cs typeface="Calibri"/>
              </a:rPr>
              <a:t>beneficiary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that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they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are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being </a:t>
            </a:r>
            <a:r>
              <a:rPr sz="1550" b="1" dirty="0">
                <a:latin typeface="Calibri"/>
                <a:cs typeface="Calibri"/>
              </a:rPr>
              <a:t>transferred</a:t>
            </a:r>
            <a:r>
              <a:rPr sz="1550" b="1" spc="8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to</a:t>
            </a:r>
            <a:r>
              <a:rPr sz="1550" b="1" spc="12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a</a:t>
            </a:r>
            <a:r>
              <a:rPr sz="1550" b="1" spc="9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licensed</a:t>
            </a:r>
            <a:r>
              <a:rPr sz="1550" b="1" spc="8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agent</a:t>
            </a:r>
            <a:r>
              <a:rPr sz="1550" b="1" spc="10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who</a:t>
            </a:r>
            <a:r>
              <a:rPr sz="1550" b="1" spc="85" dirty="0">
                <a:latin typeface="Calibri"/>
                <a:cs typeface="Calibri"/>
              </a:rPr>
              <a:t> </a:t>
            </a:r>
            <a:r>
              <a:rPr sz="1550" b="1" spc="-25" dirty="0">
                <a:latin typeface="Calibri"/>
                <a:cs typeface="Calibri"/>
              </a:rPr>
              <a:t>can </a:t>
            </a:r>
            <a:r>
              <a:rPr sz="1550" b="1" dirty="0">
                <a:latin typeface="Calibri"/>
                <a:cs typeface="Calibri"/>
              </a:rPr>
              <a:t>enroll</a:t>
            </a:r>
            <a:r>
              <a:rPr sz="1550" b="1" spc="6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them</a:t>
            </a:r>
            <a:r>
              <a:rPr sz="1550" b="1" spc="6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into</a:t>
            </a:r>
            <a:r>
              <a:rPr sz="1550" b="1" spc="7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a</a:t>
            </a:r>
            <a:r>
              <a:rPr sz="1550" b="1" spc="7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new</a:t>
            </a:r>
            <a:r>
              <a:rPr sz="1550" b="1" spc="114" dirty="0">
                <a:latin typeface="Calibri"/>
                <a:cs typeface="Calibri"/>
              </a:rPr>
              <a:t> </a:t>
            </a:r>
            <a:r>
              <a:rPr sz="1550" b="1" spc="-20" dirty="0">
                <a:latin typeface="Calibri"/>
                <a:cs typeface="Calibri"/>
              </a:rPr>
              <a:t>plan</a:t>
            </a:r>
            <a:r>
              <a:rPr sz="1550" spc="-20" dirty="0">
                <a:latin typeface="Calibri"/>
                <a:cs typeface="Calibri"/>
              </a:rPr>
              <a:t>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79391" y="973836"/>
            <a:ext cx="3639820" cy="718185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38354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LEAD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GENERATION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ACTIVITIES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97773" y="1821560"/>
            <a:ext cx="3315970" cy="7518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80"/>
              </a:spcBef>
            </a:pPr>
            <a:r>
              <a:rPr sz="1550" dirty="0">
                <a:latin typeface="Calibri"/>
                <a:cs typeface="Calibri"/>
              </a:rPr>
              <a:t>Compliance</a:t>
            </a:r>
            <a:r>
              <a:rPr sz="1550" spc="1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violations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must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reported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Plan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immediately,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by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emailing </a:t>
            </a:r>
            <a:r>
              <a:rPr sz="1550" b="1" u="sng" spc="-10" dirty="0">
                <a:solidFill>
                  <a:srgbClr val="009FA2"/>
                </a:solidFill>
                <a:uFill>
                  <a:solidFill>
                    <a:srgbClr val="009FA2"/>
                  </a:solidFill>
                </a:uFill>
                <a:latin typeface="Calibri"/>
                <a:cs typeface="Calibri"/>
                <a:hlinkClick r:id="rId2"/>
              </a:rPr>
              <a:t>tpmodisclosure@centene.com</a:t>
            </a:r>
            <a:r>
              <a:rPr sz="1550" spc="-10" dirty="0">
                <a:latin typeface="Calibri"/>
                <a:cs typeface="Calibri"/>
              </a:rPr>
              <a:t>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97773" y="2796032"/>
            <a:ext cx="3293745" cy="75628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600"/>
              </a:lnSpc>
              <a:spcBef>
                <a:spcPts val="65"/>
              </a:spcBef>
            </a:pPr>
            <a:r>
              <a:rPr sz="1550" dirty="0">
                <a:latin typeface="Calibri"/>
                <a:cs typeface="Calibri"/>
              </a:rPr>
              <a:t>TPMO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partners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must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report</a:t>
            </a:r>
            <a:r>
              <a:rPr sz="1550" spc="175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staff </a:t>
            </a:r>
            <a:r>
              <a:rPr sz="1550" dirty="0">
                <a:latin typeface="Calibri"/>
                <a:cs typeface="Calibri"/>
              </a:rPr>
              <a:t>disciplinary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actions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(related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Plan) </a:t>
            </a:r>
            <a:r>
              <a:rPr sz="1550" spc="-10" dirty="0">
                <a:latin typeface="Calibri"/>
                <a:cs typeface="Calibri"/>
              </a:rPr>
              <a:t>monthly.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14716" y="973836"/>
            <a:ext cx="3639820" cy="718185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18796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REPORTING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NON-COMPLIANCE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656831"/>
            <a:ext cx="12193905" cy="201295"/>
          </a:xfrm>
          <a:custGeom>
            <a:avLst/>
            <a:gdLst/>
            <a:ahLst/>
            <a:cxnLst/>
            <a:rect l="l" t="t" r="r" b="b"/>
            <a:pathLst>
              <a:path w="12193905" h="201295">
                <a:moveTo>
                  <a:pt x="12193524" y="0"/>
                </a:moveTo>
                <a:lnTo>
                  <a:pt x="0" y="0"/>
                </a:lnTo>
                <a:lnTo>
                  <a:pt x="0" y="201168"/>
                </a:lnTo>
                <a:lnTo>
                  <a:pt x="12193524" y="201168"/>
                </a:lnTo>
                <a:lnTo>
                  <a:pt x="12193524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16183" y="5248726"/>
            <a:ext cx="1152143" cy="11565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9863" y="4839970"/>
            <a:ext cx="4577715" cy="9988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36220" marR="5080" indent="-224154">
              <a:lnSpc>
                <a:spcPct val="103299"/>
              </a:lnSpc>
              <a:spcBef>
                <a:spcPts val="70"/>
              </a:spcBef>
              <a:buClr>
                <a:srgbClr val="009FA2"/>
              </a:buClr>
              <a:buFont typeface="Calibri"/>
              <a:buChar char="•"/>
              <a:tabLst>
                <a:tab pos="236220" algn="l"/>
              </a:tabLst>
            </a:pPr>
            <a:r>
              <a:rPr sz="1550" dirty="0">
                <a:latin typeface="Calibri"/>
                <a:cs typeface="Calibri"/>
              </a:rPr>
              <a:t>Use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superlatives</a:t>
            </a:r>
            <a:r>
              <a:rPr sz="1550" b="1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(“</a:t>
            </a:r>
            <a:r>
              <a:rPr sz="1550" dirty="0">
                <a:solidFill>
                  <a:srgbClr val="009FA2"/>
                </a:solidFill>
                <a:latin typeface="Calibri"/>
                <a:cs typeface="Calibri"/>
              </a:rPr>
              <a:t>best</a:t>
            </a:r>
            <a:r>
              <a:rPr sz="1550" dirty="0">
                <a:latin typeface="Calibri"/>
                <a:cs typeface="Calibri"/>
              </a:rPr>
              <a:t>,”</a:t>
            </a:r>
            <a:r>
              <a:rPr sz="1550" spc="1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“</a:t>
            </a:r>
            <a:r>
              <a:rPr sz="1550" dirty="0">
                <a:solidFill>
                  <a:srgbClr val="009FA2"/>
                </a:solidFill>
                <a:latin typeface="Calibri"/>
                <a:cs typeface="Calibri"/>
              </a:rPr>
              <a:t>greatest</a:t>
            </a:r>
            <a:r>
              <a:rPr sz="1550" dirty="0">
                <a:latin typeface="Calibri"/>
                <a:cs typeface="Calibri"/>
              </a:rPr>
              <a:t>,”</a:t>
            </a:r>
            <a:r>
              <a:rPr sz="1550" spc="1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or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“</a:t>
            </a:r>
            <a:r>
              <a:rPr sz="1550" dirty="0">
                <a:solidFill>
                  <a:srgbClr val="009FA2"/>
                </a:solidFill>
                <a:latin typeface="Calibri"/>
                <a:cs typeface="Calibri"/>
              </a:rPr>
              <a:t>most</a:t>
            </a:r>
            <a:r>
              <a:rPr sz="1550" dirty="0">
                <a:latin typeface="Calibri"/>
                <a:cs typeface="Calibri"/>
              </a:rPr>
              <a:t>”)</a:t>
            </a:r>
            <a:r>
              <a:rPr sz="1550" spc="225" dirty="0">
                <a:latin typeface="Calibri"/>
                <a:cs typeface="Calibri"/>
              </a:rPr>
              <a:t> </a:t>
            </a:r>
            <a:r>
              <a:rPr sz="155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is</a:t>
            </a:r>
            <a:r>
              <a:rPr sz="1550" spc="-25" dirty="0">
                <a:latin typeface="Calibri"/>
                <a:cs typeface="Calibri"/>
              </a:rPr>
              <a:t> </a:t>
            </a:r>
            <a:r>
              <a:rPr sz="155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prohibited</a:t>
            </a:r>
            <a:r>
              <a:rPr sz="1550" u="sng" spc="1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unless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current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or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prior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contract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year </a:t>
            </a:r>
            <a:r>
              <a:rPr sz="1550" dirty="0">
                <a:latin typeface="Calibri"/>
                <a:cs typeface="Calibri"/>
              </a:rPr>
              <a:t>documentation</a:t>
            </a:r>
            <a:r>
              <a:rPr sz="1550" spc="1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or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data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is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available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support</a:t>
            </a:r>
            <a:r>
              <a:rPr sz="1550" spc="185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the </a:t>
            </a:r>
            <a:r>
              <a:rPr sz="1550" spc="-10" dirty="0">
                <a:latin typeface="Calibri"/>
                <a:cs typeface="Calibri"/>
              </a:rPr>
              <a:t>statement.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9863" y="1343660"/>
            <a:ext cx="5128260" cy="246316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36220" marR="151130" indent="-224154">
              <a:lnSpc>
                <a:spcPct val="102600"/>
              </a:lnSpc>
              <a:spcBef>
                <a:spcPts val="85"/>
              </a:spcBef>
              <a:buClr>
                <a:srgbClr val="009FA2"/>
              </a:buClr>
              <a:buChar char="•"/>
              <a:tabLst>
                <a:tab pos="236220" algn="l"/>
              </a:tabLst>
            </a:pPr>
            <a:r>
              <a:rPr sz="1550" dirty="0">
                <a:latin typeface="Calibri"/>
                <a:cs typeface="Calibri"/>
              </a:rPr>
              <a:t>Use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Medicare</a:t>
            </a:r>
            <a:r>
              <a:rPr sz="1550" b="1" spc="14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name,</a:t>
            </a:r>
            <a:r>
              <a:rPr sz="1550" b="1" spc="5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CMS</a:t>
            </a:r>
            <a:r>
              <a:rPr sz="1550" b="1" spc="15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logo,</a:t>
            </a:r>
            <a:r>
              <a:rPr sz="1550" b="1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products</a:t>
            </a:r>
            <a:r>
              <a:rPr sz="1550" b="1" spc="125" dirty="0">
                <a:latin typeface="Calibri"/>
                <a:cs typeface="Calibri"/>
              </a:rPr>
              <a:t> </a:t>
            </a:r>
            <a:r>
              <a:rPr sz="1550" b="1" spc="-25" dirty="0">
                <a:latin typeface="Calibri"/>
                <a:cs typeface="Calibri"/>
              </a:rPr>
              <a:t>or </a:t>
            </a:r>
            <a:r>
              <a:rPr sz="1550" b="1" dirty="0">
                <a:latin typeface="Calibri"/>
                <a:cs typeface="Calibri"/>
              </a:rPr>
              <a:t>information</a:t>
            </a:r>
            <a:r>
              <a:rPr sz="1550" b="1" spc="12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issued</a:t>
            </a:r>
            <a:r>
              <a:rPr sz="1550" b="1" spc="8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by</a:t>
            </a:r>
            <a:r>
              <a:rPr sz="1550" b="1" spc="114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the</a:t>
            </a:r>
            <a:r>
              <a:rPr sz="1550" b="1" spc="15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federal</a:t>
            </a:r>
            <a:r>
              <a:rPr sz="1550" b="1" spc="16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government</a:t>
            </a:r>
            <a:r>
              <a:rPr sz="1550" dirty="0">
                <a:latin typeface="Calibri"/>
                <a:cs typeface="Calibri"/>
              </a:rPr>
              <a:t>,</a:t>
            </a:r>
            <a:r>
              <a:rPr sz="1550" spc="21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including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009FA2"/>
                </a:solidFill>
                <a:latin typeface="Calibri"/>
                <a:cs typeface="Calibri"/>
              </a:rPr>
              <a:t>Medicare</a:t>
            </a:r>
            <a:r>
              <a:rPr sz="1550" spc="1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009FA2"/>
                </a:solidFill>
                <a:latin typeface="Calibri"/>
                <a:cs typeface="Calibri"/>
              </a:rPr>
              <a:t>card</a:t>
            </a:r>
            <a:r>
              <a:rPr sz="1550" dirty="0">
                <a:latin typeface="Calibri"/>
                <a:cs typeface="Calibri"/>
              </a:rPr>
              <a:t>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</a:t>
            </a:r>
            <a:r>
              <a:rPr sz="155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5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155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5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misleading</a:t>
            </a:r>
            <a:r>
              <a:rPr sz="1550" u="sng" spc="1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5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way</a:t>
            </a:r>
            <a:r>
              <a:rPr sz="1550" u="sng" spc="1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5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is</a:t>
            </a:r>
            <a:r>
              <a:rPr sz="155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5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prohibited</a:t>
            </a:r>
            <a:r>
              <a:rPr sz="1550" spc="-10" dirty="0">
                <a:latin typeface="Calibri"/>
                <a:cs typeface="Calibri"/>
              </a:rPr>
              <a:t>.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Calibri"/>
              <a:cs typeface="Calibri"/>
            </a:endParaRPr>
          </a:p>
          <a:p>
            <a:pPr marL="12700" marR="5080">
              <a:lnSpc>
                <a:spcPct val="103400"/>
              </a:lnSpc>
            </a:pPr>
            <a:r>
              <a:rPr sz="1550" i="1" dirty="0">
                <a:latin typeface="Calibri"/>
                <a:cs typeface="Calibri"/>
              </a:rPr>
              <a:t>Use</a:t>
            </a:r>
            <a:r>
              <a:rPr sz="1550" i="1" spc="12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of</a:t>
            </a:r>
            <a:r>
              <a:rPr sz="1550" i="1" spc="10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the</a:t>
            </a:r>
            <a:r>
              <a:rPr sz="1550" i="1" spc="8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Medicare</a:t>
            </a:r>
            <a:r>
              <a:rPr sz="1550" i="1" spc="12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card</a:t>
            </a:r>
            <a:r>
              <a:rPr sz="1550" i="1" spc="9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image</a:t>
            </a:r>
            <a:r>
              <a:rPr sz="1550" i="1" spc="8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in</a:t>
            </a:r>
            <a:r>
              <a:rPr sz="1550" i="1" spc="9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educational</a:t>
            </a:r>
            <a:r>
              <a:rPr sz="1550" i="1" spc="12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materials</a:t>
            </a:r>
            <a:r>
              <a:rPr sz="1550" i="1" spc="120" dirty="0">
                <a:latin typeface="Calibri"/>
                <a:cs typeface="Calibri"/>
              </a:rPr>
              <a:t> </a:t>
            </a:r>
            <a:r>
              <a:rPr sz="1550" i="1" spc="-25" dirty="0">
                <a:latin typeface="Calibri"/>
                <a:cs typeface="Calibri"/>
              </a:rPr>
              <a:t>is </a:t>
            </a:r>
            <a:r>
              <a:rPr sz="1550" i="1" dirty="0">
                <a:latin typeface="Calibri"/>
                <a:cs typeface="Calibri"/>
              </a:rPr>
              <a:t>permitted</a:t>
            </a:r>
            <a:r>
              <a:rPr sz="1550" i="1" spc="13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only</a:t>
            </a:r>
            <a:r>
              <a:rPr sz="1550" i="1" spc="5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with</a:t>
            </a:r>
            <a:r>
              <a:rPr sz="1550" i="1" spc="14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authorization</a:t>
            </a:r>
            <a:r>
              <a:rPr sz="1550" i="1" spc="14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from</a:t>
            </a:r>
            <a:r>
              <a:rPr sz="1550" i="1" spc="13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CMS.</a:t>
            </a:r>
            <a:r>
              <a:rPr sz="1550" i="1" spc="7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Send</a:t>
            </a:r>
            <a:r>
              <a:rPr sz="1550" i="1" spc="9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an</a:t>
            </a:r>
            <a:r>
              <a:rPr sz="1550" i="1" spc="9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email</a:t>
            </a:r>
            <a:r>
              <a:rPr sz="1550" i="1" spc="120" dirty="0">
                <a:latin typeface="Calibri"/>
                <a:cs typeface="Calibri"/>
              </a:rPr>
              <a:t> </a:t>
            </a:r>
            <a:r>
              <a:rPr sz="1550" i="1" spc="-25" dirty="0">
                <a:latin typeface="Calibri"/>
                <a:cs typeface="Calibri"/>
              </a:rPr>
              <a:t>to </a:t>
            </a:r>
            <a:r>
              <a:rPr sz="1550" i="1" dirty="0">
                <a:latin typeface="Calibri"/>
                <a:cs typeface="Calibri"/>
              </a:rPr>
              <a:t>the</a:t>
            </a:r>
            <a:r>
              <a:rPr sz="1550" i="1" spc="9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marketing</a:t>
            </a:r>
            <a:r>
              <a:rPr sz="1550" i="1" spc="16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mailbox</a:t>
            </a:r>
            <a:r>
              <a:rPr sz="1550" i="1" spc="10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at</a:t>
            </a:r>
            <a:r>
              <a:rPr sz="1550" i="1" spc="140" dirty="0">
                <a:latin typeface="Calibri"/>
                <a:cs typeface="Calibri"/>
              </a:rPr>
              <a:t> </a:t>
            </a:r>
            <a:r>
              <a:rPr sz="1550" b="1" i="1" dirty="0">
                <a:latin typeface="Calibri"/>
                <a:cs typeface="Calibri"/>
                <a:hlinkClick r:id="rId3"/>
              </a:rPr>
              <a:t>Marketing@cms.hhs.gov</a:t>
            </a:r>
            <a:r>
              <a:rPr sz="1550" b="1" i="1" spc="36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with</a:t>
            </a:r>
            <a:r>
              <a:rPr sz="1550" i="1" spc="160" dirty="0">
                <a:latin typeface="Calibri"/>
                <a:cs typeface="Calibri"/>
              </a:rPr>
              <a:t> </a:t>
            </a:r>
            <a:r>
              <a:rPr sz="1550" i="1" spc="-25" dirty="0">
                <a:latin typeface="Calibri"/>
                <a:cs typeface="Calibri"/>
              </a:rPr>
              <a:t>an </a:t>
            </a:r>
            <a:r>
              <a:rPr sz="1550" i="1" dirty="0">
                <a:latin typeface="Calibri"/>
                <a:cs typeface="Calibri"/>
              </a:rPr>
              <a:t>attached</a:t>
            </a:r>
            <a:r>
              <a:rPr sz="1550" i="1" spc="8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copy</a:t>
            </a:r>
            <a:r>
              <a:rPr sz="1550" i="1" spc="9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of</a:t>
            </a:r>
            <a:r>
              <a:rPr sz="1550" i="1" spc="10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the</a:t>
            </a:r>
            <a:r>
              <a:rPr sz="1550" i="1" spc="8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material</a:t>
            </a:r>
            <a:r>
              <a:rPr sz="1550" i="1" spc="7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that</a:t>
            </a:r>
            <a:r>
              <a:rPr sz="1550" i="1" spc="8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has</a:t>
            </a:r>
            <a:r>
              <a:rPr sz="1550" i="1" spc="7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the</a:t>
            </a:r>
            <a:r>
              <a:rPr sz="1550" i="1" spc="12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Medicare</a:t>
            </a:r>
            <a:r>
              <a:rPr sz="1550" i="1" spc="7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ID</a:t>
            </a:r>
            <a:r>
              <a:rPr sz="1550" i="1" spc="114" dirty="0">
                <a:latin typeface="Calibri"/>
                <a:cs typeface="Calibri"/>
              </a:rPr>
              <a:t> </a:t>
            </a:r>
            <a:r>
              <a:rPr sz="1550" i="1" spc="-20" dirty="0">
                <a:latin typeface="Calibri"/>
                <a:cs typeface="Calibri"/>
              </a:rPr>
              <a:t>card </a:t>
            </a:r>
            <a:r>
              <a:rPr sz="1550" i="1" dirty="0">
                <a:latin typeface="Calibri"/>
                <a:cs typeface="Calibri"/>
              </a:rPr>
              <a:t>image</a:t>
            </a:r>
            <a:r>
              <a:rPr sz="1550" i="1" spc="5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on</a:t>
            </a:r>
            <a:r>
              <a:rPr sz="1550" i="1" spc="8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it.</a:t>
            </a:r>
            <a:r>
              <a:rPr sz="1550" i="1" spc="47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An</a:t>
            </a:r>
            <a:r>
              <a:rPr sz="1550" i="1" spc="114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email</a:t>
            </a:r>
            <a:r>
              <a:rPr sz="1550" i="1" spc="5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must</a:t>
            </a:r>
            <a:r>
              <a:rPr sz="1550" i="1" spc="10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be</a:t>
            </a:r>
            <a:r>
              <a:rPr sz="1550" i="1" spc="6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sent</a:t>
            </a:r>
            <a:r>
              <a:rPr sz="1550" i="1" spc="7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for</a:t>
            </a:r>
            <a:r>
              <a:rPr sz="1550" i="1" spc="100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both</a:t>
            </a:r>
            <a:r>
              <a:rPr sz="1550" i="1" spc="75" dirty="0">
                <a:latin typeface="Calibri"/>
                <a:cs typeface="Calibri"/>
              </a:rPr>
              <a:t> </a:t>
            </a:r>
            <a:r>
              <a:rPr sz="1550" i="1" dirty="0">
                <a:latin typeface="Calibri"/>
                <a:cs typeface="Calibri"/>
              </a:rPr>
              <a:t>Marketing</a:t>
            </a:r>
            <a:r>
              <a:rPr sz="1550" i="1" spc="80" dirty="0">
                <a:latin typeface="Calibri"/>
                <a:cs typeface="Calibri"/>
              </a:rPr>
              <a:t> </a:t>
            </a:r>
            <a:r>
              <a:rPr sz="1550" i="1" spc="-25" dirty="0">
                <a:latin typeface="Calibri"/>
                <a:cs typeface="Calibri"/>
              </a:rPr>
              <a:t>and </a:t>
            </a:r>
            <a:r>
              <a:rPr sz="1550" i="1" dirty="0">
                <a:latin typeface="Calibri"/>
                <a:cs typeface="Calibri"/>
              </a:rPr>
              <a:t>Communication</a:t>
            </a:r>
            <a:r>
              <a:rPr sz="1550" i="1" spc="235" dirty="0">
                <a:latin typeface="Calibri"/>
                <a:cs typeface="Calibri"/>
              </a:rPr>
              <a:t> </a:t>
            </a:r>
            <a:r>
              <a:rPr sz="1550" i="1" spc="-10" dirty="0">
                <a:latin typeface="Calibri"/>
                <a:cs typeface="Calibri"/>
              </a:rPr>
              <a:t>material.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3504" y="672083"/>
            <a:ext cx="5367655" cy="553720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109220" rIns="0" bIns="0" rtlCol="0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86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MEDICARE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NAME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CARD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3504" y="4151376"/>
            <a:ext cx="5367655" cy="553720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869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SUPERLATIVES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22491" y="672083"/>
            <a:ext cx="5367655" cy="553720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10922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86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DISPLAY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MARKETING</a:t>
            </a:r>
            <a:r>
              <a:rPr sz="2000" b="1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NAME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45745" marR="96520" indent="-233679">
              <a:lnSpc>
                <a:spcPct val="103299"/>
              </a:lnSpc>
              <a:spcBef>
                <a:spcPts val="70"/>
              </a:spcBef>
              <a:buClr>
                <a:srgbClr val="009FA2"/>
              </a:buClr>
              <a:buFont typeface="Symbol"/>
              <a:buChar char=""/>
              <a:tabLst>
                <a:tab pos="245745" algn="l"/>
              </a:tabLst>
            </a:pPr>
            <a:r>
              <a:rPr dirty="0"/>
              <a:t>MA</a:t>
            </a:r>
            <a:r>
              <a:rPr spc="85" dirty="0"/>
              <a:t> </a:t>
            </a:r>
            <a:r>
              <a:rPr dirty="0"/>
              <a:t>organization</a:t>
            </a:r>
            <a:r>
              <a:rPr spc="190" dirty="0"/>
              <a:t> </a:t>
            </a:r>
            <a:r>
              <a:rPr dirty="0"/>
              <a:t>or</a:t>
            </a:r>
            <a:r>
              <a:rPr spc="95" dirty="0"/>
              <a:t> </a:t>
            </a:r>
            <a:r>
              <a:rPr dirty="0"/>
              <a:t>marketing</a:t>
            </a:r>
            <a:r>
              <a:rPr spc="195" dirty="0"/>
              <a:t> </a:t>
            </a:r>
            <a:r>
              <a:rPr b="1" dirty="0">
                <a:latin typeface="Calibri"/>
                <a:cs typeface="Calibri"/>
              </a:rPr>
              <a:t>names</a:t>
            </a:r>
            <a:r>
              <a:rPr b="1" spc="8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must</a:t>
            </a:r>
            <a:r>
              <a:rPr b="1" spc="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be</a:t>
            </a:r>
            <a:r>
              <a:rPr b="1" spc="6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identified </a:t>
            </a:r>
            <a:r>
              <a:rPr dirty="0"/>
              <a:t>when</a:t>
            </a:r>
            <a:r>
              <a:rPr spc="114" dirty="0"/>
              <a:t> </a:t>
            </a:r>
            <a:r>
              <a:rPr dirty="0"/>
              <a:t>products</a:t>
            </a:r>
            <a:r>
              <a:rPr spc="105" dirty="0"/>
              <a:t> </a:t>
            </a:r>
            <a:r>
              <a:rPr dirty="0"/>
              <a:t>or</a:t>
            </a:r>
            <a:r>
              <a:rPr spc="70" dirty="0"/>
              <a:t> </a:t>
            </a:r>
            <a:r>
              <a:rPr dirty="0"/>
              <a:t>plans,</a:t>
            </a:r>
            <a:r>
              <a:rPr spc="120" dirty="0"/>
              <a:t> </a:t>
            </a:r>
            <a:r>
              <a:rPr dirty="0"/>
              <a:t>benefits,</a:t>
            </a:r>
            <a:r>
              <a:rPr spc="120" dirty="0"/>
              <a:t> </a:t>
            </a:r>
            <a:r>
              <a:rPr dirty="0"/>
              <a:t>or</a:t>
            </a:r>
            <a:r>
              <a:rPr spc="65" dirty="0"/>
              <a:t> </a:t>
            </a:r>
            <a:r>
              <a:rPr dirty="0"/>
              <a:t>costs</a:t>
            </a:r>
            <a:r>
              <a:rPr spc="70" dirty="0"/>
              <a:t> </a:t>
            </a:r>
            <a:r>
              <a:rPr dirty="0"/>
              <a:t>are</a:t>
            </a:r>
            <a:r>
              <a:rPr spc="85" dirty="0"/>
              <a:t> </a:t>
            </a:r>
            <a:r>
              <a:rPr spc="-10" dirty="0"/>
              <a:t>referenced. </a:t>
            </a:r>
            <a:r>
              <a:rPr dirty="0"/>
              <a:t>Names</a:t>
            </a:r>
            <a:r>
              <a:rPr spc="120" dirty="0"/>
              <a:t> </a:t>
            </a:r>
            <a:r>
              <a:rPr dirty="0"/>
              <a:t>must</a:t>
            </a:r>
            <a:r>
              <a:rPr spc="95" dirty="0"/>
              <a:t> </a:t>
            </a:r>
            <a:r>
              <a:rPr dirty="0"/>
              <a:t>be</a:t>
            </a:r>
            <a:r>
              <a:rPr spc="85" dirty="0"/>
              <a:t> </a:t>
            </a:r>
            <a:r>
              <a:rPr dirty="0"/>
              <a:t>in</a:t>
            </a:r>
            <a:r>
              <a:rPr spc="50" dirty="0"/>
              <a:t> </a:t>
            </a:r>
            <a:r>
              <a:rPr b="1" spc="-10" dirty="0">
                <a:latin typeface="Calibri"/>
                <a:cs typeface="Calibri"/>
              </a:rPr>
              <a:t>12-</a:t>
            </a:r>
            <a:r>
              <a:rPr b="1" dirty="0">
                <a:latin typeface="Calibri"/>
                <a:cs typeface="Calibri"/>
              </a:rPr>
              <a:t>point</a:t>
            </a:r>
            <a:r>
              <a:rPr b="1" spc="114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font</a:t>
            </a:r>
            <a:r>
              <a:rPr b="1" spc="50" dirty="0">
                <a:latin typeface="Calibri"/>
                <a:cs typeface="Calibri"/>
              </a:rPr>
              <a:t> </a:t>
            </a:r>
            <a:r>
              <a:rPr dirty="0"/>
              <a:t>in</a:t>
            </a:r>
            <a:r>
              <a:rPr spc="80" dirty="0"/>
              <a:t> </a:t>
            </a:r>
            <a:r>
              <a:rPr dirty="0"/>
              <a:t>print</a:t>
            </a:r>
            <a:r>
              <a:rPr spc="95" dirty="0"/>
              <a:t> </a:t>
            </a:r>
            <a:r>
              <a:rPr dirty="0"/>
              <a:t>and</a:t>
            </a:r>
            <a:r>
              <a:rPr spc="80" dirty="0"/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may</a:t>
            </a:r>
            <a:r>
              <a:rPr u="sng" spc="4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not</a:t>
            </a:r>
            <a:r>
              <a:rPr u="sng" spc="9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be</a:t>
            </a:r>
            <a:r>
              <a:rPr u="sng" spc="8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spc="-25" dirty="0">
                <a:uFill>
                  <a:solidFill>
                    <a:srgbClr val="000000"/>
                  </a:solidFill>
                </a:uFill>
              </a:rPr>
              <a:t>in</a:t>
            </a:r>
            <a:r>
              <a:rPr spc="-25" dirty="0"/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the</a:t>
            </a:r>
            <a:r>
              <a:rPr u="sng" spc="3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form</a:t>
            </a:r>
            <a:r>
              <a:rPr u="sng" spc="14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of</a:t>
            </a:r>
            <a:r>
              <a:rPr u="sng" spc="5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a</a:t>
            </a:r>
            <a:r>
              <a:rPr u="sng" spc="3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disclaimer</a:t>
            </a:r>
            <a:r>
              <a:rPr u="sng" spc="9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or</a:t>
            </a:r>
            <a:r>
              <a:rPr u="sng" spc="9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fine</a:t>
            </a:r>
            <a:r>
              <a:rPr u="sng" spc="7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spc="-10" dirty="0">
                <a:uFill>
                  <a:solidFill>
                    <a:srgbClr val="000000"/>
                  </a:solidFill>
                </a:uFill>
              </a:rPr>
              <a:t>print</a:t>
            </a:r>
            <a:r>
              <a:rPr spc="-10" dirty="0">
                <a:solidFill>
                  <a:srgbClr val="006FC0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/>
          </a:p>
          <a:p>
            <a:pPr marL="21590" marR="67945">
              <a:lnSpc>
                <a:spcPct val="103600"/>
              </a:lnSpc>
              <a:spcBef>
                <a:spcPts val="5"/>
              </a:spcBef>
            </a:pPr>
            <a:r>
              <a:rPr i="1" dirty="0">
                <a:latin typeface="Calibri"/>
                <a:cs typeface="Calibri"/>
              </a:rPr>
              <a:t>For</a:t>
            </a:r>
            <a:r>
              <a:rPr i="1" spc="120" dirty="0"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9FA2"/>
                </a:solidFill>
                <a:latin typeface="Calibri"/>
                <a:cs typeface="Calibri"/>
              </a:rPr>
              <a:t>television,</a:t>
            </a:r>
            <a:r>
              <a:rPr i="1" spc="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9FA2"/>
                </a:solidFill>
                <a:latin typeface="Calibri"/>
                <a:cs typeface="Calibri"/>
              </a:rPr>
              <a:t>online,</a:t>
            </a:r>
            <a:r>
              <a:rPr i="1" spc="1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9FA2"/>
                </a:solidFill>
                <a:latin typeface="Calibri"/>
                <a:cs typeface="Calibri"/>
              </a:rPr>
              <a:t>or</a:t>
            </a:r>
            <a:r>
              <a:rPr i="1" spc="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9FA2"/>
                </a:solidFill>
                <a:latin typeface="Calibri"/>
                <a:cs typeface="Calibri"/>
              </a:rPr>
              <a:t>social</a:t>
            </a:r>
            <a:r>
              <a:rPr i="1" spc="1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9FA2"/>
                </a:solidFill>
                <a:latin typeface="Calibri"/>
                <a:cs typeface="Calibri"/>
              </a:rPr>
              <a:t>media</a:t>
            </a:r>
            <a:r>
              <a:rPr i="1" dirty="0">
                <a:latin typeface="Calibri"/>
                <a:cs typeface="Calibri"/>
              </a:rPr>
              <a:t>,</a:t>
            </a:r>
            <a:r>
              <a:rPr i="1" spc="8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the</a:t>
            </a:r>
            <a:r>
              <a:rPr i="1" spc="8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names</a:t>
            </a:r>
            <a:r>
              <a:rPr i="1" spc="12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must</a:t>
            </a:r>
            <a:r>
              <a:rPr i="1" spc="85" dirty="0">
                <a:latin typeface="Calibri"/>
                <a:cs typeface="Calibri"/>
              </a:rPr>
              <a:t> </a:t>
            </a:r>
            <a:r>
              <a:rPr i="1" spc="-25" dirty="0">
                <a:latin typeface="Calibri"/>
                <a:cs typeface="Calibri"/>
              </a:rPr>
              <a:t>be </a:t>
            </a:r>
            <a:r>
              <a:rPr i="1" dirty="0">
                <a:latin typeface="Calibri"/>
                <a:cs typeface="Calibri"/>
              </a:rPr>
              <a:t>either</a:t>
            </a:r>
            <a:r>
              <a:rPr i="1" spc="10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read</a:t>
            </a:r>
            <a:r>
              <a:rPr i="1" spc="8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at</a:t>
            </a:r>
            <a:r>
              <a:rPr i="1" spc="8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the</a:t>
            </a:r>
            <a:r>
              <a:rPr i="1" spc="7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same</a:t>
            </a:r>
            <a:r>
              <a:rPr i="1" spc="11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pace</a:t>
            </a:r>
            <a:r>
              <a:rPr i="1" spc="7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as</a:t>
            </a:r>
            <a:r>
              <a:rPr i="1" spc="7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the</a:t>
            </a:r>
            <a:r>
              <a:rPr i="1" spc="11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phone</a:t>
            </a:r>
            <a:r>
              <a:rPr i="1" spc="3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number</a:t>
            </a:r>
            <a:r>
              <a:rPr i="1" spc="10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or</a:t>
            </a:r>
            <a:r>
              <a:rPr i="1" spc="7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must</a:t>
            </a:r>
            <a:r>
              <a:rPr i="1" spc="80" dirty="0">
                <a:latin typeface="Calibri"/>
                <a:cs typeface="Calibri"/>
              </a:rPr>
              <a:t> </a:t>
            </a:r>
            <a:r>
              <a:rPr i="1" spc="-25" dirty="0">
                <a:latin typeface="Calibri"/>
                <a:cs typeface="Calibri"/>
              </a:rPr>
              <a:t>be </a:t>
            </a:r>
            <a:r>
              <a:rPr i="1" dirty="0">
                <a:latin typeface="Calibri"/>
                <a:cs typeface="Calibri"/>
              </a:rPr>
              <a:t>displayed</a:t>
            </a:r>
            <a:r>
              <a:rPr i="1" spc="10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throughout</a:t>
            </a:r>
            <a:r>
              <a:rPr i="1" spc="10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the</a:t>
            </a:r>
            <a:r>
              <a:rPr i="1" spc="9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entire</a:t>
            </a:r>
            <a:r>
              <a:rPr i="1" spc="13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advertisement</a:t>
            </a:r>
            <a:r>
              <a:rPr i="1" spc="10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in</a:t>
            </a:r>
            <a:r>
              <a:rPr i="1" spc="11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a</a:t>
            </a:r>
            <a:r>
              <a:rPr i="1" spc="114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font</a:t>
            </a:r>
            <a:r>
              <a:rPr i="1" spc="150" dirty="0">
                <a:latin typeface="Calibri"/>
                <a:cs typeface="Calibri"/>
              </a:rPr>
              <a:t> </a:t>
            </a:r>
            <a:r>
              <a:rPr i="1" spc="-20" dirty="0">
                <a:latin typeface="Calibri"/>
                <a:cs typeface="Calibri"/>
              </a:rPr>
              <a:t>size </a:t>
            </a:r>
            <a:r>
              <a:rPr i="1" dirty="0">
                <a:latin typeface="Calibri"/>
                <a:cs typeface="Calibri"/>
              </a:rPr>
              <a:t>equivalent</a:t>
            </a:r>
            <a:r>
              <a:rPr i="1" spc="12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to</a:t>
            </a:r>
            <a:r>
              <a:rPr i="1" spc="13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the</a:t>
            </a:r>
            <a:r>
              <a:rPr i="1" spc="11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advertised</a:t>
            </a:r>
            <a:r>
              <a:rPr i="1" spc="17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phone</a:t>
            </a:r>
            <a:r>
              <a:rPr i="1" spc="6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number,</a:t>
            </a:r>
            <a:r>
              <a:rPr i="1" spc="155" dirty="0">
                <a:latin typeface="Calibri"/>
                <a:cs typeface="Calibri"/>
              </a:rPr>
              <a:t> </a:t>
            </a:r>
            <a:r>
              <a:rPr i="1" spc="-10" dirty="0">
                <a:latin typeface="Calibri"/>
                <a:cs typeface="Calibri"/>
              </a:rPr>
              <a:t>contact </a:t>
            </a:r>
            <a:r>
              <a:rPr i="1" dirty="0">
                <a:latin typeface="Calibri"/>
                <a:cs typeface="Calibri"/>
              </a:rPr>
              <a:t>information,</a:t>
            </a:r>
            <a:r>
              <a:rPr i="1" spc="14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or</a:t>
            </a:r>
            <a:r>
              <a:rPr i="1" spc="100" dirty="0">
                <a:latin typeface="Calibri"/>
                <a:cs typeface="Calibri"/>
              </a:rPr>
              <a:t> </a:t>
            </a:r>
            <a:r>
              <a:rPr i="1" spc="-10" dirty="0">
                <a:latin typeface="Calibri"/>
                <a:cs typeface="Calibri"/>
              </a:rPr>
              <a:t>benefits.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>
              <a:latin typeface="Calibri"/>
              <a:cs typeface="Calibri"/>
            </a:endParaRPr>
          </a:p>
          <a:p>
            <a:pPr marL="21590" marR="5080">
              <a:lnSpc>
                <a:spcPct val="103600"/>
              </a:lnSpc>
              <a:spcBef>
                <a:spcPts val="5"/>
              </a:spcBef>
            </a:pPr>
            <a:r>
              <a:rPr i="1" dirty="0">
                <a:latin typeface="Calibri"/>
                <a:cs typeface="Calibri"/>
              </a:rPr>
              <a:t>For</a:t>
            </a:r>
            <a:r>
              <a:rPr i="1" spc="145" dirty="0"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9FA2"/>
                </a:solidFill>
                <a:latin typeface="Calibri"/>
                <a:cs typeface="Calibri"/>
              </a:rPr>
              <a:t>radio</a:t>
            </a:r>
            <a:r>
              <a:rPr i="1" spc="1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9FA2"/>
                </a:solidFill>
                <a:latin typeface="Calibri"/>
                <a:cs typeface="Calibri"/>
              </a:rPr>
              <a:t>or</a:t>
            </a:r>
            <a:r>
              <a:rPr i="1" spc="10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9FA2"/>
                </a:solidFill>
                <a:latin typeface="Calibri"/>
                <a:cs typeface="Calibri"/>
              </a:rPr>
              <a:t>other</a:t>
            </a:r>
            <a:r>
              <a:rPr i="1" spc="10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9FA2"/>
                </a:solidFill>
                <a:latin typeface="Calibri"/>
                <a:cs typeface="Calibri"/>
              </a:rPr>
              <a:t>voice-based</a:t>
            </a:r>
            <a:r>
              <a:rPr i="1" spc="2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9FA2"/>
                </a:solidFill>
                <a:latin typeface="Calibri"/>
                <a:cs typeface="Calibri"/>
              </a:rPr>
              <a:t>advertisements</a:t>
            </a:r>
            <a:r>
              <a:rPr i="1" dirty="0">
                <a:latin typeface="Calibri"/>
                <a:cs typeface="Calibri"/>
              </a:rPr>
              <a:t>,</a:t>
            </a:r>
            <a:r>
              <a:rPr i="1" spc="14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names</a:t>
            </a:r>
            <a:r>
              <a:rPr i="1" spc="14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must</a:t>
            </a:r>
            <a:r>
              <a:rPr i="1" spc="110" dirty="0">
                <a:latin typeface="Calibri"/>
                <a:cs typeface="Calibri"/>
              </a:rPr>
              <a:t> </a:t>
            </a:r>
            <a:r>
              <a:rPr i="1" spc="-25" dirty="0">
                <a:latin typeface="Calibri"/>
                <a:cs typeface="Calibri"/>
              </a:rPr>
              <a:t>be </a:t>
            </a:r>
            <a:r>
              <a:rPr i="1" dirty="0">
                <a:latin typeface="Calibri"/>
                <a:cs typeface="Calibri"/>
              </a:rPr>
              <a:t>read</a:t>
            </a:r>
            <a:r>
              <a:rPr i="1" spc="9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at</a:t>
            </a:r>
            <a:r>
              <a:rPr i="1" spc="8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the</a:t>
            </a:r>
            <a:r>
              <a:rPr i="1" spc="8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same</a:t>
            </a:r>
            <a:r>
              <a:rPr i="1" spc="12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pace</a:t>
            </a:r>
            <a:r>
              <a:rPr i="1" spc="8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as</a:t>
            </a:r>
            <a:r>
              <a:rPr i="1" spc="114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the</a:t>
            </a:r>
            <a:r>
              <a:rPr i="1" spc="7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advertised</a:t>
            </a:r>
            <a:r>
              <a:rPr i="1" spc="13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phone</a:t>
            </a:r>
            <a:r>
              <a:rPr i="1" spc="3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numbers</a:t>
            </a:r>
            <a:r>
              <a:rPr i="1" spc="114" dirty="0">
                <a:latin typeface="Calibri"/>
                <a:cs typeface="Calibri"/>
              </a:rPr>
              <a:t> </a:t>
            </a:r>
            <a:r>
              <a:rPr i="1" spc="-25" dirty="0">
                <a:latin typeface="Calibri"/>
                <a:cs typeface="Calibri"/>
              </a:rPr>
              <a:t>or </a:t>
            </a:r>
            <a:r>
              <a:rPr i="1" dirty="0">
                <a:latin typeface="Calibri"/>
                <a:cs typeface="Calibri"/>
              </a:rPr>
              <a:t>other</a:t>
            </a:r>
            <a:r>
              <a:rPr i="1" spc="9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contact</a:t>
            </a:r>
            <a:r>
              <a:rPr i="1" spc="150" dirty="0">
                <a:latin typeface="Calibri"/>
                <a:cs typeface="Calibri"/>
              </a:rPr>
              <a:t> </a:t>
            </a:r>
            <a:r>
              <a:rPr i="1" spc="-10" dirty="0">
                <a:latin typeface="Calibri"/>
                <a:cs typeface="Calibri"/>
              </a:rPr>
              <a:t>information.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TPMO</a:t>
            </a:r>
            <a:r>
              <a:rPr spc="-30" dirty="0"/>
              <a:t> </a:t>
            </a:r>
            <a:r>
              <a:rPr spc="-10" dirty="0"/>
              <a:t>Disclaimers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1141" y="1514526"/>
            <a:ext cx="10899140" cy="445960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800" dirty="0">
                <a:latin typeface="Calibri"/>
                <a:cs typeface="Calibri"/>
              </a:rPr>
              <a:t>The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disclaimer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must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provided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any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TPMO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that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sells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plans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behalf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of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more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than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one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MA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organization</a:t>
            </a:r>
            <a:r>
              <a:rPr sz="1800" spc="-10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300355" indent="-287655">
              <a:lnSpc>
                <a:spcPct val="100000"/>
              </a:lnSpc>
              <a:spcBef>
                <a:spcPts val="505"/>
              </a:spcBef>
              <a:buClr>
                <a:srgbClr val="009FA2"/>
              </a:buClr>
              <a:buAutoNum type="arabicPeriod"/>
              <a:tabLst>
                <a:tab pos="300355" algn="l"/>
              </a:tabLst>
            </a:pPr>
            <a:r>
              <a:rPr sz="1800" dirty="0">
                <a:latin typeface="Calibri"/>
                <a:cs typeface="Calibri"/>
              </a:rPr>
              <a:t>Within the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first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minute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sales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call</a:t>
            </a:r>
            <a:endParaRPr sz="1800">
              <a:latin typeface="Calibri"/>
              <a:cs typeface="Calibri"/>
            </a:endParaRPr>
          </a:p>
          <a:p>
            <a:pPr marL="300355" indent="-287655">
              <a:lnSpc>
                <a:spcPct val="100000"/>
              </a:lnSpc>
              <a:spcBef>
                <a:spcPts val="505"/>
              </a:spcBef>
              <a:buClr>
                <a:srgbClr val="009FA2"/>
              </a:buClr>
              <a:buAutoNum type="arabicPeriod"/>
              <a:tabLst>
                <a:tab pos="300355" algn="l"/>
              </a:tabLst>
            </a:pPr>
            <a:r>
              <a:rPr sz="1800" dirty="0">
                <a:latin typeface="Calibri"/>
                <a:cs typeface="Calibri"/>
              </a:rPr>
              <a:t>When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communicating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beneficiary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through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email,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online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chat,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other electronic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means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communication</a:t>
            </a:r>
            <a:endParaRPr sz="1800">
              <a:latin typeface="Calibri"/>
              <a:cs typeface="Calibri"/>
            </a:endParaRPr>
          </a:p>
          <a:p>
            <a:pPr marL="300355" indent="-287655">
              <a:lnSpc>
                <a:spcPct val="100000"/>
              </a:lnSpc>
              <a:spcBef>
                <a:spcPts val="470"/>
              </a:spcBef>
              <a:buClr>
                <a:srgbClr val="009FA2"/>
              </a:buClr>
              <a:buAutoNum type="arabicPeriod"/>
              <a:tabLst>
                <a:tab pos="300355" algn="l"/>
              </a:tabLst>
            </a:pPr>
            <a:r>
              <a:rPr sz="1800" dirty="0">
                <a:latin typeface="Calibri"/>
                <a:cs typeface="Calibri"/>
              </a:rPr>
              <a:t>On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websites</a:t>
            </a:r>
            <a:endParaRPr sz="1800">
              <a:latin typeface="Calibri"/>
              <a:cs typeface="Calibri"/>
            </a:endParaRPr>
          </a:p>
          <a:p>
            <a:pPr marL="300355" indent="-287655">
              <a:lnSpc>
                <a:spcPct val="100000"/>
              </a:lnSpc>
              <a:spcBef>
                <a:spcPts val="505"/>
              </a:spcBef>
              <a:buClr>
                <a:srgbClr val="009FA2"/>
              </a:buClr>
              <a:buAutoNum type="arabicPeriod"/>
              <a:tabLst>
                <a:tab pos="300355" algn="l"/>
              </a:tabLst>
            </a:pPr>
            <a:r>
              <a:rPr sz="1800" dirty="0">
                <a:latin typeface="Calibri"/>
                <a:cs typeface="Calibri"/>
              </a:rPr>
              <a:t>In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marketing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materials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346075" marR="626745" indent="-33401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If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TPMO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does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not</a:t>
            </a:r>
            <a:r>
              <a:rPr sz="18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sell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for</a:t>
            </a:r>
            <a:r>
              <a:rPr sz="18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organizations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service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area,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disclaimer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consists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statement: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“We</a:t>
            </a:r>
            <a:r>
              <a:rPr sz="1800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do</a:t>
            </a:r>
            <a:r>
              <a:rPr sz="1800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not</a:t>
            </a:r>
            <a:r>
              <a:rPr sz="1800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offer</a:t>
            </a:r>
            <a:r>
              <a:rPr sz="1800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every</a:t>
            </a:r>
            <a:r>
              <a:rPr sz="1800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plan</a:t>
            </a:r>
            <a:r>
              <a:rPr sz="1800" spc="-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available</a:t>
            </a:r>
            <a:r>
              <a:rPr sz="1800" spc="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in</a:t>
            </a:r>
            <a:r>
              <a:rPr sz="1800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your</a:t>
            </a:r>
            <a:r>
              <a:rPr sz="1800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area.</a:t>
            </a:r>
            <a:r>
              <a:rPr sz="1800" spc="-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Currently</a:t>
            </a:r>
            <a:r>
              <a:rPr sz="1800" spc="-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we</a:t>
            </a:r>
            <a:r>
              <a:rPr sz="1800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represent</a:t>
            </a:r>
            <a:r>
              <a:rPr sz="1800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[insert</a:t>
            </a:r>
            <a:r>
              <a:rPr sz="1800" spc="-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number</a:t>
            </a:r>
            <a:r>
              <a:rPr sz="1800" spc="-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of</a:t>
            </a:r>
            <a:r>
              <a:rPr sz="1800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organizations] organizations</a:t>
            </a:r>
            <a:r>
              <a:rPr sz="1800" spc="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which</a:t>
            </a:r>
            <a:r>
              <a:rPr sz="1800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offer</a:t>
            </a:r>
            <a:r>
              <a:rPr sz="1800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[insert</a:t>
            </a:r>
            <a:r>
              <a:rPr sz="1800" spc="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number</a:t>
            </a:r>
            <a:r>
              <a:rPr sz="1800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of plans]</a:t>
            </a:r>
            <a:r>
              <a:rPr sz="1800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products</a:t>
            </a:r>
            <a:r>
              <a:rPr sz="1800" spc="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in</a:t>
            </a:r>
            <a:r>
              <a:rPr sz="1800" spc="-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your area.</a:t>
            </a:r>
            <a:r>
              <a:rPr sz="1800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Please</a:t>
            </a:r>
            <a:r>
              <a:rPr sz="1800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contact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 Medicare.gov,</a:t>
            </a:r>
            <a:endParaRPr sz="1800">
              <a:latin typeface="Calibri"/>
              <a:cs typeface="Calibri"/>
            </a:endParaRPr>
          </a:p>
          <a:p>
            <a:pPr marL="346075">
              <a:lnSpc>
                <a:spcPct val="100000"/>
              </a:lnSpc>
              <a:spcBef>
                <a:spcPts val="5"/>
              </a:spcBef>
            </a:pPr>
            <a:r>
              <a:rPr sz="1800" spc="-15" dirty="0">
                <a:solidFill>
                  <a:srgbClr val="009FA2"/>
                </a:solidFill>
                <a:latin typeface="Calibri"/>
                <a:cs typeface="Calibri"/>
              </a:rPr>
              <a:t>1-800-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MEDICARE, or</a:t>
            </a:r>
            <a:r>
              <a:rPr sz="1800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your</a:t>
            </a:r>
            <a:r>
              <a:rPr sz="1800" spc="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local State</a:t>
            </a:r>
            <a:r>
              <a:rPr sz="1800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Health</a:t>
            </a:r>
            <a:r>
              <a:rPr sz="1800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Insurance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Program</a:t>
            </a:r>
            <a:r>
              <a:rPr sz="1800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to</a:t>
            </a:r>
            <a:r>
              <a:rPr sz="1800" spc="-6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get</a:t>
            </a:r>
            <a:r>
              <a:rPr sz="1800" spc="-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information</a:t>
            </a:r>
            <a:r>
              <a:rPr sz="1800" spc="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on</a:t>
            </a:r>
            <a:r>
              <a:rPr sz="1800" spc="-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all of</a:t>
            </a:r>
            <a:r>
              <a:rPr sz="1800" spc="-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your</a:t>
            </a:r>
            <a:r>
              <a:rPr sz="1800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options.”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346075" marR="574040" indent="-33401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If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 TPMO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sells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for</a:t>
            </a:r>
            <a:r>
              <a:rPr sz="18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organizations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 service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area,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 disclaimer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consists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statement: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“Currently</a:t>
            </a:r>
            <a:r>
              <a:rPr sz="1800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we</a:t>
            </a:r>
            <a:r>
              <a:rPr sz="1800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represent</a:t>
            </a:r>
            <a:r>
              <a:rPr sz="1800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[insert</a:t>
            </a:r>
            <a:r>
              <a:rPr sz="1800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number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of</a:t>
            </a:r>
            <a:r>
              <a:rPr sz="1800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organizations]</a:t>
            </a:r>
            <a:r>
              <a:rPr sz="1800" spc="-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organizations</a:t>
            </a:r>
            <a:r>
              <a:rPr sz="1800" spc="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which</a:t>
            </a:r>
            <a:r>
              <a:rPr sz="1800" spc="-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offer</a:t>
            </a:r>
            <a:r>
              <a:rPr sz="1800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[insert</a:t>
            </a:r>
            <a:r>
              <a:rPr sz="1800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number</a:t>
            </a:r>
            <a:r>
              <a:rPr sz="1800" spc="-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of</a:t>
            </a:r>
            <a:r>
              <a:rPr sz="1800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plans]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products</a:t>
            </a:r>
            <a:r>
              <a:rPr sz="1800" spc="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in</a:t>
            </a:r>
            <a:r>
              <a:rPr sz="1800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your</a:t>
            </a:r>
            <a:r>
              <a:rPr sz="1800" spc="-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area.</a:t>
            </a:r>
            <a:r>
              <a:rPr sz="1800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9FA2"/>
                </a:solidFill>
                <a:latin typeface="Calibri"/>
                <a:cs typeface="Calibri"/>
              </a:rPr>
              <a:t>You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 can</a:t>
            </a:r>
            <a:r>
              <a:rPr sz="1800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always</a:t>
            </a:r>
            <a:r>
              <a:rPr sz="1800" spc="-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contact</a:t>
            </a:r>
            <a:r>
              <a:rPr sz="1800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Medicare.gov,</a:t>
            </a:r>
            <a:r>
              <a:rPr sz="1800" spc="-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009FA2"/>
                </a:solidFill>
                <a:latin typeface="Calibri"/>
                <a:cs typeface="Calibri"/>
              </a:rPr>
              <a:t>1-</a:t>
            </a:r>
            <a:r>
              <a:rPr sz="1800" spc="-20" dirty="0">
                <a:solidFill>
                  <a:srgbClr val="009FA2"/>
                </a:solidFill>
                <a:latin typeface="Calibri"/>
                <a:cs typeface="Calibri"/>
              </a:rPr>
              <a:t>800-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MEDICARE,</a:t>
            </a:r>
            <a:r>
              <a:rPr sz="1800" spc="-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or</a:t>
            </a:r>
            <a:r>
              <a:rPr sz="1800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your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local</a:t>
            </a:r>
            <a:r>
              <a:rPr sz="1800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State</a:t>
            </a:r>
            <a:r>
              <a:rPr sz="1800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Health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Insurance</a:t>
            </a:r>
            <a:r>
              <a:rPr sz="1800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Program</a:t>
            </a:r>
            <a:r>
              <a:rPr sz="1800" spc="-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for</a:t>
            </a:r>
            <a:r>
              <a:rPr sz="1800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help</a:t>
            </a:r>
            <a:r>
              <a:rPr sz="1800" spc="-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with</a:t>
            </a:r>
            <a:r>
              <a:rPr sz="1800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FA2"/>
                </a:solidFill>
                <a:latin typeface="Calibri"/>
                <a:cs typeface="Calibri"/>
              </a:rPr>
              <a:t>plan</a:t>
            </a:r>
            <a:r>
              <a:rPr sz="1800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FA2"/>
                </a:solidFill>
                <a:latin typeface="Calibri"/>
                <a:cs typeface="Calibri"/>
              </a:rPr>
              <a:t>choices.”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75293" y="6268008"/>
            <a:ext cx="30143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latin typeface="Calibri"/>
                <a:cs typeface="Calibri"/>
              </a:rPr>
              <a:t>Not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applicable</a:t>
            </a:r>
            <a:r>
              <a:rPr sz="1400" i="1" spc="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to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W-2</a:t>
            </a:r>
            <a:r>
              <a:rPr sz="1400" i="1" spc="-3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agents/employees.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608" y="5106923"/>
            <a:ext cx="9307830" cy="0"/>
          </a:xfrm>
          <a:custGeom>
            <a:avLst/>
            <a:gdLst/>
            <a:ahLst/>
            <a:cxnLst/>
            <a:rect l="l" t="t" r="r" b="b"/>
            <a:pathLst>
              <a:path w="9307830">
                <a:moveTo>
                  <a:pt x="0" y="0"/>
                </a:moveTo>
                <a:lnTo>
                  <a:pt x="930744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5608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7895" y="5376671"/>
            <a:ext cx="1188720" cy="11932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38147" y="6281115"/>
            <a:ext cx="253492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15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15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15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3147" y="182879"/>
            <a:ext cx="2953511" cy="295351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799831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75630" y="3586124"/>
            <a:ext cx="1834514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>
                <a:solidFill>
                  <a:srgbClr val="FFFFFF"/>
                </a:solidFill>
              </a:rPr>
              <a:t>Sources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005F-8E4F-E315-063D-B9BA07149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854588" cy="1107996"/>
          </a:xfrm>
        </p:spPr>
        <p:txBody>
          <a:bodyPr/>
          <a:lstStyle/>
          <a:p>
            <a:r>
              <a:rPr lang="en-US" dirty="0"/>
              <a:t>Custom PAAGs </a:t>
            </a:r>
            <a:r>
              <a:rPr lang="en-US" sz="2000" dirty="0"/>
              <a:t>Portfolio at a Glance  </a:t>
            </a:r>
            <a:r>
              <a:rPr lang="en-US" sz="3600" dirty="0"/>
              <a:t>D-SNP</a:t>
            </a:r>
            <a:r>
              <a:rPr lang="en-US" sz="7200" dirty="0"/>
              <a:t> </a:t>
            </a:r>
            <a:r>
              <a:rPr lang="en-US" sz="3600" dirty="0"/>
              <a:t>Example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81309-BA37-3870-141F-F18142752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6" y="1255640"/>
            <a:ext cx="5593208" cy="2977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ED8F67-6290-F746-C174-23F0F091B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859" y="1718663"/>
            <a:ext cx="5990300" cy="3461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8B01CD-2559-B995-E282-0A3A95302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608" y="2448388"/>
            <a:ext cx="5713798" cy="3352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3F71F8-8D16-C910-0B4E-F99430BC2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097" y="5146551"/>
            <a:ext cx="5125514" cy="116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74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Sources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1141" y="2020900"/>
            <a:ext cx="10520680" cy="2977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4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Fact</a:t>
            </a:r>
            <a:r>
              <a:rPr sz="2000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Sheet:</a:t>
            </a:r>
            <a:r>
              <a:rPr sz="2000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2024</a:t>
            </a:r>
            <a:r>
              <a:rPr sz="20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Medicare</a:t>
            </a:r>
            <a:r>
              <a:rPr sz="200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Advantage</a:t>
            </a:r>
            <a:r>
              <a:rPr sz="20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and</a:t>
            </a:r>
            <a:r>
              <a:rPr sz="20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Part</a:t>
            </a:r>
            <a:r>
              <a:rPr sz="2000" u="sng" spc="-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D</a:t>
            </a:r>
            <a:r>
              <a:rPr sz="2000" u="sng" spc="-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Final</a:t>
            </a:r>
            <a:r>
              <a:rPr sz="20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Rule</a:t>
            </a:r>
            <a:r>
              <a:rPr sz="20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(CMS-</a:t>
            </a:r>
            <a:r>
              <a:rPr sz="200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4201-</a:t>
            </a:r>
            <a:r>
              <a:rPr sz="20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F)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99800"/>
              </a:lnSpc>
              <a:spcBef>
                <a:spcPts val="160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88</a:t>
            </a:r>
            <a:r>
              <a:rPr sz="20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FR</a:t>
            </a:r>
            <a:r>
              <a:rPr sz="2000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22120: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Medicare</a:t>
            </a:r>
            <a:r>
              <a:rPr sz="200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Program;</a:t>
            </a:r>
            <a:r>
              <a:rPr sz="2000" u="sng" spc="-10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Contract</a:t>
            </a:r>
            <a:r>
              <a:rPr sz="200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Year</a:t>
            </a:r>
            <a:r>
              <a:rPr sz="2000" u="sng" spc="-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2024</a:t>
            </a:r>
            <a:r>
              <a:rPr sz="200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Policy</a:t>
            </a:r>
            <a:r>
              <a:rPr sz="2000" u="sng" spc="-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and</a:t>
            </a:r>
            <a:r>
              <a:rPr sz="200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Technical</a:t>
            </a:r>
            <a:r>
              <a:rPr sz="2000" u="sng" spc="-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Changes</a:t>
            </a:r>
            <a:r>
              <a:rPr sz="2000" u="sng" spc="-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to</a:t>
            </a:r>
            <a:r>
              <a:rPr sz="20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the</a:t>
            </a:r>
            <a:r>
              <a:rPr sz="2000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Medicare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Advantage</a:t>
            </a:r>
            <a:r>
              <a:rPr sz="20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Program,</a:t>
            </a:r>
            <a:r>
              <a:rPr sz="2000" u="sng" spc="-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Medicare</a:t>
            </a:r>
            <a:r>
              <a:rPr sz="2000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Prescription</a:t>
            </a:r>
            <a:r>
              <a:rPr sz="2000" u="sng" spc="-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Drug</a:t>
            </a:r>
            <a:r>
              <a:rPr sz="200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Benefit</a:t>
            </a:r>
            <a:r>
              <a:rPr sz="20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Program,</a:t>
            </a:r>
            <a:r>
              <a:rPr sz="2000" u="sng" spc="-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Medicare</a:t>
            </a:r>
            <a:r>
              <a:rPr sz="2000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Cost</a:t>
            </a:r>
            <a:r>
              <a:rPr sz="20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Plan</a:t>
            </a:r>
            <a:r>
              <a:rPr sz="20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Program,</a:t>
            </a:r>
            <a:r>
              <a:rPr sz="2000" u="sng" spc="-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and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Programs</a:t>
            </a:r>
            <a:r>
              <a:rPr sz="2000" u="sng" spc="-1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of</a:t>
            </a:r>
            <a:r>
              <a:rPr sz="2000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All-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Inclusive</a:t>
            </a:r>
            <a:r>
              <a:rPr sz="20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Care</a:t>
            </a:r>
            <a:r>
              <a:rPr sz="2000" u="sng" spc="-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for</a:t>
            </a:r>
            <a:r>
              <a:rPr sz="2000" u="sng" spc="-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the</a:t>
            </a:r>
            <a:r>
              <a:rPr sz="20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Elderly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64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Medicare</a:t>
            </a:r>
            <a:r>
              <a:rPr sz="2000" u="sng" spc="-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Advantage</a:t>
            </a:r>
            <a:r>
              <a:rPr sz="20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Marketing</a:t>
            </a:r>
            <a:r>
              <a:rPr sz="200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Regulations -</a:t>
            </a:r>
            <a:r>
              <a:rPr sz="2000" u="sng" spc="-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§</a:t>
            </a:r>
            <a:r>
              <a:rPr sz="2000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422</a:t>
            </a:r>
            <a:r>
              <a:rPr sz="20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Subpart</a:t>
            </a:r>
            <a:r>
              <a:rPr sz="20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2000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V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5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Medicare</a:t>
            </a:r>
            <a:r>
              <a:rPr sz="2000" u="sng" spc="-10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Part</a:t>
            </a:r>
            <a:r>
              <a:rPr sz="2000" u="sng" spc="-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D</a:t>
            </a:r>
            <a:r>
              <a:rPr sz="20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Marketing</a:t>
            </a:r>
            <a:r>
              <a:rPr sz="2000" u="sng" spc="-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Regulations</a:t>
            </a:r>
            <a:r>
              <a:rPr sz="20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-</a:t>
            </a:r>
            <a:r>
              <a:rPr sz="2000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§</a:t>
            </a:r>
            <a:r>
              <a:rPr sz="20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423</a:t>
            </a:r>
            <a:r>
              <a:rPr sz="20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Subpart</a:t>
            </a:r>
            <a:r>
              <a:rPr sz="2000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000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V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6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Medicare</a:t>
            </a:r>
            <a:r>
              <a:rPr sz="2000" u="sng" spc="-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Communications</a:t>
            </a:r>
            <a:r>
              <a:rPr sz="2000" u="sng" spc="-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and</a:t>
            </a:r>
            <a:r>
              <a:rPr sz="2000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Marketing</a:t>
            </a:r>
            <a:r>
              <a:rPr sz="2000" u="sng" spc="-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Guidelines</a:t>
            </a:r>
            <a:r>
              <a:rPr sz="20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3-</a:t>
            </a:r>
            <a:r>
              <a:rPr sz="20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16-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2022</a:t>
            </a:r>
            <a:r>
              <a:rPr sz="20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(PDF)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spc="-30" dirty="0">
                <a:solidFill>
                  <a:srgbClr val="FFFFFF"/>
                </a:solidFill>
              </a:rPr>
              <a:t>Wellcare:</a:t>
            </a:r>
            <a:r>
              <a:rPr sz="4000" spc="-195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Product</a:t>
            </a:r>
            <a:r>
              <a:rPr sz="4000" spc="-180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Overview </a:t>
            </a:r>
            <a:r>
              <a:rPr sz="4000" dirty="0">
                <a:solidFill>
                  <a:srgbClr val="FFFFFF"/>
                </a:solidFill>
              </a:rPr>
              <a:t>and</a:t>
            </a:r>
            <a:r>
              <a:rPr sz="4000" spc="-85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Philosophy</a:t>
            </a:r>
            <a:endParaRPr sz="4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3288" y="1746504"/>
            <a:ext cx="6140196" cy="38450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Geographic</a:t>
            </a:r>
            <a:r>
              <a:rPr spc="-165" dirty="0"/>
              <a:t> </a:t>
            </a:r>
            <a:r>
              <a:rPr spc="-10" dirty="0"/>
              <a:t>Expansion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01141" y="1893722"/>
            <a:ext cx="4027170" cy="123380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New</a:t>
            </a:r>
            <a:r>
              <a:rPr sz="2000" b="1" spc="-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for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009FA2"/>
                </a:solidFill>
                <a:latin typeface="Calibri"/>
                <a:cs typeface="Calibri"/>
              </a:rPr>
              <a:t>2024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7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b="1" dirty="0">
                <a:solidFill>
                  <a:srgbClr val="001C70"/>
                </a:solidFill>
                <a:latin typeface="Calibri"/>
                <a:cs typeface="Calibri"/>
              </a:rPr>
              <a:t>New</a:t>
            </a:r>
            <a:r>
              <a:rPr sz="2000" b="1" spc="-11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1C70"/>
                </a:solidFill>
                <a:latin typeface="Calibri"/>
                <a:cs typeface="Calibri"/>
              </a:rPr>
              <a:t>state</a:t>
            </a:r>
            <a:r>
              <a:rPr sz="2000" spc="-10" dirty="0">
                <a:latin typeface="Calibri"/>
                <a:cs typeface="Calibri"/>
              </a:rPr>
              <a:t>: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Delaware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7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21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new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counties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across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four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markets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1141" y="3902288"/>
            <a:ext cx="5516880" cy="15722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2000" b="1" spc="-35" dirty="0">
                <a:solidFill>
                  <a:srgbClr val="009FA2"/>
                </a:solidFill>
                <a:latin typeface="Calibri"/>
                <a:cs typeface="Calibri"/>
              </a:rPr>
              <a:t>Total</a:t>
            </a:r>
            <a:r>
              <a:rPr sz="2000" b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MAPD</a:t>
            </a:r>
            <a:r>
              <a:rPr sz="2000" b="1" spc="-10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Footprint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7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37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states,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1C70"/>
                </a:solidFill>
                <a:latin typeface="Calibri"/>
                <a:cs typeface="Calibri"/>
              </a:rPr>
              <a:t>1,808</a:t>
            </a:r>
            <a:r>
              <a:rPr sz="2000" b="1" spc="-2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counties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7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Access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52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million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eligibles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(1%</a:t>
            </a:r>
            <a:r>
              <a:rPr sz="2000" spc="-35" dirty="0">
                <a:latin typeface="Calibri"/>
                <a:cs typeface="Calibri"/>
              </a:rPr>
              <a:t> YOY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increase)</a:t>
            </a:r>
            <a:endParaRPr sz="2000">
              <a:latin typeface="Calibri"/>
              <a:cs typeface="Calibri"/>
            </a:endParaRPr>
          </a:p>
          <a:p>
            <a:pPr marL="474345" lvl="1" indent="-233045">
              <a:lnSpc>
                <a:spcPct val="100000"/>
              </a:lnSpc>
              <a:spcBef>
                <a:spcPts val="26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000" dirty="0">
                <a:latin typeface="Calibri"/>
                <a:cs typeface="Calibri"/>
              </a:rPr>
              <a:t>80%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eligible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beneficiaries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footprint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181344" y="1892807"/>
            <a:ext cx="5509260" cy="3639820"/>
            <a:chOff x="6181344" y="1892807"/>
            <a:chExt cx="5509260" cy="36398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1344" y="3314699"/>
              <a:ext cx="228600" cy="2286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6567" y="5326379"/>
              <a:ext cx="205739" cy="2057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62003" y="2939795"/>
              <a:ext cx="228600" cy="2286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231117" y="3088385"/>
              <a:ext cx="349885" cy="0"/>
            </a:xfrm>
            <a:custGeom>
              <a:avLst/>
              <a:gdLst/>
              <a:ahLst/>
              <a:cxnLst/>
              <a:rect l="l" t="t" r="r" b="b"/>
              <a:pathLst>
                <a:path w="349884">
                  <a:moveTo>
                    <a:pt x="0" y="0"/>
                  </a:moveTo>
                  <a:lnTo>
                    <a:pt x="349757" y="0"/>
                  </a:lnTo>
                </a:path>
              </a:pathLst>
            </a:custGeom>
            <a:ln w="12700">
              <a:solidFill>
                <a:srgbClr val="E7701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94491" y="2715767"/>
              <a:ext cx="228600" cy="2286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5372" y="1892807"/>
              <a:ext cx="228600" cy="2286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373361" y="5307838"/>
            <a:ext cx="13119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County</a:t>
            </a:r>
            <a:r>
              <a:rPr sz="1400" spc="-10" dirty="0">
                <a:latin typeface="Calibri"/>
                <a:cs typeface="Calibri"/>
              </a:rPr>
              <a:t> expansion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21834" y="2758262"/>
            <a:ext cx="39052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solidFill>
                  <a:srgbClr val="FFFFFF"/>
                </a:solidFill>
              </a:rPr>
              <a:t>Portfolio</a:t>
            </a:r>
            <a:r>
              <a:rPr sz="4000" spc="-145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Approach</a:t>
            </a:r>
            <a:endParaRPr sz="4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Product</a:t>
            </a:r>
            <a:r>
              <a:rPr spc="-180" dirty="0"/>
              <a:t> </a:t>
            </a:r>
            <a:r>
              <a:rPr dirty="0"/>
              <a:t>Portfolio</a:t>
            </a:r>
            <a:r>
              <a:rPr spc="-100" dirty="0"/>
              <a:t> </a:t>
            </a:r>
            <a:r>
              <a:rPr spc="-10" dirty="0"/>
              <a:t>Highlights</a:t>
            </a:r>
          </a:p>
        </p:txBody>
      </p:sp>
      <p:sp>
        <p:nvSpPr>
          <p:cNvPr id="3" name="object 3"/>
          <p:cNvSpPr/>
          <p:nvPr/>
        </p:nvSpPr>
        <p:spPr>
          <a:xfrm>
            <a:off x="6172200" y="2313432"/>
            <a:ext cx="2537460" cy="3145790"/>
          </a:xfrm>
          <a:custGeom>
            <a:avLst/>
            <a:gdLst/>
            <a:ahLst/>
            <a:cxnLst/>
            <a:rect l="l" t="t" r="r" b="b"/>
            <a:pathLst>
              <a:path w="2537459" h="3145790">
                <a:moveTo>
                  <a:pt x="2114550" y="0"/>
                </a:moveTo>
                <a:lnTo>
                  <a:pt x="422909" y="0"/>
                </a:lnTo>
                <a:lnTo>
                  <a:pt x="373592" y="2845"/>
                </a:lnTo>
                <a:lnTo>
                  <a:pt x="325944" y="11170"/>
                </a:lnTo>
                <a:lnTo>
                  <a:pt x="280285" y="24656"/>
                </a:lnTo>
                <a:lnTo>
                  <a:pt x="236930" y="42987"/>
                </a:lnTo>
                <a:lnTo>
                  <a:pt x="196199" y="65845"/>
                </a:lnTo>
                <a:lnTo>
                  <a:pt x="158407" y="92912"/>
                </a:lnTo>
                <a:lnTo>
                  <a:pt x="123872" y="123872"/>
                </a:lnTo>
                <a:lnTo>
                  <a:pt x="92912" y="158407"/>
                </a:lnTo>
                <a:lnTo>
                  <a:pt x="65845" y="196199"/>
                </a:lnTo>
                <a:lnTo>
                  <a:pt x="42987" y="236930"/>
                </a:lnTo>
                <a:lnTo>
                  <a:pt x="24656" y="280285"/>
                </a:lnTo>
                <a:lnTo>
                  <a:pt x="11170" y="325944"/>
                </a:lnTo>
                <a:lnTo>
                  <a:pt x="2845" y="373592"/>
                </a:lnTo>
                <a:lnTo>
                  <a:pt x="0" y="422909"/>
                </a:lnTo>
                <a:lnTo>
                  <a:pt x="0" y="2722625"/>
                </a:lnTo>
                <a:lnTo>
                  <a:pt x="2845" y="2771943"/>
                </a:lnTo>
                <a:lnTo>
                  <a:pt x="11170" y="2819591"/>
                </a:lnTo>
                <a:lnTo>
                  <a:pt x="24656" y="2865250"/>
                </a:lnTo>
                <a:lnTo>
                  <a:pt x="42987" y="2908605"/>
                </a:lnTo>
                <a:lnTo>
                  <a:pt x="65845" y="2949336"/>
                </a:lnTo>
                <a:lnTo>
                  <a:pt x="92912" y="2987128"/>
                </a:lnTo>
                <a:lnTo>
                  <a:pt x="123872" y="3021663"/>
                </a:lnTo>
                <a:lnTo>
                  <a:pt x="158407" y="3052623"/>
                </a:lnTo>
                <a:lnTo>
                  <a:pt x="196199" y="3079690"/>
                </a:lnTo>
                <a:lnTo>
                  <a:pt x="236930" y="3102548"/>
                </a:lnTo>
                <a:lnTo>
                  <a:pt x="280285" y="3120879"/>
                </a:lnTo>
                <a:lnTo>
                  <a:pt x="325944" y="3134365"/>
                </a:lnTo>
                <a:lnTo>
                  <a:pt x="373592" y="3142690"/>
                </a:lnTo>
                <a:lnTo>
                  <a:pt x="422909" y="3145535"/>
                </a:lnTo>
                <a:lnTo>
                  <a:pt x="2114550" y="3145535"/>
                </a:lnTo>
                <a:lnTo>
                  <a:pt x="2163867" y="3142690"/>
                </a:lnTo>
                <a:lnTo>
                  <a:pt x="2211515" y="3134365"/>
                </a:lnTo>
                <a:lnTo>
                  <a:pt x="2257174" y="3120879"/>
                </a:lnTo>
                <a:lnTo>
                  <a:pt x="2300529" y="3102548"/>
                </a:lnTo>
                <a:lnTo>
                  <a:pt x="2341260" y="3079690"/>
                </a:lnTo>
                <a:lnTo>
                  <a:pt x="2379052" y="3052623"/>
                </a:lnTo>
                <a:lnTo>
                  <a:pt x="2413587" y="3021663"/>
                </a:lnTo>
                <a:lnTo>
                  <a:pt x="2444547" y="2987128"/>
                </a:lnTo>
                <a:lnTo>
                  <a:pt x="2471614" y="2949336"/>
                </a:lnTo>
                <a:lnTo>
                  <a:pt x="2494472" y="2908605"/>
                </a:lnTo>
                <a:lnTo>
                  <a:pt x="2512803" y="2865250"/>
                </a:lnTo>
                <a:lnTo>
                  <a:pt x="2526289" y="2819591"/>
                </a:lnTo>
                <a:lnTo>
                  <a:pt x="2534614" y="2771943"/>
                </a:lnTo>
                <a:lnTo>
                  <a:pt x="2537459" y="2722625"/>
                </a:lnTo>
                <a:lnTo>
                  <a:pt x="2537459" y="422909"/>
                </a:lnTo>
                <a:lnTo>
                  <a:pt x="2534614" y="373592"/>
                </a:lnTo>
                <a:lnTo>
                  <a:pt x="2526289" y="325944"/>
                </a:lnTo>
                <a:lnTo>
                  <a:pt x="2512803" y="280285"/>
                </a:lnTo>
                <a:lnTo>
                  <a:pt x="2494472" y="236930"/>
                </a:lnTo>
                <a:lnTo>
                  <a:pt x="2471614" y="196199"/>
                </a:lnTo>
                <a:lnTo>
                  <a:pt x="2444547" y="158407"/>
                </a:lnTo>
                <a:lnTo>
                  <a:pt x="2413587" y="123872"/>
                </a:lnTo>
                <a:lnTo>
                  <a:pt x="2379052" y="92912"/>
                </a:lnTo>
                <a:lnTo>
                  <a:pt x="2341260" y="65845"/>
                </a:lnTo>
                <a:lnTo>
                  <a:pt x="2300529" y="42987"/>
                </a:lnTo>
                <a:lnTo>
                  <a:pt x="2257174" y="24656"/>
                </a:lnTo>
                <a:lnTo>
                  <a:pt x="2211515" y="11170"/>
                </a:lnTo>
                <a:lnTo>
                  <a:pt x="2163867" y="2845"/>
                </a:lnTo>
                <a:lnTo>
                  <a:pt x="2114550" y="0"/>
                </a:lnTo>
                <a:close/>
              </a:path>
            </a:pathLst>
          </a:custGeom>
          <a:solidFill>
            <a:srgbClr val="CA17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77432" y="3195701"/>
            <a:ext cx="2099945" cy="177800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446405">
              <a:lnSpc>
                <a:spcPct val="100000"/>
              </a:lnSpc>
              <a:spcBef>
                <a:spcPts val="111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23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PBPs</a:t>
            </a:r>
            <a:endParaRPr sz="180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45745" algn="l"/>
              </a:tabLst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$0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1800">
              <a:latin typeface="Calibri"/>
              <a:cs typeface="Calibri"/>
            </a:endParaRPr>
          </a:p>
          <a:p>
            <a:pPr marL="245745">
              <a:lnSpc>
                <a:spcPct val="100000"/>
              </a:lnSpc>
            </a:pP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low-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premium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plans</a:t>
            </a:r>
            <a:endParaRPr sz="180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975"/>
              </a:spcBef>
              <a:buFont typeface="Arial"/>
              <a:buChar char="•"/>
              <a:tabLst>
                <a:tab pos="245745" algn="l"/>
              </a:tabLst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Dual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plans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across</a:t>
            </a:r>
            <a:endParaRPr sz="1800">
              <a:latin typeface="Calibri"/>
              <a:cs typeface="Calibri"/>
            </a:endParaRPr>
          </a:p>
          <a:p>
            <a:pPr marL="245745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several</a:t>
            </a:r>
            <a:r>
              <a:rPr sz="18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markets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78823" y="2313432"/>
            <a:ext cx="2537460" cy="3145790"/>
          </a:xfrm>
          <a:custGeom>
            <a:avLst/>
            <a:gdLst/>
            <a:ahLst/>
            <a:cxnLst/>
            <a:rect l="l" t="t" r="r" b="b"/>
            <a:pathLst>
              <a:path w="2537459" h="3145790">
                <a:moveTo>
                  <a:pt x="2114550" y="0"/>
                </a:moveTo>
                <a:lnTo>
                  <a:pt x="422909" y="0"/>
                </a:lnTo>
                <a:lnTo>
                  <a:pt x="373592" y="2845"/>
                </a:lnTo>
                <a:lnTo>
                  <a:pt x="325944" y="11170"/>
                </a:lnTo>
                <a:lnTo>
                  <a:pt x="280285" y="24656"/>
                </a:lnTo>
                <a:lnTo>
                  <a:pt x="236930" y="42987"/>
                </a:lnTo>
                <a:lnTo>
                  <a:pt x="196199" y="65845"/>
                </a:lnTo>
                <a:lnTo>
                  <a:pt x="158407" y="92912"/>
                </a:lnTo>
                <a:lnTo>
                  <a:pt x="123872" y="123872"/>
                </a:lnTo>
                <a:lnTo>
                  <a:pt x="92912" y="158407"/>
                </a:lnTo>
                <a:lnTo>
                  <a:pt x="65845" y="196199"/>
                </a:lnTo>
                <a:lnTo>
                  <a:pt x="42987" y="236930"/>
                </a:lnTo>
                <a:lnTo>
                  <a:pt x="24656" y="280285"/>
                </a:lnTo>
                <a:lnTo>
                  <a:pt x="11170" y="325944"/>
                </a:lnTo>
                <a:lnTo>
                  <a:pt x="2845" y="373592"/>
                </a:lnTo>
                <a:lnTo>
                  <a:pt x="0" y="422909"/>
                </a:lnTo>
                <a:lnTo>
                  <a:pt x="0" y="2722625"/>
                </a:lnTo>
                <a:lnTo>
                  <a:pt x="2845" y="2771943"/>
                </a:lnTo>
                <a:lnTo>
                  <a:pt x="11170" y="2819591"/>
                </a:lnTo>
                <a:lnTo>
                  <a:pt x="24656" y="2865250"/>
                </a:lnTo>
                <a:lnTo>
                  <a:pt x="42987" y="2908605"/>
                </a:lnTo>
                <a:lnTo>
                  <a:pt x="65845" y="2949336"/>
                </a:lnTo>
                <a:lnTo>
                  <a:pt x="92912" y="2987128"/>
                </a:lnTo>
                <a:lnTo>
                  <a:pt x="123872" y="3021663"/>
                </a:lnTo>
                <a:lnTo>
                  <a:pt x="158407" y="3052623"/>
                </a:lnTo>
                <a:lnTo>
                  <a:pt x="196199" y="3079690"/>
                </a:lnTo>
                <a:lnTo>
                  <a:pt x="236930" y="3102548"/>
                </a:lnTo>
                <a:lnTo>
                  <a:pt x="280285" y="3120879"/>
                </a:lnTo>
                <a:lnTo>
                  <a:pt x="325944" y="3134365"/>
                </a:lnTo>
                <a:lnTo>
                  <a:pt x="373592" y="3142690"/>
                </a:lnTo>
                <a:lnTo>
                  <a:pt x="422909" y="3145535"/>
                </a:lnTo>
                <a:lnTo>
                  <a:pt x="2114550" y="3145535"/>
                </a:lnTo>
                <a:lnTo>
                  <a:pt x="2163867" y="3142690"/>
                </a:lnTo>
                <a:lnTo>
                  <a:pt x="2211515" y="3134365"/>
                </a:lnTo>
                <a:lnTo>
                  <a:pt x="2257174" y="3120879"/>
                </a:lnTo>
                <a:lnTo>
                  <a:pt x="2300529" y="3102548"/>
                </a:lnTo>
                <a:lnTo>
                  <a:pt x="2341260" y="3079690"/>
                </a:lnTo>
                <a:lnTo>
                  <a:pt x="2379052" y="3052623"/>
                </a:lnTo>
                <a:lnTo>
                  <a:pt x="2413587" y="3021663"/>
                </a:lnTo>
                <a:lnTo>
                  <a:pt x="2444547" y="2987128"/>
                </a:lnTo>
                <a:lnTo>
                  <a:pt x="2471614" y="2949336"/>
                </a:lnTo>
                <a:lnTo>
                  <a:pt x="2494472" y="2908605"/>
                </a:lnTo>
                <a:lnTo>
                  <a:pt x="2512803" y="2865250"/>
                </a:lnTo>
                <a:lnTo>
                  <a:pt x="2526289" y="2819591"/>
                </a:lnTo>
                <a:lnTo>
                  <a:pt x="2534614" y="2771943"/>
                </a:lnTo>
                <a:lnTo>
                  <a:pt x="2537459" y="2722625"/>
                </a:lnTo>
                <a:lnTo>
                  <a:pt x="2537459" y="422909"/>
                </a:lnTo>
                <a:lnTo>
                  <a:pt x="2534614" y="373592"/>
                </a:lnTo>
                <a:lnTo>
                  <a:pt x="2526289" y="325944"/>
                </a:lnTo>
                <a:lnTo>
                  <a:pt x="2512803" y="280285"/>
                </a:lnTo>
                <a:lnTo>
                  <a:pt x="2494472" y="236930"/>
                </a:lnTo>
                <a:lnTo>
                  <a:pt x="2471614" y="196199"/>
                </a:lnTo>
                <a:lnTo>
                  <a:pt x="2444547" y="158407"/>
                </a:lnTo>
                <a:lnTo>
                  <a:pt x="2413587" y="123872"/>
                </a:lnTo>
                <a:lnTo>
                  <a:pt x="2379052" y="92912"/>
                </a:lnTo>
                <a:lnTo>
                  <a:pt x="2341260" y="65845"/>
                </a:lnTo>
                <a:lnTo>
                  <a:pt x="2300529" y="42987"/>
                </a:lnTo>
                <a:lnTo>
                  <a:pt x="2257174" y="24656"/>
                </a:lnTo>
                <a:lnTo>
                  <a:pt x="2211515" y="11170"/>
                </a:lnTo>
                <a:lnTo>
                  <a:pt x="2163867" y="2845"/>
                </a:lnTo>
                <a:lnTo>
                  <a:pt x="2114550" y="0"/>
                </a:lnTo>
                <a:close/>
              </a:path>
            </a:pathLst>
          </a:custGeom>
          <a:solidFill>
            <a:srgbClr val="6D6D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625710" y="3725113"/>
            <a:ext cx="10439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$0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plans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35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states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8951" y="2313432"/>
            <a:ext cx="2537460" cy="3145790"/>
          </a:xfrm>
          <a:custGeom>
            <a:avLst/>
            <a:gdLst/>
            <a:ahLst/>
            <a:cxnLst/>
            <a:rect l="l" t="t" r="r" b="b"/>
            <a:pathLst>
              <a:path w="2537460" h="3145790">
                <a:moveTo>
                  <a:pt x="2114550" y="0"/>
                </a:moveTo>
                <a:lnTo>
                  <a:pt x="422922" y="0"/>
                </a:lnTo>
                <a:lnTo>
                  <a:pt x="373600" y="2845"/>
                </a:lnTo>
                <a:lnTo>
                  <a:pt x="325948" y="11170"/>
                </a:lnTo>
                <a:lnTo>
                  <a:pt x="280286" y="24656"/>
                </a:lnTo>
                <a:lnTo>
                  <a:pt x="236929" y="42987"/>
                </a:lnTo>
                <a:lnTo>
                  <a:pt x="196196" y="65845"/>
                </a:lnTo>
                <a:lnTo>
                  <a:pt x="158404" y="92912"/>
                </a:lnTo>
                <a:lnTo>
                  <a:pt x="123869" y="123872"/>
                </a:lnTo>
                <a:lnTo>
                  <a:pt x="92909" y="158407"/>
                </a:lnTo>
                <a:lnTo>
                  <a:pt x="65842" y="196199"/>
                </a:lnTo>
                <a:lnTo>
                  <a:pt x="42985" y="236930"/>
                </a:lnTo>
                <a:lnTo>
                  <a:pt x="24655" y="280285"/>
                </a:lnTo>
                <a:lnTo>
                  <a:pt x="11169" y="325944"/>
                </a:lnTo>
                <a:lnTo>
                  <a:pt x="2845" y="373592"/>
                </a:lnTo>
                <a:lnTo>
                  <a:pt x="0" y="422909"/>
                </a:lnTo>
                <a:lnTo>
                  <a:pt x="0" y="2722625"/>
                </a:lnTo>
                <a:lnTo>
                  <a:pt x="2845" y="2771943"/>
                </a:lnTo>
                <a:lnTo>
                  <a:pt x="11169" y="2819591"/>
                </a:lnTo>
                <a:lnTo>
                  <a:pt x="24655" y="2865250"/>
                </a:lnTo>
                <a:lnTo>
                  <a:pt x="42985" y="2908605"/>
                </a:lnTo>
                <a:lnTo>
                  <a:pt x="65842" y="2949336"/>
                </a:lnTo>
                <a:lnTo>
                  <a:pt x="92909" y="2987128"/>
                </a:lnTo>
                <a:lnTo>
                  <a:pt x="123869" y="3021663"/>
                </a:lnTo>
                <a:lnTo>
                  <a:pt x="158404" y="3052623"/>
                </a:lnTo>
                <a:lnTo>
                  <a:pt x="196196" y="3079690"/>
                </a:lnTo>
                <a:lnTo>
                  <a:pt x="236929" y="3102548"/>
                </a:lnTo>
                <a:lnTo>
                  <a:pt x="280286" y="3120879"/>
                </a:lnTo>
                <a:lnTo>
                  <a:pt x="325948" y="3134365"/>
                </a:lnTo>
                <a:lnTo>
                  <a:pt x="373600" y="3142690"/>
                </a:lnTo>
                <a:lnTo>
                  <a:pt x="422922" y="3145535"/>
                </a:lnTo>
                <a:lnTo>
                  <a:pt x="2114550" y="3145535"/>
                </a:lnTo>
                <a:lnTo>
                  <a:pt x="2163867" y="3142690"/>
                </a:lnTo>
                <a:lnTo>
                  <a:pt x="2211515" y="3134365"/>
                </a:lnTo>
                <a:lnTo>
                  <a:pt x="2257174" y="3120879"/>
                </a:lnTo>
                <a:lnTo>
                  <a:pt x="2300529" y="3102548"/>
                </a:lnTo>
                <a:lnTo>
                  <a:pt x="2341260" y="3079690"/>
                </a:lnTo>
                <a:lnTo>
                  <a:pt x="2379052" y="3052623"/>
                </a:lnTo>
                <a:lnTo>
                  <a:pt x="2413587" y="3021663"/>
                </a:lnTo>
                <a:lnTo>
                  <a:pt x="2444547" y="2987128"/>
                </a:lnTo>
                <a:lnTo>
                  <a:pt x="2471614" y="2949336"/>
                </a:lnTo>
                <a:lnTo>
                  <a:pt x="2494472" y="2908605"/>
                </a:lnTo>
                <a:lnTo>
                  <a:pt x="2512803" y="2865250"/>
                </a:lnTo>
                <a:lnTo>
                  <a:pt x="2526289" y="2819591"/>
                </a:lnTo>
                <a:lnTo>
                  <a:pt x="2534614" y="2771943"/>
                </a:lnTo>
                <a:lnTo>
                  <a:pt x="2537460" y="2722625"/>
                </a:lnTo>
                <a:lnTo>
                  <a:pt x="2537460" y="422909"/>
                </a:lnTo>
                <a:lnTo>
                  <a:pt x="2534614" y="373592"/>
                </a:lnTo>
                <a:lnTo>
                  <a:pt x="2526289" y="325944"/>
                </a:lnTo>
                <a:lnTo>
                  <a:pt x="2512803" y="280285"/>
                </a:lnTo>
                <a:lnTo>
                  <a:pt x="2494472" y="236930"/>
                </a:lnTo>
                <a:lnTo>
                  <a:pt x="2471614" y="196199"/>
                </a:lnTo>
                <a:lnTo>
                  <a:pt x="2444547" y="158407"/>
                </a:lnTo>
                <a:lnTo>
                  <a:pt x="2413587" y="123872"/>
                </a:lnTo>
                <a:lnTo>
                  <a:pt x="2379052" y="92912"/>
                </a:lnTo>
                <a:lnTo>
                  <a:pt x="2341260" y="65845"/>
                </a:lnTo>
                <a:lnTo>
                  <a:pt x="2300529" y="42987"/>
                </a:lnTo>
                <a:lnTo>
                  <a:pt x="2257174" y="24656"/>
                </a:lnTo>
                <a:lnTo>
                  <a:pt x="2211515" y="11170"/>
                </a:lnTo>
                <a:lnTo>
                  <a:pt x="2163867" y="2845"/>
                </a:lnTo>
                <a:lnTo>
                  <a:pt x="2114550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19275" y="3496817"/>
            <a:ext cx="14090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D-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SNP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Duals</a:t>
            </a:r>
            <a:r>
              <a:rPr sz="18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plans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2952" y="4320285"/>
            <a:ext cx="20300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AL,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AR,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FL,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GA,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KY,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LA,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MI,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MS,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NC,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NM,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OH,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OK,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TX,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WI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65576" y="2313432"/>
            <a:ext cx="2537460" cy="3145790"/>
          </a:xfrm>
          <a:custGeom>
            <a:avLst/>
            <a:gdLst/>
            <a:ahLst/>
            <a:cxnLst/>
            <a:rect l="l" t="t" r="r" b="b"/>
            <a:pathLst>
              <a:path w="2537460" h="3145790">
                <a:moveTo>
                  <a:pt x="2114550" y="0"/>
                </a:moveTo>
                <a:lnTo>
                  <a:pt x="422910" y="0"/>
                </a:lnTo>
                <a:lnTo>
                  <a:pt x="373592" y="2845"/>
                </a:lnTo>
                <a:lnTo>
                  <a:pt x="325944" y="11170"/>
                </a:lnTo>
                <a:lnTo>
                  <a:pt x="280285" y="24656"/>
                </a:lnTo>
                <a:lnTo>
                  <a:pt x="236930" y="42987"/>
                </a:lnTo>
                <a:lnTo>
                  <a:pt x="196199" y="65845"/>
                </a:lnTo>
                <a:lnTo>
                  <a:pt x="158407" y="92912"/>
                </a:lnTo>
                <a:lnTo>
                  <a:pt x="123872" y="123872"/>
                </a:lnTo>
                <a:lnTo>
                  <a:pt x="92912" y="158407"/>
                </a:lnTo>
                <a:lnTo>
                  <a:pt x="65845" y="196199"/>
                </a:lnTo>
                <a:lnTo>
                  <a:pt x="42987" y="236930"/>
                </a:lnTo>
                <a:lnTo>
                  <a:pt x="24656" y="280285"/>
                </a:lnTo>
                <a:lnTo>
                  <a:pt x="11170" y="325944"/>
                </a:lnTo>
                <a:lnTo>
                  <a:pt x="2845" y="373592"/>
                </a:lnTo>
                <a:lnTo>
                  <a:pt x="0" y="422909"/>
                </a:lnTo>
                <a:lnTo>
                  <a:pt x="0" y="2722625"/>
                </a:lnTo>
                <a:lnTo>
                  <a:pt x="2845" y="2771943"/>
                </a:lnTo>
                <a:lnTo>
                  <a:pt x="11170" y="2819591"/>
                </a:lnTo>
                <a:lnTo>
                  <a:pt x="24656" y="2865250"/>
                </a:lnTo>
                <a:lnTo>
                  <a:pt x="42987" y="2908605"/>
                </a:lnTo>
                <a:lnTo>
                  <a:pt x="65845" y="2949336"/>
                </a:lnTo>
                <a:lnTo>
                  <a:pt x="92912" y="2987128"/>
                </a:lnTo>
                <a:lnTo>
                  <a:pt x="123872" y="3021663"/>
                </a:lnTo>
                <a:lnTo>
                  <a:pt x="158407" y="3052623"/>
                </a:lnTo>
                <a:lnTo>
                  <a:pt x="196199" y="3079690"/>
                </a:lnTo>
                <a:lnTo>
                  <a:pt x="236930" y="3102548"/>
                </a:lnTo>
                <a:lnTo>
                  <a:pt x="280285" y="3120879"/>
                </a:lnTo>
                <a:lnTo>
                  <a:pt x="325944" y="3134365"/>
                </a:lnTo>
                <a:lnTo>
                  <a:pt x="373592" y="3142690"/>
                </a:lnTo>
                <a:lnTo>
                  <a:pt x="422910" y="3145535"/>
                </a:lnTo>
                <a:lnTo>
                  <a:pt x="2114550" y="3145535"/>
                </a:lnTo>
                <a:lnTo>
                  <a:pt x="2163867" y="3142690"/>
                </a:lnTo>
                <a:lnTo>
                  <a:pt x="2211515" y="3134365"/>
                </a:lnTo>
                <a:lnTo>
                  <a:pt x="2257174" y="3120879"/>
                </a:lnTo>
                <a:lnTo>
                  <a:pt x="2300529" y="3102548"/>
                </a:lnTo>
                <a:lnTo>
                  <a:pt x="2341260" y="3079690"/>
                </a:lnTo>
                <a:lnTo>
                  <a:pt x="2379052" y="3052623"/>
                </a:lnTo>
                <a:lnTo>
                  <a:pt x="2413587" y="3021663"/>
                </a:lnTo>
                <a:lnTo>
                  <a:pt x="2444547" y="2987128"/>
                </a:lnTo>
                <a:lnTo>
                  <a:pt x="2471614" y="2949336"/>
                </a:lnTo>
                <a:lnTo>
                  <a:pt x="2494472" y="2908605"/>
                </a:lnTo>
                <a:lnTo>
                  <a:pt x="2512803" y="2865250"/>
                </a:lnTo>
                <a:lnTo>
                  <a:pt x="2526289" y="2819591"/>
                </a:lnTo>
                <a:lnTo>
                  <a:pt x="2534614" y="2771943"/>
                </a:lnTo>
                <a:lnTo>
                  <a:pt x="2537460" y="2722625"/>
                </a:lnTo>
                <a:lnTo>
                  <a:pt x="2537460" y="422909"/>
                </a:lnTo>
                <a:lnTo>
                  <a:pt x="2534614" y="373592"/>
                </a:lnTo>
                <a:lnTo>
                  <a:pt x="2526289" y="325944"/>
                </a:lnTo>
                <a:lnTo>
                  <a:pt x="2512803" y="280285"/>
                </a:lnTo>
                <a:lnTo>
                  <a:pt x="2494472" y="236930"/>
                </a:lnTo>
                <a:lnTo>
                  <a:pt x="2471614" y="196199"/>
                </a:lnTo>
                <a:lnTo>
                  <a:pt x="2444547" y="158407"/>
                </a:lnTo>
                <a:lnTo>
                  <a:pt x="2413587" y="123872"/>
                </a:lnTo>
                <a:lnTo>
                  <a:pt x="2379052" y="92912"/>
                </a:lnTo>
                <a:lnTo>
                  <a:pt x="2341260" y="65845"/>
                </a:lnTo>
                <a:lnTo>
                  <a:pt x="2300529" y="42987"/>
                </a:lnTo>
                <a:lnTo>
                  <a:pt x="2257174" y="24656"/>
                </a:lnTo>
                <a:lnTo>
                  <a:pt x="2211515" y="11170"/>
                </a:lnTo>
                <a:lnTo>
                  <a:pt x="2163867" y="2845"/>
                </a:lnTo>
                <a:lnTo>
                  <a:pt x="2114550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587241" y="2982059"/>
            <a:ext cx="2225675" cy="2268220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735330">
              <a:lnSpc>
                <a:spcPct val="100000"/>
              </a:lnSpc>
              <a:spcBef>
                <a:spcPts val="1075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LIS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Plans</a:t>
            </a:r>
            <a:endParaRPr sz="1800">
              <a:latin typeface="Calibri"/>
              <a:cs typeface="Calibri"/>
            </a:endParaRPr>
          </a:p>
          <a:p>
            <a:pPr marL="236220" marR="9525" indent="-224154">
              <a:lnSpc>
                <a:spcPct val="100000"/>
              </a:lnSpc>
              <a:spcBef>
                <a:spcPts val="975"/>
              </a:spcBef>
              <a:buFont typeface="Arial"/>
              <a:buChar char="•"/>
              <a:tabLst>
                <a:tab pos="23622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2024,</a:t>
            </a:r>
            <a:r>
              <a:rPr sz="18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partial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Part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Low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Income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Subsidy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(LIS)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sunsets.</a:t>
            </a:r>
            <a:endParaRPr sz="1800">
              <a:latin typeface="Calibri"/>
              <a:cs typeface="Calibri"/>
            </a:endParaRPr>
          </a:p>
          <a:p>
            <a:pPr marL="236220" marR="5080" indent="-224154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23622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prospects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will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eligible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for the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full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subsidy.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3740" y="2487167"/>
            <a:ext cx="754379" cy="75895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61804" y="2487167"/>
            <a:ext cx="754379" cy="75895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0492" y="2487167"/>
            <a:ext cx="754380" cy="75895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7115" y="2487167"/>
            <a:ext cx="754379" cy="758951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Products</a:t>
            </a:r>
            <a:r>
              <a:rPr spc="-120" dirty="0"/>
              <a:t> </a:t>
            </a:r>
            <a:r>
              <a:rPr dirty="0"/>
              <a:t>with</a:t>
            </a:r>
            <a:r>
              <a:rPr spc="-20" dirty="0"/>
              <a:t> </a:t>
            </a:r>
            <a:r>
              <a:rPr spc="-10" dirty="0"/>
              <a:t>Purpose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989201"/>
            <a:ext cx="3837304" cy="3327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Plans</a:t>
            </a:r>
            <a:r>
              <a:rPr sz="2000" b="1" spc="-10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designed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for</a:t>
            </a:r>
            <a:r>
              <a:rPr sz="20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every</a:t>
            </a:r>
            <a:r>
              <a:rPr sz="2000" b="1" spc="-6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beneficiary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141" y="2304796"/>
            <a:ext cx="5648325" cy="201104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5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Appeal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broader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Medicare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population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ts val="2050"/>
              </a:lnSpc>
              <a:spcBef>
                <a:spcPts val="76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Consistent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offerings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across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markets,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allowing </a:t>
            </a:r>
            <a:r>
              <a:rPr sz="1800" spc="-25" dirty="0">
                <a:latin typeface="Calibri"/>
                <a:cs typeface="Calibri"/>
              </a:rPr>
              <a:t>for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ts val="2050"/>
              </a:lnSpc>
            </a:pPr>
            <a:r>
              <a:rPr sz="1800" dirty="0">
                <a:latin typeface="Calibri"/>
                <a:cs typeface="Calibri"/>
              </a:rPr>
              <a:t>competitive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nuances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HMO,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HMO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D-</a:t>
            </a:r>
            <a:r>
              <a:rPr sz="1800" spc="-45" dirty="0">
                <a:latin typeface="Calibri"/>
                <a:cs typeface="Calibri"/>
              </a:rPr>
              <a:t>SNP,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PPO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PPO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D-</a:t>
            </a:r>
            <a:r>
              <a:rPr sz="1800" spc="-45" dirty="0">
                <a:latin typeface="Calibri"/>
                <a:cs typeface="Calibri"/>
              </a:rPr>
              <a:t>SNP,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standalone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PDP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ts val="205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spc="-10" dirty="0">
                <a:latin typeface="Calibri"/>
                <a:cs typeface="Calibri"/>
              </a:rPr>
              <a:t>D/C-</a:t>
            </a:r>
            <a:r>
              <a:rPr sz="1800" dirty="0">
                <a:latin typeface="Calibri"/>
                <a:cs typeface="Calibri"/>
              </a:rPr>
              <a:t>SNPs,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Givebacks,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$0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plans,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Low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Income Subsidy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plans,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ts val="2050"/>
              </a:lnSpc>
            </a:pPr>
            <a:r>
              <a:rPr sz="1800" spc="-20" dirty="0">
                <a:latin typeface="Calibri"/>
                <a:cs typeface="Calibri"/>
              </a:rPr>
              <a:t>Low,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Medium,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High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Premium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Only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141" y="4544667"/>
            <a:ext cx="5556885" cy="1193800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2000" b="1" spc="-40" dirty="0">
                <a:solidFill>
                  <a:srgbClr val="009FA2"/>
                </a:solidFill>
                <a:latin typeface="Calibri"/>
                <a:cs typeface="Calibri"/>
              </a:rPr>
              <a:t>Year-</a:t>
            </a: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round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growth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Every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market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AEP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Lock-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plan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Increased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likelihood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walking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away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member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44383" y="1316736"/>
            <a:ext cx="3927475" cy="638175"/>
          </a:xfrm>
          <a:custGeom>
            <a:avLst/>
            <a:gdLst/>
            <a:ahLst/>
            <a:cxnLst/>
            <a:rect l="l" t="t" r="r" b="b"/>
            <a:pathLst>
              <a:path w="3927475" h="638175">
                <a:moveTo>
                  <a:pt x="1636395" y="566927"/>
                </a:moveTo>
                <a:lnTo>
                  <a:pt x="654558" y="566927"/>
                </a:lnTo>
                <a:lnTo>
                  <a:pt x="1145540" y="637793"/>
                </a:lnTo>
                <a:lnTo>
                  <a:pt x="1636395" y="566927"/>
                </a:lnTo>
                <a:close/>
              </a:path>
              <a:path w="3927475" h="638175">
                <a:moveTo>
                  <a:pt x="3832860" y="0"/>
                </a:moveTo>
                <a:lnTo>
                  <a:pt x="94488" y="0"/>
                </a:lnTo>
                <a:lnTo>
                  <a:pt x="57703" y="7423"/>
                </a:lnTo>
                <a:lnTo>
                  <a:pt x="27670" y="27670"/>
                </a:lnTo>
                <a:lnTo>
                  <a:pt x="7423" y="57703"/>
                </a:lnTo>
                <a:lnTo>
                  <a:pt x="0" y="94487"/>
                </a:lnTo>
                <a:lnTo>
                  <a:pt x="0" y="472439"/>
                </a:lnTo>
                <a:lnTo>
                  <a:pt x="7423" y="509224"/>
                </a:lnTo>
                <a:lnTo>
                  <a:pt x="27670" y="539257"/>
                </a:lnTo>
                <a:lnTo>
                  <a:pt x="57703" y="559504"/>
                </a:lnTo>
                <a:lnTo>
                  <a:pt x="94488" y="566927"/>
                </a:lnTo>
                <a:lnTo>
                  <a:pt x="3832860" y="566927"/>
                </a:lnTo>
                <a:lnTo>
                  <a:pt x="3869644" y="559504"/>
                </a:lnTo>
                <a:lnTo>
                  <a:pt x="3899677" y="539257"/>
                </a:lnTo>
                <a:lnTo>
                  <a:pt x="3919924" y="509224"/>
                </a:lnTo>
                <a:lnTo>
                  <a:pt x="3927348" y="472439"/>
                </a:lnTo>
                <a:lnTo>
                  <a:pt x="3927348" y="94487"/>
                </a:lnTo>
                <a:lnTo>
                  <a:pt x="3919924" y="57703"/>
                </a:lnTo>
                <a:lnTo>
                  <a:pt x="3899677" y="27670"/>
                </a:lnTo>
                <a:lnTo>
                  <a:pt x="3869644" y="7423"/>
                </a:lnTo>
                <a:lnTo>
                  <a:pt x="3832860" y="0"/>
                </a:lnTo>
                <a:close/>
              </a:path>
            </a:pathLst>
          </a:custGeom>
          <a:solidFill>
            <a:srgbClr val="12D0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903589" y="1438478"/>
            <a:ext cx="14122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want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plan…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30668" y="3351276"/>
            <a:ext cx="1097280" cy="1224280"/>
          </a:xfrm>
          <a:custGeom>
            <a:avLst/>
            <a:gdLst/>
            <a:ahLst/>
            <a:cxnLst/>
            <a:rect l="l" t="t" r="r" b="b"/>
            <a:pathLst>
              <a:path w="1097279" h="1224279">
                <a:moveTo>
                  <a:pt x="457200" y="1088136"/>
                </a:moveTo>
                <a:lnTo>
                  <a:pt x="182879" y="1088136"/>
                </a:lnTo>
                <a:lnTo>
                  <a:pt x="320039" y="1224153"/>
                </a:lnTo>
                <a:lnTo>
                  <a:pt x="457200" y="1088136"/>
                </a:lnTo>
                <a:close/>
              </a:path>
              <a:path w="1097279" h="1224279">
                <a:moveTo>
                  <a:pt x="915924" y="0"/>
                </a:moveTo>
                <a:lnTo>
                  <a:pt x="181355" y="0"/>
                </a:lnTo>
                <a:lnTo>
                  <a:pt x="133129" y="6475"/>
                </a:lnTo>
                <a:lnTo>
                  <a:pt x="89803" y="24750"/>
                </a:lnTo>
                <a:lnTo>
                  <a:pt x="53101" y="53101"/>
                </a:lnTo>
                <a:lnTo>
                  <a:pt x="24750" y="89803"/>
                </a:lnTo>
                <a:lnTo>
                  <a:pt x="6475" y="133129"/>
                </a:lnTo>
                <a:lnTo>
                  <a:pt x="0" y="181356"/>
                </a:lnTo>
                <a:lnTo>
                  <a:pt x="0" y="906780"/>
                </a:lnTo>
                <a:lnTo>
                  <a:pt x="6475" y="955006"/>
                </a:lnTo>
                <a:lnTo>
                  <a:pt x="24750" y="998332"/>
                </a:lnTo>
                <a:lnTo>
                  <a:pt x="53101" y="1035034"/>
                </a:lnTo>
                <a:lnTo>
                  <a:pt x="89803" y="1063385"/>
                </a:lnTo>
                <a:lnTo>
                  <a:pt x="133129" y="1081660"/>
                </a:lnTo>
                <a:lnTo>
                  <a:pt x="181355" y="1088136"/>
                </a:lnTo>
                <a:lnTo>
                  <a:pt x="915924" y="1088136"/>
                </a:lnTo>
                <a:lnTo>
                  <a:pt x="964150" y="1081660"/>
                </a:lnTo>
                <a:lnTo>
                  <a:pt x="1007476" y="1063385"/>
                </a:lnTo>
                <a:lnTo>
                  <a:pt x="1044178" y="1035034"/>
                </a:lnTo>
                <a:lnTo>
                  <a:pt x="1072529" y="998332"/>
                </a:lnTo>
                <a:lnTo>
                  <a:pt x="1090804" y="955006"/>
                </a:lnTo>
                <a:lnTo>
                  <a:pt x="1097279" y="906780"/>
                </a:lnTo>
                <a:lnTo>
                  <a:pt x="1097279" y="181356"/>
                </a:lnTo>
                <a:lnTo>
                  <a:pt x="1090804" y="133129"/>
                </a:lnTo>
                <a:lnTo>
                  <a:pt x="1072529" y="89803"/>
                </a:lnTo>
                <a:lnTo>
                  <a:pt x="1044178" y="53101"/>
                </a:lnTo>
                <a:lnTo>
                  <a:pt x="1007476" y="24750"/>
                </a:lnTo>
                <a:lnTo>
                  <a:pt x="964150" y="6475"/>
                </a:lnTo>
                <a:lnTo>
                  <a:pt x="915924" y="0"/>
                </a:lnTo>
                <a:close/>
              </a:path>
            </a:pathLst>
          </a:custGeom>
          <a:solidFill>
            <a:srgbClr val="E77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784718" y="3785997"/>
            <a:ext cx="78867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Money</a:t>
            </a:r>
            <a:r>
              <a:rPr sz="115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20" dirty="0">
                <a:solidFill>
                  <a:srgbClr val="FFFFFF"/>
                </a:solidFill>
                <a:latin typeface="Calibri"/>
                <a:cs typeface="Calibri"/>
              </a:rPr>
              <a:t>back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30668" y="1997964"/>
            <a:ext cx="2670175" cy="1337310"/>
          </a:xfrm>
          <a:custGeom>
            <a:avLst/>
            <a:gdLst/>
            <a:ahLst/>
            <a:cxnLst/>
            <a:rect l="l" t="t" r="r" b="b"/>
            <a:pathLst>
              <a:path w="2670175" h="1337310">
                <a:moveTo>
                  <a:pt x="1112520" y="1188720"/>
                </a:moveTo>
                <a:lnTo>
                  <a:pt x="445007" y="1188720"/>
                </a:lnTo>
                <a:lnTo>
                  <a:pt x="778763" y="1337310"/>
                </a:lnTo>
                <a:lnTo>
                  <a:pt x="1112520" y="1188720"/>
                </a:lnTo>
                <a:close/>
              </a:path>
              <a:path w="2670175" h="1337310">
                <a:moveTo>
                  <a:pt x="2471928" y="0"/>
                </a:moveTo>
                <a:lnTo>
                  <a:pt x="198120" y="0"/>
                </a:lnTo>
                <a:lnTo>
                  <a:pt x="152675" y="5229"/>
                </a:lnTo>
                <a:lnTo>
                  <a:pt x="110967" y="20127"/>
                </a:lnTo>
                <a:lnTo>
                  <a:pt x="74182" y="43507"/>
                </a:lnTo>
                <a:lnTo>
                  <a:pt x="43507" y="74182"/>
                </a:lnTo>
                <a:lnTo>
                  <a:pt x="20127" y="110967"/>
                </a:lnTo>
                <a:lnTo>
                  <a:pt x="5229" y="152675"/>
                </a:lnTo>
                <a:lnTo>
                  <a:pt x="0" y="198120"/>
                </a:lnTo>
                <a:lnTo>
                  <a:pt x="0" y="990600"/>
                </a:lnTo>
                <a:lnTo>
                  <a:pt x="5229" y="1036044"/>
                </a:lnTo>
                <a:lnTo>
                  <a:pt x="20127" y="1077752"/>
                </a:lnTo>
                <a:lnTo>
                  <a:pt x="43507" y="1114537"/>
                </a:lnTo>
                <a:lnTo>
                  <a:pt x="74182" y="1145212"/>
                </a:lnTo>
                <a:lnTo>
                  <a:pt x="110967" y="1168592"/>
                </a:lnTo>
                <a:lnTo>
                  <a:pt x="152675" y="1183490"/>
                </a:lnTo>
                <a:lnTo>
                  <a:pt x="198120" y="1188720"/>
                </a:lnTo>
                <a:lnTo>
                  <a:pt x="2471928" y="1188720"/>
                </a:lnTo>
                <a:lnTo>
                  <a:pt x="2517372" y="1183490"/>
                </a:lnTo>
                <a:lnTo>
                  <a:pt x="2559080" y="1168592"/>
                </a:lnTo>
                <a:lnTo>
                  <a:pt x="2595865" y="1145212"/>
                </a:lnTo>
                <a:lnTo>
                  <a:pt x="2626540" y="1114537"/>
                </a:lnTo>
                <a:lnTo>
                  <a:pt x="2649920" y="1077752"/>
                </a:lnTo>
                <a:lnTo>
                  <a:pt x="2664818" y="1036044"/>
                </a:lnTo>
                <a:lnTo>
                  <a:pt x="2670048" y="990600"/>
                </a:lnTo>
                <a:lnTo>
                  <a:pt x="2670048" y="198120"/>
                </a:lnTo>
                <a:lnTo>
                  <a:pt x="2664818" y="152675"/>
                </a:lnTo>
                <a:lnTo>
                  <a:pt x="2649920" y="110967"/>
                </a:lnTo>
                <a:lnTo>
                  <a:pt x="2626540" y="74182"/>
                </a:lnTo>
                <a:lnTo>
                  <a:pt x="2595865" y="43507"/>
                </a:lnTo>
                <a:lnTo>
                  <a:pt x="2559080" y="20127"/>
                </a:lnTo>
                <a:lnTo>
                  <a:pt x="2517372" y="5229"/>
                </a:lnTo>
                <a:lnTo>
                  <a:pt x="2471928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53553" y="2389123"/>
            <a:ext cx="2238375" cy="3898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Designed</a:t>
            </a:r>
            <a:r>
              <a:rPr sz="115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15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sz="1150" b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duals</a:t>
            </a:r>
            <a:r>
              <a:rPr sz="115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regardless</a:t>
            </a:r>
            <a:r>
              <a:rPr sz="115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2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endParaRPr sz="11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MSP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level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44383" y="4585715"/>
            <a:ext cx="2583180" cy="993140"/>
          </a:xfrm>
          <a:custGeom>
            <a:avLst/>
            <a:gdLst/>
            <a:ahLst/>
            <a:cxnLst/>
            <a:rect l="l" t="t" r="r" b="b"/>
            <a:pathLst>
              <a:path w="2583179" h="993139">
                <a:moveTo>
                  <a:pt x="1076325" y="882395"/>
                </a:moveTo>
                <a:lnTo>
                  <a:pt x="430530" y="882395"/>
                </a:lnTo>
                <a:lnTo>
                  <a:pt x="753491" y="992631"/>
                </a:lnTo>
                <a:lnTo>
                  <a:pt x="1076325" y="882395"/>
                </a:lnTo>
                <a:close/>
              </a:path>
              <a:path w="2583179" h="993139">
                <a:moveTo>
                  <a:pt x="2436114" y="0"/>
                </a:moveTo>
                <a:lnTo>
                  <a:pt x="147066" y="0"/>
                </a:lnTo>
                <a:lnTo>
                  <a:pt x="100559" y="7491"/>
                </a:lnTo>
                <a:lnTo>
                  <a:pt x="60185" y="28358"/>
                </a:lnTo>
                <a:lnTo>
                  <a:pt x="28358" y="60185"/>
                </a:lnTo>
                <a:lnTo>
                  <a:pt x="7491" y="100559"/>
                </a:lnTo>
                <a:lnTo>
                  <a:pt x="0" y="147065"/>
                </a:lnTo>
                <a:lnTo>
                  <a:pt x="0" y="735329"/>
                </a:lnTo>
                <a:lnTo>
                  <a:pt x="7491" y="781836"/>
                </a:lnTo>
                <a:lnTo>
                  <a:pt x="28358" y="822210"/>
                </a:lnTo>
                <a:lnTo>
                  <a:pt x="60185" y="854037"/>
                </a:lnTo>
                <a:lnTo>
                  <a:pt x="100559" y="874904"/>
                </a:lnTo>
                <a:lnTo>
                  <a:pt x="147066" y="882395"/>
                </a:lnTo>
                <a:lnTo>
                  <a:pt x="2436114" y="882395"/>
                </a:lnTo>
                <a:lnTo>
                  <a:pt x="2482620" y="874904"/>
                </a:lnTo>
                <a:lnTo>
                  <a:pt x="2522994" y="854037"/>
                </a:lnTo>
                <a:lnTo>
                  <a:pt x="2554821" y="822210"/>
                </a:lnTo>
                <a:lnTo>
                  <a:pt x="2575688" y="781836"/>
                </a:lnTo>
                <a:lnTo>
                  <a:pt x="2583180" y="735329"/>
                </a:lnTo>
                <a:lnTo>
                  <a:pt x="2583180" y="147065"/>
                </a:lnTo>
                <a:lnTo>
                  <a:pt x="2575688" y="100559"/>
                </a:lnTo>
                <a:lnTo>
                  <a:pt x="2554821" y="60185"/>
                </a:lnTo>
                <a:lnTo>
                  <a:pt x="2522994" y="28358"/>
                </a:lnTo>
                <a:lnTo>
                  <a:pt x="2482620" y="7491"/>
                </a:lnTo>
                <a:lnTo>
                  <a:pt x="2436114" y="0"/>
                </a:lnTo>
                <a:close/>
              </a:path>
            </a:pathLst>
          </a:custGeom>
          <a:solidFill>
            <a:srgbClr val="CA17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145906" y="4918709"/>
            <a:ext cx="158115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15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$0</a:t>
            </a:r>
            <a:r>
              <a:rPr sz="11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15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low</a:t>
            </a:r>
            <a:r>
              <a:rPr sz="115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premium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46819" y="3287267"/>
            <a:ext cx="1367155" cy="1296670"/>
          </a:xfrm>
          <a:custGeom>
            <a:avLst/>
            <a:gdLst/>
            <a:ahLst/>
            <a:cxnLst/>
            <a:rect l="l" t="t" r="r" b="b"/>
            <a:pathLst>
              <a:path w="1367154" h="1296670">
                <a:moveTo>
                  <a:pt x="569595" y="1152144"/>
                </a:moveTo>
                <a:lnTo>
                  <a:pt x="227837" y="1152144"/>
                </a:lnTo>
                <a:lnTo>
                  <a:pt x="398779" y="1296162"/>
                </a:lnTo>
                <a:lnTo>
                  <a:pt x="569595" y="1152144"/>
                </a:lnTo>
                <a:close/>
              </a:path>
              <a:path w="1367154" h="1296670">
                <a:moveTo>
                  <a:pt x="1175003" y="0"/>
                </a:moveTo>
                <a:lnTo>
                  <a:pt x="192024" y="0"/>
                </a:lnTo>
                <a:lnTo>
                  <a:pt x="147996" y="5071"/>
                </a:lnTo>
                <a:lnTo>
                  <a:pt x="107579" y="19518"/>
                </a:lnTo>
                <a:lnTo>
                  <a:pt x="71925" y="42187"/>
                </a:lnTo>
                <a:lnTo>
                  <a:pt x="42187" y="71925"/>
                </a:lnTo>
                <a:lnTo>
                  <a:pt x="19518" y="107579"/>
                </a:lnTo>
                <a:lnTo>
                  <a:pt x="5071" y="147996"/>
                </a:lnTo>
                <a:lnTo>
                  <a:pt x="0" y="192024"/>
                </a:lnTo>
                <a:lnTo>
                  <a:pt x="0" y="960120"/>
                </a:lnTo>
                <a:lnTo>
                  <a:pt x="5071" y="1004147"/>
                </a:lnTo>
                <a:lnTo>
                  <a:pt x="19518" y="1044564"/>
                </a:lnTo>
                <a:lnTo>
                  <a:pt x="42187" y="1080218"/>
                </a:lnTo>
                <a:lnTo>
                  <a:pt x="71925" y="1109956"/>
                </a:lnTo>
                <a:lnTo>
                  <a:pt x="107579" y="1132625"/>
                </a:lnTo>
                <a:lnTo>
                  <a:pt x="147996" y="1147072"/>
                </a:lnTo>
                <a:lnTo>
                  <a:pt x="192024" y="1152144"/>
                </a:lnTo>
                <a:lnTo>
                  <a:pt x="1175003" y="1152144"/>
                </a:lnTo>
                <a:lnTo>
                  <a:pt x="1219031" y="1147072"/>
                </a:lnTo>
                <a:lnTo>
                  <a:pt x="1259448" y="1132625"/>
                </a:lnTo>
                <a:lnTo>
                  <a:pt x="1295102" y="1109956"/>
                </a:lnTo>
                <a:lnTo>
                  <a:pt x="1324840" y="1080218"/>
                </a:lnTo>
                <a:lnTo>
                  <a:pt x="1347509" y="1044564"/>
                </a:lnTo>
                <a:lnTo>
                  <a:pt x="1361956" y="1004147"/>
                </a:lnTo>
                <a:lnTo>
                  <a:pt x="1367027" y="960120"/>
                </a:lnTo>
                <a:lnTo>
                  <a:pt x="1367027" y="192024"/>
                </a:lnTo>
                <a:lnTo>
                  <a:pt x="1361956" y="147996"/>
                </a:lnTo>
                <a:lnTo>
                  <a:pt x="1347509" y="107579"/>
                </a:lnTo>
                <a:lnTo>
                  <a:pt x="1324840" y="71925"/>
                </a:lnTo>
                <a:lnTo>
                  <a:pt x="1295102" y="42187"/>
                </a:lnTo>
                <a:lnTo>
                  <a:pt x="1259448" y="19518"/>
                </a:lnTo>
                <a:lnTo>
                  <a:pt x="1219031" y="5071"/>
                </a:lnTo>
                <a:lnTo>
                  <a:pt x="1175003" y="0"/>
                </a:lnTo>
                <a:close/>
              </a:path>
            </a:pathLst>
          </a:custGeom>
          <a:solidFill>
            <a:srgbClr val="12D0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062973" y="3479419"/>
            <a:ext cx="937260" cy="755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15" algn="ctr">
              <a:lnSpc>
                <a:spcPct val="102899"/>
              </a:lnSpc>
              <a:spcBef>
                <a:spcPts val="95"/>
              </a:spcBef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115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extra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benefits,</a:t>
            </a:r>
            <a:r>
              <a:rPr sz="115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15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50" dirty="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pay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little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premium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396728" y="1997964"/>
            <a:ext cx="1175385" cy="2155190"/>
          </a:xfrm>
          <a:custGeom>
            <a:avLst/>
            <a:gdLst/>
            <a:ahLst/>
            <a:cxnLst/>
            <a:rect l="l" t="t" r="r" b="b"/>
            <a:pathLst>
              <a:path w="1175384" h="2155190">
                <a:moveTo>
                  <a:pt x="979170" y="0"/>
                </a:moveTo>
                <a:lnTo>
                  <a:pt x="195833" y="0"/>
                </a:lnTo>
                <a:lnTo>
                  <a:pt x="150915" y="5169"/>
                </a:lnTo>
                <a:lnTo>
                  <a:pt x="109690" y="19896"/>
                </a:lnTo>
                <a:lnTo>
                  <a:pt x="73329" y="43007"/>
                </a:lnTo>
                <a:lnTo>
                  <a:pt x="43007" y="73329"/>
                </a:lnTo>
                <a:lnTo>
                  <a:pt x="19896" y="109690"/>
                </a:lnTo>
                <a:lnTo>
                  <a:pt x="5169" y="150915"/>
                </a:lnTo>
                <a:lnTo>
                  <a:pt x="0" y="195834"/>
                </a:lnTo>
                <a:lnTo>
                  <a:pt x="0" y="1719834"/>
                </a:lnTo>
                <a:lnTo>
                  <a:pt x="5169" y="1764752"/>
                </a:lnTo>
                <a:lnTo>
                  <a:pt x="19896" y="1805977"/>
                </a:lnTo>
                <a:lnTo>
                  <a:pt x="43007" y="1842338"/>
                </a:lnTo>
                <a:lnTo>
                  <a:pt x="73329" y="1872660"/>
                </a:lnTo>
                <a:lnTo>
                  <a:pt x="109690" y="1895771"/>
                </a:lnTo>
                <a:lnTo>
                  <a:pt x="150915" y="1910498"/>
                </a:lnTo>
                <a:lnTo>
                  <a:pt x="195833" y="1915668"/>
                </a:lnTo>
                <a:lnTo>
                  <a:pt x="342773" y="2155190"/>
                </a:lnTo>
                <a:lnTo>
                  <a:pt x="489585" y="1915668"/>
                </a:lnTo>
                <a:lnTo>
                  <a:pt x="979170" y="1915668"/>
                </a:lnTo>
                <a:lnTo>
                  <a:pt x="1024088" y="1910498"/>
                </a:lnTo>
                <a:lnTo>
                  <a:pt x="1065313" y="1895771"/>
                </a:lnTo>
                <a:lnTo>
                  <a:pt x="1101674" y="1872660"/>
                </a:lnTo>
                <a:lnTo>
                  <a:pt x="1131996" y="1842338"/>
                </a:lnTo>
                <a:lnTo>
                  <a:pt x="1155107" y="1805977"/>
                </a:lnTo>
                <a:lnTo>
                  <a:pt x="1169834" y="1764752"/>
                </a:lnTo>
                <a:lnTo>
                  <a:pt x="1175003" y="1719834"/>
                </a:lnTo>
                <a:lnTo>
                  <a:pt x="1175003" y="195834"/>
                </a:lnTo>
                <a:lnTo>
                  <a:pt x="1169834" y="150915"/>
                </a:lnTo>
                <a:lnTo>
                  <a:pt x="1155107" y="109690"/>
                </a:lnTo>
                <a:lnTo>
                  <a:pt x="1131996" y="73329"/>
                </a:lnTo>
                <a:lnTo>
                  <a:pt x="1101674" y="43007"/>
                </a:lnTo>
                <a:lnTo>
                  <a:pt x="1065313" y="19896"/>
                </a:lnTo>
                <a:lnTo>
                  <a:pt x="1024088" y="5169"/>
                </a:lnTo>
                <a:lnTo>
                  <a:pt x="979170" y="0"/>
                </a:lnTo>
                <a:close/>
              </a:path>
            </a:pathLst>
          </a:custGeom>
          <a:solidFill>
            <a:srgbClr val="CA17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597133" y="2568955"/>
            <a:ext cx="777875" cy="755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2899"/>
              </a:lnSpc>
              <a:spcBef>
                <a:spcPts val="95"/>
              </a:spcBef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Where</a:t>
            </a:r>
            <a:r>
              <a:rPr sz="11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1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25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network providers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676388" y="5664708"/>
            <a:ext cx="3794760" cy="586740"/>
          </a:xfrm>
          <a:custGeom>
            <a:avLst/>
            <a:gdLst/>
            <a:ahLst/>
            <a:cxnLst/>
            <a:rect l="l" t="t" r="r" b="b"/>
            <a:pathLst>
              <a:path w="3794759" h="586739">
                <a:moveTo>
                  <a:pt x="1581150" y="521207"/>
                </a:moveTo>
                <a:lnTo>
                  <a:pt x="632459" y="521207"/>
                </a:lnTo>
                <a:lnTo>
                  <a:pt x="1106804" y="586358"/>
                </a:lnTo>
                <a:lnTo>
                  <a:pt x="1581150" y="521207"/>
                </a:lnTo>
                <a:close/>
              </a:path>
              <a:path w="3794759" h="586739">
                <a:moveTo>
                  <a:pt x="3707891" y="0"/>
                </a:moveTo>
                <a:lnTo>
                  <a:pt x="86867" y="0"/>
                </a:lnTo>
                <a:lnTo>
                  <a:pt x="53042" y="6825"/>
                </a:lnTo>
                <a:lnTo>
                  <a:pt x="25431" y="25441"/>
                </a:lnTo>
                <a:lnTo>
                  <a:pt x="6822" y="53053"/>
                </a:lnTo>
                <a:lnTo>
                  <a:pt x="0" y="86867"/>
                </a:lnTo>
                <a:lnTo>
                  <a:pt x="0" y="434339"/>
                </a:lnTo>
                <a:lnTo>
                  <a:pt x="6822" y="468154"/>
                </a:lnTo>
                <a:lnTo>
                  <a:pt x="25431" y="495766"/>
                </a:lnTo>
                <a:lnTo>
                  <a:pt x="53042" y="514382"/>
                </a:lnTo>
                <a:lnTo>
                  <a:pt x="86867" y="521207"/>
                </a:lnTo>
                <a:lnTo>
                  <a:pt x="3707891" y="521207"/>
                </a:lnTo>
                <a:lnTo>
                  <a:pt x="3741717" y="514382"/>
                </a:lnTo>
                <a:lnTo>
                  <a:pt x="3769328" y="495766"/>
                </a:lnTo>
                <a:lnTo>
                  <a:pt x="3787937" y="468154"/>
                </a:lnTo>
                <a:lnTo>
                  <a:pt x="3794759" y="434339"/>
                </a:lnTo>
                <a:lnTo>
                  <a:pt x="3794759" y="86867"/>
                </a:lnTo>
                <a:lnTo>
                  <a:pt x="3787937" y="53053"/>
                </a:lnTo>
                <a:lnTo>
                  <a:pt x="3769328" y="25441"/>
                </a:lnTo>
                <a:lnTo>
                  <a:pt x="3741717" y="6825"/>
                </a:lnTo>
                <a:lnTo>
                  <a:pt x="3707891" y="0"/>
                </a:lnTo>
                <a:close/>
              </a:path>
            </a:pathLst>
          </a:custGeom>
          <a:solidFill>
            <a:srgbClr val="E77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629268" y="5815685"/>
            <a:ext cx="1888489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Medical</a:t>
            </a:r>
            <a:r>
              <a:rPr sz="11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only</a:t>
            </a:r>
            <a:r>
              <a:rPr sz="115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1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15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r>
              <a:rPr sz="115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15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veteran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373868" y="4219955"/>
            <a:ext cx="1198245" cy="1316990"/>
          </a:xfrm>
          <a:custGeom>
            <a:avLst/>
            <a:gdLst/>
            <a:ahLst/>
            <a:cxnLst/>
            <a:rect l="l" t="t" r="r" b="b"/>
            <a:pathLst>
              <a:path w="1198245" h="1316989">
                <a:moveTo>
                  <a:pt x="499109" y="1170432"/>
                </a:moveTo>
                <a:lnTo>
                  <a:pt x="199643" y="1170432"/>
                </a:lnTo>
                <a:lnTo>
                  <a:pt x="349376" y="1316736"/>
                </a:lnTo>
                <a:lnTo>
                  <a:pt x="499109" y="1170432"/>
                </a:lnTo>
                <a:close/>
              </a:path>
              <a:path w="1198245" h="1316989">
                <a:moveTo>
                  <a:pt x="1002791" y="0"/>
                </a:moveTo>
                <a:lnTo>
                  <a:pt x="195072" y="0"/>
                </a:lnTo>
                <a:lnTo>
                  <a:pt x="150356" y="5154"/>
                </a:lnTo>
                <a:lnTo>
                  <a:pt x="109301" y="19834"/>
                </a:lnTo>
                <a:lnTo>
                  <a:pt x="73080" y="42867"/>
                </a:lnTo>
                <a:lnTo>
                  <a:pt x="42867" y="73080"/>
                </a:lnTo>
                <a:lnTo>
                  <a:pt x="19834" y="109301"/>
                </a:lnTo>
                <a:lnTo>
                  <a:pt x="5154" y="150356"/>
                </a:lnTo>
                <a:lnTo>
                  <a:pt x="0" y="195072"/>
                </a:lnTo>
                <a:lnTo>
                  <a:pt x="0" y="975360"/>
                </a:lnTo>
                <a:lnTo>
                  <a:pt x="5154" y="1020075"/>
                </a:lnTo>
                <a:lnTo>
                  <a:pt x="19834" y="1061130"/>
                </a:lnTo>
                <a:lnTo>
                  <a:pt x="42867" y="1097351"/>
                </a:lnTo>
                <a:lnTo>
                  <a:pt x="73080" y="1127564"/>
                </a:lnTo>
                <a:lnTo>
                  <a:pt x="109301" y="1150597"/>
                </a:lnTo>
                <a:lnTo>
                  <a:pt x="150356" y="1165277"/>
                </a:lnTo>
                <a:lnTo>
                  <a:pt x="195072" y="1170432"/>
                </a:lnTo>
                <a:lnTo>
                  <a:pt x="1002791" y="1170432"/>
                </a:lnTo>
                <a:lnTo>
                  <a:pt x="1047507" y="1165277"/>
                </a:lnTo>
                <a:lnTo>
                  <a:pt x="1088562" y="1150597"/>
                </a:lnTo>
                <a:lnTo>
                  <a:pt x="1124783" y="1127564"/>
                </a:lnTo>
                <a:lnTo>
                  <a:pt x="1154996" y="1097351"/>
                </a:lnTo>
                <a:lnTo>
                  <a:pt x="1178029" y="1061130"/>
                </a:lnTo>
                <a:lnTo>
                  <a:pt x="1192709" y="1020075"/>
                </a:lnTo>
                <a:lnTo>
                  <a:pt x="1197863" y="975360"/>
                </a:lnTo>
                <a:lnTo>
                  <a:pt x="1197863" y="195072"/>
                </a:lnTo>
                <a:lnTo>
                  <a:pt x="1192709" y="150356"/>
                </a:lnTo>
                <a:lnTo>
                  <a:pt x="1178029" y="109301"/>
                </a:lnTo>
                <a:lnTo>
                  <a:pt x="1154996" y="73080"/>
                </a:lnTo>
                <a:lnTo>
                  <a:pt x="1124783" y="42867"/>
                </a:lnTo>
                <a:lnTo>
                  <a:pt x="1088562" y="19834"/>
                </a:lnTo>
                <a:lnTo>
                  <a:pt x="1047507" y="5154"/>
                </a:lnTo>
                <a:lnTo>
                  <a:pt x="1002791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651363" y="4604384"/>
            <a:ext cx="644525" cy="3898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0005" marR="5080" indent="-27940">
              <a:lnSpc>
                <a:spcPct val="104299"/>
              </a:lnSpc>
              <a:spcBef>
                <a:spcPts val="75"/>
              </a:spcBef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Only</a:t>
            </a:r>
            <a:r>
              <a:rPr sz="115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20" dirty="0">
                <a:solidFill>
                  <a:srgbClr val="FFFFFF"/>
                </a:solidFill>
                <a:latin typeface="Calibri"/>
                <a:cs typeface="Calibri"/>
              </a:rPr>
              <a:t>drug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coverage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2459" y="3821557"/>
            <a:ext cx="1475105" cy="1188720"/>
            <a:chOff x="632459" y="3821557"/>
            <a:chExt cx="1475105" cy="1188720"/>
          </a:xfrm>
        </p:grpSpPr>
        <p:sp>
          <p:nvSpPr>
            <p:cNvPr id="3" name="object 3"/>
            <p:cNvSpPr/>
            <p:nvPr/>
          </p:nvSpPr>
          <p:spPr>
            <a:xfrm>
              <a:off x="632459" y="3821557"/>
              <a:ext cx="1475105" cy="1188720"/>
            </a:xfrm>
            <a:custGeom>
              <a:avLst/>
              <a:gdLst/>
              <a:ahLst/>
              <a:cxnLst/>
              <a:rect l="l" t="t" r="r" b="b"/>
              <a:pathLst>
                <a:path w="1475105" h="1188720">
                  <a:moveTo>
                    <a:pt x="1474597" y="0"/>
                  </a:moveTo>
                  <a:lnTo>
                    <a:pt x="0" y="0"/>
                  </a:lnTo>
                  <a:lnTo>
                    <a:pt x="0" y="1188720"/>
                  </a:lnTo>
                  <a:lnTo>
                    <a:pt x="1474597" y="1188720"/>
                  </a:lnTo>
                  <a:lnTo>
                    <a:pt x="1474597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40079" y="3831336"/>
              <a:ext cx="658495" cy="320040"/>
            </a:xfrm>
            <a:custGeom>
              <a:avLst/>
              <a:gdLst/>
              <a:ahLst/>
              <a:cxnLst/>
              <a:rect l="l" t="t" r="r" b="b"/>
              <a:pathLst>
                <a:path w="658494" h="320039">
                  <a:moveTo>
                    <a:pt x="498348" y="0"/>
                  </a:moveTo>
                  <a:lnTo>
                    <a:pt x="0" y="0"/>
                  </a:lnTo>
                  <a:lnTo>
                    <a:pt x="0" y="320039"/>
                  </a:lnTo>
                  <a:lnTo>
                    <a:pt x="498348" y="320039"/>
                  </a:lnTo>
                  <a:lnTo>
                    <a:pt x="658368" y="160019"/>
                  </a:lnTo>
                  <a:lnTo>
                    <a:pt x="498348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26109" y="1849247"/>
          <a:ext cx="10949940" cy="3792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4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4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4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Products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3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3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3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Target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Market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91440" marR="398780">
                        <a:lnSpc>
                          <a:spcPct val="102200"/>
                        </a:lnSpc>
                        <a:spcBef>
                          <a:spcPts val="305"/>
                        </a:spcBef>
                      </a:pPr>
                      <a:r>
                        <a:rPr sz="1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Zero</a:t>
                      </a:r>
                      <a:r>
                        <a:rPr sz="1150" spc="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Cost-</a:t>
                      </a:r>
                      <a:r>
                        <a:rPr sz="115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Share </a:t>
                      </a:r>
                      <a:r>
                        <a:rPr sz="12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D-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SNP</a:t>
                      </a:r>
                      <a:r>
                        <a:rPr sz="1200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Fully </a:t>
                      </a:r>
                      <a:r>
                        <a:rPr sz="11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Eligible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Medicare/Medicaid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20675" indent="-228600">
                        <a:lnSpc>
                          <a:spcPct val="100000"/>
                        </a:lnSpc>
                        <a:spcBef>
                          <a:spcPts val="1075"/>
                        </a:spcBef>
                        <a:buFont typeface="Arial"/>
                        <a:buChar char="•"/>
                        <a:tabLst>
                          <a:tab pos="320675" algn="l"/>
                        </a:tabLst>
                      </a:pPr>
                      <a:r>
                        <a:rPr sz="1725" baseline="2415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725" spc="44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725" spc="24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15" baseline="2415" dirty="0">
                          <a:latin typeface="Calibri"/>
                          <a:cs typeface="Calibri"/>
                        </a:rPr>
                        <a:t>Liberty</a:t>
                      </a:r>
                      <a:endParaRPr sz="1725" baseline="2415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321310" indent="-22860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21310" algn="l"/>
                        </a:tabLst>
                      </a:pP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Cost-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share</a:t>
                      </a:r>
                      <a:r>
                        <a:rPr sz="1800" spc="-75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protected</a:t>
                      </a:r>
                      <a:r>
                        <a:rPr sz="1800" spc="30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beneficiaries who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qualify</a:t>
                      </a:r>
                      <a:r>
                        <a:rPr sz="1800" spc="-44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800" spc="-2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Medicaid</a:t>
                      </a:r>
                      <a:r>
                        <a:rPr sz="1800" spc="-2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cost-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sharing</a:t>
                      </a:r>
                      <a:r>
                        <a:rPr sz="1800" spc="-6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protection</a:t>
                      </a:r>
                      <a:r>
                        <a:rPr sz="1800" spc="8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-6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1800" spc="-6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state</a:t>
                      </a:r>
                      <a:r>
                        <a:rPr sz="1800" spc="-6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benefits</a:t>
                      </a:r>
                      <a:endParaRPr sz="1800" baseline="2314">
                        <a:latin typeface="Calibri"/>
                        <a:cs typeface="Calibri"/>
                      </a:endParaRPr>
                    </a:p>
                    <a:p>
                      <a:pPr marL="321310" indent="-228600"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Arial"/>
                        <a:buChar char="•"/>
                        <a:tabLst>
                          <a:tab pos="321310" algn="l"/>
                        </a:tabLst>
                      </a:pPr>
                      <a:r>
                        <a:rPr sz="1725" baseline="2415" dirty="0">
                          <a:latin typeface="Calibri"/>
                          <a:cs typeface="Calibri"/>
                        </a:rPr>
                        <a:t>Member</a:t>
                      </a:r>
                      <a:r>
                        <a:rPr sz="1725" spc="254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does</a:t>
                      </a:r>
                      <a:r>
                        <a:rPr sz="1725" spc="225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725" spc="104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pay</a:t>
                      </a:r>
                      <a:r>
                        <a:rPr sz="1725" spc="15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725" spc="12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Medicare-covered</a:t>
                      </a:r>
                      <a:r>
                        <a:rPr sz="1725" spc="14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medical</a:t>
                      </a:r>
                      <a:r>
                        <a:rPr sz="1725" spc="18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725" spc="165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cost-shares,</a:t>
                      </a:r>
                      <a:r>
                        <a:rPr sz="1725" spc="150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but</a:t>
                      </a:r>
                      <a:r>
                        <a:rPr sz="1725" spc="104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does</a:t>
                      </a:r>
                      <a:r>
                        <a:rPr sz="1725" spc="225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pay</a:t>
                      </a:r>
                      <a:r>
                        <a:rPr sz="1725" spc="104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725" spc="9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725" spc="8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LIS</a:t>
                      </a:r>
                      <a:r>
                        <a:rPr sz="1725" spc="9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15" baseline="2415" dirty="0">
                          <a:latin typeface="Calibri"/>
                          <a:cs typeface="Calibri"/>
                        </a:rPr>
                        <a:t>copays</a:t>
                      </a:r>
                      <a:endParaRPr sz="1725" baseline="2415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Zero</a:t>
                      </a:r>
                      <a:r>
                        <a:rPr sz="1150" spc="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Cost-</a:t>
                      </a:r>
                      <a:r>
                        <a:rPr sz="115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Share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91440" marR="165100">
                        <a:lnSpc>
                          <a:spcPts val="1440"/>
                        </a:lnSpc>
                        <a:spcBef>
                          <a:spcPts val="60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D-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SNP</a:t>
                      </a:r>
                      <a:r>
                        <a:rPr sz="12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Cost-Share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Protected</a:t>
                      </a:r>
                      <a:r>
                        <a:rPr sz="115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Duals</a:t>
                      </a:r>
                      <a:r>
                        <a:rPr sz="1150" b="1" spc="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each</a:t>
                      </a:r>
                      <a:r>
                        <a:rPr sz="115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20675" indent="-228600">
                        <a:lnSpc>
                          <a:spcPct val="100000"/>
                        </a:lnSpc>
                        <a:spcBef>
                          <a:spcPts val="1030"/>
                        </a:spcBef>
                        <a:buFont typeface="Arial"/>
                        <a:buChar char="•"/>
                        <a:tabLst>
                          <a:tab pos="320675" algn="l"/>
                        </a:tabLst>
                      </a:pP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800" spc="-89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800" spc="3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Access</a:t>
                      </a:r>
                      <a:endParaRPr sz="1800" baseline="2314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1310" indent="-228600">
                        <a:lnSpc>
                          <a:spcPct val="100000"/>
                        </a:lnSpc>
                        <a:spcBef>
                          <a:spcPts val="1135"/>
                        </a:spcBef>
                        <a:buFont typeface="Arial"/>
                        <a:buChar char="•"/>
                        <a:tabLst>
                          <a:tab pos="321310" algn="l"/>
                        </a:tabLst>
                      </a:pPr>
                      <a:r>
                        <a:rPr sz="1725" spc="-44" baseline="2415" dirty="0">
                          <a:latin typeface="Calibri"/>
                          <a:cs typeface="Calibri"/>
                        </a:rPr>
                        <a:t>Cost-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share</a:t>
                      </a:r>
                      <a:r>
                        <a:rPr sz="1725" spc="60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15" baseline="2415" dirty="0">
                          <a:latin typeface="Calibri"/>
                          <a:cs typeface="Calibri"/>
                        </a:rPr>
                        <a:t>protected</a:t>
                      </a:r>
                      <a:r>
                        <a:rPr sz="1725" spc="60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15" baseline="2415" dirty="0">
                          <a:latin typeface="Calibri"/>
                          <a:cs typeface="Calibri"/>
                        </a:rPr>
                        <a:t>beneficiaries</a:t>
                      </a:r>
                      <a:r>
                        <a:rPr sz="1725" spc="75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725" spc="-6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qualify</a:t>
                      </a:r>
                      <a:r>
                        <a:rPr sz="1725" spc="3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725" spc="-30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15" baseline="2415" dirty="0">
                          <a:latin typeface="Calibri"/>
                          <a:cs typeface="Calibri"/>
                        </a:rPr>
                        <a:t>Medicaid</a:t>
                      </a:r>
                      <a:r>
                        <a:rPr sz="1725" spc="15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52" baseline="2415" dirty="0">
                          <a:latin typeface="Calibri"/>
                          <a:cs typeface="Calibri"/>
                        </a:rPr>
                        <a:t>cost-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sharing</a:t>
                      </a:r>
                      <a:r>
                        <a:rPr sz="1725" spc="9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15" baseline="2415" dirty="0">
                          <a:latin typeface="Calibri"/>
                          <a:cs typeface="Calibri"/>
                        </a:rPr>
                        <a:t>protection,</a:t>
                      </a:r>
                      <a:r>
                        <a:rPr sz="1725" spc="6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but</a:t>
                      </a:r>
                      <a:r>
                        <a:rPr sz="1725" spc="-5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725" spc="-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725" spc="-30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15" baseline="2415" dirty="0">
                          <a:latin typeface="Calibri"/>
                          <a:cs typeface="Calibri"/>
                        </a:rPr>
                        <a:t>extra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15" baseline="2415" dirty="0">
                          <a:latin typeface="Calibri"/>
                          <a:cs typeface="Calibri"/>
                        </a:rPr>
                        <a:t>benefits</a:t>
                      </a:r>
                      <a:r>
                        <a:rPr sz="1725" spc="75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1725" spc="-15" baseline="2415" dirty="0">
                          <a:latin typeface="Calibri"/>
                          <a:cs typeface="Calibri"/>
                        </a:rPr>
                        <a:t> state</a:t>
                      </a:r>
                      <a:endParaRPr sz="1725" baseline="2415">
                        <a:latin typeface="Calibri"/>
                        <a:cs typeface="Calibri"/>
                      </a:endParaRPr>
                    </a:p>
                    <a:p>
                      <a:pPr marL="321310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1310" algn="l"/>
                        </a:tabLst>
                      </a:pPr>
                      <a:r>
                        <a:rPr sz="1800" baseline="2314" dirty="0">
                          <a:latin typeface="Calibri"/>
                          <a:cs typeface="Calibri"/>
                        </a:rPr>
                        <a:t>Member</a:t>
                      </a:r>
                      <a:r>
                        <a:rPr sz="1800" spc="30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does</a:t>
                      </a:r>
                      <a:r>
                        <a:rPr sz="1800" spc="30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800" spc="-75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pay</a:t>
                      </a:r>
                      <a:r>
                        <a:rPr sz="1800" spc="-2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800" spc="-44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Medicare-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covered</a:t>
                      </a:r>
                      <a:r>
                        <a:rPr sz="1800" spc="-44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medical</a:t>
                      </a:r>
                      <a:r>
                        <a:rPr sz="1800" spc="-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800" spc="-30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cost-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shares,</a:t>
                      </a:r>
                      <a:r>
                        <a:rPr sz="1800" spc="-30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but</a:t>
                      </a:r>
                      <a:r>
                        <a:rPr sz="1800" spc="-75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does</a:t>
                      </a:r>
                      <a:r>
                        <a:rPr sz="1800" spc="2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pay</a:t>
                      </a:r>
                      <a:r>
                        <a:rPr sz="1800" spc="-60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800" spc="-75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800" spc="-8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LIS</a:t>
                      </a:r>
                      <a:r>
                        <a:rPr sz="1800" spc="-75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copays</a:t>
                      </a:r>
                      <a:endParaRPr sz="1800" baseline="2314">
                        <a:latin typeface="Calibri"/>
                        <a:cs typeface="Calibri"/>
                      </a:endParaRPr>
                    </a:p>
                    <a:p>
                      <a:pPr marL="321310" indent="-228600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•"/>
                        <a:tabLst>
                          <a:tab pos="321310" algn="l"/>
                        </a:tabLst>
                      </a:pPr>
                      <a:r>
                        <a:rPr sz="1725" spc="-37" baseline="2415" dirty="0">
                          <a:latin typeface="Calibri"/>
                          <a:cs typeface="Calibri"/>
                        </a:rPr>
                        <a:t>QMB</a:t>
                      </a:r>
                      <a:endParaRPr sz="1725" baseline="2415">
                        <a:latin typeface="Calibri"/>
                        <a:cs typeface="Calibri"/>
                      </a:endParaRPr>
                    </a:p>
                  </a:txBody>
                  <a:tcPr marL="0" marR="0" marT="144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15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NEW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1440" marR="261620">
                        <a:lnSpc>
                          <a:spcPct val="102699"/>
                        </a:lnSpc>
                        <a:spcBef>
                          <a:spcPts val="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Non-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Zero</a:t>
                      </a:r>
                      <a:r>
                        <a:rPr sz="1200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D-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SNP </a:t>
                      </a:r>
                      <a:r>
                        <a:rPr sz="12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All</a:t>
                      </a:r>
                      <a:r>
                        <a:rPr sz="115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MSP</a:t>
                      </a:r>
                      <a:r>
                        <a:rPr sz="115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Levels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allowed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each </a:t>
                      </a:r>
                      <a:r>
                        <a:rPr sz="11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25120" indent="-233045">
                        <a:lnSpc>
                          <a:spcPct val="100000"/>
                        </a:lnSpc>
                        <a:spcBef>
                          <a:spcPts val="1035"/>
                        </a:spcBef>
                        <a:buFont typeface="Arial"/>
                        <a:buChar char="•"/>
                        <a:tabLst>
                          <a:tab pos="325120" algn="l"/>
                        </a:tabLst>
                      </a:pP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800" spc="-6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800" spc="2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30" baseline="2314" dirty="0">
                          <a:latin typeface="Calibri"/>
                          <a:cs typeface="Calibri"/>
                        </a:rPr>
                        <a:t>Dual</a:t>
                      </a:r>
                      <a:endParaRPr sz="1800" baseline="2314">
                        <a:latin typeface="Calibri"/>
                        <a:cs typeface="Calibri"/>
                      </a:endParaRPr>
                    </a:p>
                    <a:p>
                      <a:pPr marL="325120" marR="453390" indent="-233679">
                        <a:lnSpc>
                          <a:spcPct val="101699"/>
                        </a:lnSpc>
                        <a:spcBef>
                          <a:spcPts val="25"/>
                        </a:spcBef>
                        <a:buFont typeface="Arial"/>
                        <a:buChar char="•"/>
                        <a:tabLst>
                          <a:tab pos="325120" algn="l"/>
                        </a:tabLst>
                      </a:pPr>
                      <a:r>
                        <a:rPr sz="1725" baseline="2415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725" spc="5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725" spc="17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30" baseline="2415" dirty="0">
                          <a:latin typeface="Calibri"/>
                          <a:cs typeface="Calibri"/>
                        </a:rPr>
                        <a:t>Dual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Assure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725" baseline="2415" dirty="0">
                          <a:latin typeface="Calibri"/>
                          <a:cs typeface="Calibri"/>
                        </a:rPr>
                        <a:t>Members</a:t>
                      </a:r>
                      <a:r>
                        <a:rPr sz="1725" spc="345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725" spc="11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qualify</a:t>
                      </a:r>
                      <a:r>
                        <a:rPr sz="1725" spc="14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725" spc="165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partial</a:t>
                      </a:r>
                      <a:r>
                        <a:rPr sz="1725" spc="14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Medicaid</a:t>
                      </a:r>
                      <a:r>
                        <a:rPr sz="1725" spc="195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but</a:t>
                      </a:r>
                      <a:r>
                        <a:rPr sz="1725" spc="14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725" spc="21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Medicare</a:t>
                      </a:r>
                      <a:r>
                        <a:rPr sz="1725" spc="120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medical</a:t>
                      </a:r>
                      <a:r>
                        <a:rPr sz="1725" spc="24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15" baseline="2415" dirty="0">
                          <a:latin typeface="Calibri"/>
                          <a:cs typeface="Calibri"/>
                        </a:rPr>
                        <a:t>cost-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share</a:t>
                      </a:r>
                      <a:r>
                        <a:rPr sz="1725" spc="179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15" baseline="2415" dirty="0">
                          <a:latin typeface="Calibri"/>
                          <a:cs typeface="Calibri"/>
                        </a:rPr>
                        <a:t>protection</a:t>
                      </a:r>
                      <a:endParaRPr sz="1725" baseline="2415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800" baseline="2314" dirty="0">
                          <a:latin typeface="Calibri"/>
                          <a:cs typeface="Calibri"/>
                        </a:rPr>
                        <a:t>Eligibility</a:t>
                      </a:r>
                      <a:r>
                        <a:rPr sz="1800" spc="-104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800" spc="-30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Medicare</a:t>
                      </a:r>
                      <a:r>
                        <a:rPr sz="1800" spc="-5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1800" spc="-44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800" spc="-2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800" spc="-2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follows:</a:t>
                      </a:r>
                      <a:r>
                        <a:rPr sz="1800" spc="-2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SLMB,</a:t>
                      </a:r>
                      <a:r>
                        <a:rPr sz="1800" spc="-3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QI,</a:t>
                      </a:r>
                      <a:r>
                        <a:rPr sz="1800" spc="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QDWI</a:t>
                      </a:r>
                      <a:r>
                        <a:rPr sz="1800" spc="5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(potentially</a:t>
                      </a:r>
                      <a:r>
                        <a:rPr sz="1800" spc="-2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1800" spc="44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MSP</a:t>
                      </a:r>
                      <a:r>
                        <a:rPr sz="1800" spc="-3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levels</a:t>
                      </a:r>
                      <a:r>
                        <a:rPr sz="1800" spc="-2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depending</a:t>
                      </a:r>
                      <a:r>
                        <a:rPr sz="1800" spc="89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state</a:t>
                      </a:r>
                      <a:endParaRPr sz="1800" baseline="2314">
                        <a:latin typeface="Calibri"/>
                        <a:cs typeface="Calibri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eligibility</a:t>
                      </a:r>
                      <a:r>
                        <a:rPr sz="115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criteria)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4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800" b="1" baseline="2314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Accepts</a:t>
                      </a:r>
                      <a:r>
                        <a:rPr sz="1800" b="1" spc="-22" baseline="2314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baseline="2314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all</a:t>
                      </a:r>
                      <a:r>
                        <a:rPr sz="1800" b="1" spc="-15" baseline="2314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baseline="2314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Duals</a:t>
                      </a:r>
                      <a:r>
                        <a:rPr sz="1800" b="1" spc="30" baseline="2314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" baseline="2314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regardless</a:t>
                      </a:r>
                      <a:r>
                        <a:rPr sz="1800" b="1" spc="-67" baseline="2314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baseline="2314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b="1" spc="15" baseline="2314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baseline="2314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MSP</a:t>
                      </a:r>
                      <a:r>
                        <a:rPr sz="1800" b="1" spc="-44" baseline="2314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30" baseline="2314" dirty="0">
                          <a:solidFill>
                            <a:srgbClr val="CA177C"/>
                          </a:solidFill>
                          <a:latin typeface="Calibri"/>
                          <a:cs typeface="Calibri"/>
                        </a:rPr>
                        <a:t>level</a:t>
                      </a:r>
                      <a:endParaRPr sz="1800" baseline="2314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Non-Zero</a:t>
                      </a:r>
                      <a:r>
                        <a:rPr sz="1150" spc="1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D-</a:t>
                      </a:r>
                      <a:r>
                        <a:rPr sz="115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SNP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 marL="325120" indent="-233045">
                        <a:lnSpc>
                          <a:spcPct val="100000"/>
                        </a:lnSpc>
                        <a:spcBef>
                          <a:spcPts val="1095"/>
                        </a:spcBef>
                        <a:buFont typeface="Arial"/>
                        <a:buChar char="•"/>
                        <a:tabLst>
                          <a:tab pos="325120" algn="l"/>
                        </a:tabLst>
                      </a:pP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800" spc="-89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800" spc="5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Reserve</a:t>
                      </a:r>
                      <a:endParaRPr sz="1800" baseline="2314">
                        <a:latin typeface="Calibri"/>
                        <a:cs typeface="Calibri"/>
                      </a:endParaRPr>
                    </a:p>
                    <a:p>
                      <a:pPr marL="325120" indent="-233045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•"/>
                        <a:tabLst>
                          <a:tab pos="325120" algn="l"/>
                        </a:tabLst>
                      </a:pPr>
                      <a:r>
                        <a:rPr sz="1725" baseline="2415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725" spc="44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725" spc="24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15" baseline="2415" dirty="0">
                          <a:latin typeface="Calibri"/>
                          <a:cs typeface="Calibri"/>
                        </a:rPr>
                        <a:t>Select</a:t>
                      </a:r>
                      <a:endParaRPr sz="1725" baseline="2415">
                        <a:latin typeface="Calibri"/>
                        <a:cs typeface="Calibri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37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Members</a:t>
                      </a:r>
                      <a:r>
                        <a:rPr sz="1800" spc="9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800" spc="-6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qualify</a:t>
                      </a:r>
                      <a:r>
                        <a:rPr sz="1800" spc="-44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800" spc="-2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partial</a:t>
                      </a:r>
                      <a:r>
                        <a:rPr sz="1800" spc="-5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Medicaid</a:t>
                      </a:r>
                      <a:r>
                        <a:rPr sz="1800" spc="-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but</a:t>
                      </a:r>
                      <a:r>
                        <a:rPr sz="1800" spc="-37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not Medicare</a:t>
                      </a:r>
                      <a:r>
                        <a:rPr sz="1800" spc="-60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medical</a:t>
                      </a:r>
                      <a:r>
                        <a:rPr sz="1800" spc="22" baseline="23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4" baseline="2314" dirty="0">
                          <a:latin typeface="Calibri"/>
                          <a:cs typeface="Calibri"/>
                        </a:rPr>
                        <a:t>cost-</a:t>
                      </a:r>
                      <a:r>
                        <a:rPr sz="1800" baseline="2314" dirty="0">
                          <a:latin typeface="Calibri"/>
                          <a:cs typeface="Calibri"/>
                        </a:rPr>
                        <a:t>share</a:t>
                      </a:r>
                      <a:r>
                        <a:rPr sz="1800" spc="-15" baseline="2314" dirty="0">
                          <a:latin typeface="Calibri"/>
                          <a:cs typeface="Calibri"/>
                        </a:rPr>
                        <a:t> protection</a:t>
                      </a:r>
                      <a:endParaRPr sz="1800" baseline="2314">
                        <a:latin typeface="Calibri"/>
                        <a:cs typeface="Calibri"/>
                      </a:endParaRPr>
                    </a:p>
                    <a:p>
                      <a:pPr marL="325755" marR="146685" indent="-233679">
                        <a:lnSpc>
                          <a:spcPct val="101699"/>
                        </a:lnSpc>
                        <a:spcBef>
                          <a:spcPts val="2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725" baseline="2415" dirty="0">
                          <a:latin typeface="Calibri"/>
                          <a:cs typeface="Calibri"/>
                        </a:rPr>
                        <a:t>Eligibility</a:t>
                      </a:r>
                      <a:r>
                        <a:rPr sz="1725" spc="-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725" spc="15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Medicare</a:t>
                      </a:r>
                      <a:r>
                        <a:rPr sz="1725" spc="9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1725" spc="9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725" spc="12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725" spc="12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follows:</a:t>
                      </a:r>
                      <a:r>
                        <a:rPr sz="1725" spc="14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SLMB,</a:t>
                      </a:r>
                      <a:r>
                        <a:rPr sz="1725" spc="11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QI,</a:t>
                      </a:r>
                      <a:r>
                        <a:rPr sz="1725" spc="17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QDWI</a:t>
                      </a:r>
                      <a:r>
                        <a:rPr sz="1725" spc="23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(potentially</a:t>
                      </a:r>
                      <a:r>
                        <a:rPr sz="1725" spc="12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1725" spc="225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MSP</a:t>
                      </a:r>
                      <a:r>
                        <a:rPr sz="1725" spc="12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levels</a:t>
                      </a:r>
                      <a:r>
                        <a:rPr sz="1725" spc="12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depending</a:t>
                      </a:r>
                      <a:r>
                        <a:rPr sz="1725" spc="277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725" spc="17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baseline="2415" dirty="0">
                          <a:latin typeface="Calibri"/>
                          <a:cs typeface="Calibri"/>
                        </a:rPr>
                        <a:t>state</a:t>
                      </a:r>
                      <a:r>
                        <a:rPr sz="1725" spc="22" baseline="2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25" spc="-15" baseline="2415" dirty="0">
                          <a:latin typeface="Calibri"/>
                          <a:cs typeface="Calibri"/>
                        </a:rPr>
                        <a:t>eligibility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criteria)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4401820" cy="1056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315"/>
              </a:lnSpc>
              <a:spcBef>
                <a:spcPts val="100"/>
              </a:spcBef>
            </a:pPr>
            <a:r>
              <a:rPr dirty="0"/>
              <a:t>Portfolio</a:t>
            </a:r>
            <a:r>
              <a:rPr spc="-190" dirty="0"/>
              <a:t> </a:t>
            </a:r>
            <a:r>
              <a:rPr spc="-10" dirty="0"/>
              <a:t>Approach</a:t>
            </a:r>
          </a:p>
          <a:p>
            <a:pPr marL="12700">
              <a:lnSpc>
                <a:spcPts val="2795"/>
              </a:lnSpc>
            </a:pP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Special</a:t>
            </a:r>
            <a:r>
              <a:rPr sz="24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Needs</a:t>
            </a:r>
            <a:r>
              <a:rPr sz="24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Plans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3127" y="6341897"/>
            <a:ext cx="2516505" cy="151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20"/>
              </a:lnSpc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6323" y="1603375"/>
            <a:ext cx="57080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Dual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plans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consistent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structure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MSP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eligibility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levels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across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plans.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8368" y="2025395"/>
            <a:ext cx="10854055" cy="429895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9017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710"/>
              </a:spcBef>
            </a:pPr>
            <a:r>
              <a:rPr sz="1550" b="1" spc="-10" dirty="0">
                <a:solidFill>
                  <a:srgbClr val="FFFFFF"/>
                </a:solidFill>
                <a:latin typeface="Calibri"/>
                <a:cs typeface="Calibri"/>
              </a:rPr>
              <a:t>STRUCTURE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52694" y="2695194"/>
            <a:ext cx="2036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solidFill>
                  <a:srgbClr val="001C70"/>
                </a:solidFill>
                <a:latin typeface="Calibri"/>
                <a:cs typeface="Calibri"/>
              </a:rPr>
              <a:t>Target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populations</a:t>
            </a:r>
            <a:r>
              <a:rPr sz="1400" b="1" spc="-7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by</a:t>
            </a:r>
            <a:r>
              <a:rPr sz="1400" b="1" spc="1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001C70"/>
                </a:solidFill>
                <a:latin typeface="Calibri"/>
                <a:cs typeface="Calibri"/>
              </a:rPr>
              <a:t>plan: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62091" y="2909785"/>
            <a:ext cx="5008245" cy="77978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36220" indent="-22352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236220" algn="l"/>
              </a:tabLst>
            </a:pPr>
            <a:r>
              <a:rPr sz="1400" i="1" dirty="0">
                <a:latin typeface="Calibri"/>
                <a:cs typeface="Calibri"/>
              </a:rPr>
              <a:t>Liberty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full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cost-</a:t>
            </a:r>
            <a:r>
              <a:rPr sz="1400" dirty="0">
                <a:latin typeface="Calibri"/>
                <a:cs typeface="Calibri"/>
              </a:rPr>
              <a:t>share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protected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MSPs</a:t>
            </a:r>
            <a:endParaRPr sz="1400">
              <a:latin typeface="Calibri"/>
              <a:cs typeface="Calibri"/>
            </a:endParaRPr>
          </a:p>
          <a:p>
            <a:pPr marL="236220" indent="-22352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236220" algn="l"/>
              </a:tabLst>
            </a:pPr>
            <a:r>
              <a:rPr sz="1400" i="1" dirty="0">
                <a:latin typeface="Calibri"/>
                <a:cs typeface="Calibri"/>
              </a:rPr>
              <a:t>Access</a:t>
            </a:r>
            <a:r>
              <a:rPr sz="1400" i="1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full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dual </a:t>
            </a:r>
            <a:r>
              <a:rPr sz="1400" spc="-10" dirty="0">
                <a:latin typeface="Calibri"/>
                <a:cs typeface="Calibri"/>
              </a:rPr>
              <a:t>cost-</a:t>
            </a:r>
            <a:r>
              <a:rPr sz="1400" dirty="0">
                <a:latin typeface="Calibri"/>
                <a:cs typeface="Calibri"/>
              </a:rPr>
              <a:t>share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protected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MSPs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specifically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QMB</a:t>
            </a:r>
            <a:endParaRPr sz="1400">
              <a:latin typeface="Calibri"/>
              <a:cs typeface="Calibri"/>
            </a:endParaRPr>
          </a:p>
          <a:p>
            <a:pPr marL="236220" indent="-22352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236220" algn="l"/>
              </a:tabLst>
            </a:pPr>
            <a:r>
              <a:rPr sz="1400" i="1" dirty="0">
                <a:latin typeface="Calibri"/>
                <a:cs typeface="Calibri"/>
              </a:rPr>
              <a:t>All</a:t>
            </a:r>
            <a:r>
              <a:rPr sz="1400" i="1" spc="-5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Dual/All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Dual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Assure</a:t>
            </a:r>
            <a:r>
              <a:rPr sz="1400" i="1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partial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MSPs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SLMB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only, </a:t>
            </a:r>
            <a:r>
              <a:rPr sz="1400" dirty="0">
                <a:latin typeface="Calibri"/>
                <a:cs typeface="Calibri"/>
              </a:rPr>
              <a:t>QDWI,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QI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52694" y="3916260"/>
            <a:ext cx="4994275" cy="128333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MSP</a:t>
            </a:r>
            <a:r>
              <a:rPr sz="1400" b="1" spc="2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Revenue</a:t>
            </a:r>
            <a:r>
              <a:rPr sz="1400" b="1" spc="-3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Legend: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400" b="1" dirty="0">
                <a:latin typeface="Calibri"/>
                <a:cs typeface="Calibri"/>
              </a:rPr>
              <a:t>QMB+,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SLMB+, *and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FBDE*: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High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revenue,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full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cost-</a:t>
            </a:r>
            <a:r>
              <a:rPr sz="1400" dirty="0">
                <a:latin typeface="Calibri"/>
                <a:cs typeface="Calibri"/>
              </a:rPr>
              <a:t>share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protection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400" b="1" dirty="0">
                <a:latin typeface="Calibri"/>
                <a:cs typeface="Calibri"/>
              </a:rPr>
              <a:t>QMB: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Lower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revenue,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full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cost-</a:t>
            </a:r>
            <a:r>
              <a:rPr sz="1400" dirty="0">
                <a:latin typeface="Calibri"/>
                <a:cs typeface="Calibri"/>
              </a:rPr>
              <a:t>share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protection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400" b="1" dirty="0">
                <a:latin typeface="Calibri"/>
                <a:cs typeface="Calibri"/>
              </a:rPr>
              <a:t>SLMB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only,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QDWI,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and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QI: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Lowest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revenue,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cost-</a:t>
            </a:r>
            <a:r>
              <a:rPr sz="1400" dirty="0">
                <a:latin typeface="Calibri"/>
                <a:cs typeface="Calibri"/>
              </a:rPr>
              <a:t>share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protected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400" i="1" dirty="0">
                <a:latin typeface="Calibri"/>
                <a:cs typeface="Calibri"/>
              </a:rPr>
              <a:t>*State</a:t>
            </a:r>
            <a:r>
              <a:rPr sz="1400" i="1" spc="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nuances</a:t>
            </a:r>
            <a:r>
              <a:rPr sz="1400" i="1" spc="-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may</a:t>
            </a:r>
            <a:r>
              <a:rPr sz="1400" i="1" spc="-1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occur</a:t>
            </a:r>
            <a:r>
              <a:rPr sz="1400" i="1" spc="-5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–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MSP may</a:t>
            </a:r>
            <a:r>
              <a:rPr sz="1400" i="1" spc="-10" dirty="0">
                <a:latin typeface="Calibri"/>
                <a:cs typeface="Calibri"/>
              </a:rPr>
              <a:t> </a:t>
            </a: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not</a:t>
            </a:r>
            <a:r>
              <a:rPr sz="1400" b="1" i="1" spc="-7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be</a:t>
            </a:r>
            <a:r>
              <a:rPr sz="1400" i="1" spc="-2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cost-</a:t>
            </a:r>
            <a:r>
              <a:rPr sz="1400" i="1" dirty="0">
                <a:latin typeface="Calibri"/>
                <a:cs typeface="Calibri"/>
              </a:rPr>
              <a:t>share</a:t>
            </a:r>
            <a:r>
              <a:rPr sz="1400" i="1" spc="1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protected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2940" y="2628900"/>
            <a:ext cx="4407535" cy="744855"/>
            <a:chOff x="662940" y="2628900"/>
            <a:chExt cx="4407535" cy="744855"/>
          </a:xfrm>
        </p:grpSpPr>
        <p:sp>
          <p:nvSpPr>
            <p:cNvPr id="9" name="object 9"/>
            <p:cNvSpPr/>
            <p:nvPr/>
          </p:nvSpPr>
          <p:spPr>
            <a:xfrm>
              <a:off x="822960" y="2743200"/>
              <a:ext cx="4247515" cy="612775"/>
            </a:xfrm>
            <a:custGeom>
              <a:avLst/>
              <a:gdLst/>
              <a:ahLst/>
              <a:cxnLst/>
              <a:rect l="l" t="t" r="r" b="b"/>
              <a:pathLst>
                <a:path w="4247515" h="612775">
                  <a:moveTo>
                    <a:pt x="4153407" y="0"/>
                  </a:moveTo>
                  <a:lnTo>
                    <a:pt x="0" y="0"/>
                  </a:lnTo>
                  <a:lnTo>
                    <a:pt x="0" y="612648"/>
                  </a:lnTo>
                  <a:lnTo>
                    <a:pt x="4153407" y="612648"/>
                  </a:lnTo>
                  <a:lnTo>
                    <a:pt x="4190005" y="605268"/>
                  </a:lnTo>
                  <a:lnTo>
                    <a:pt x="4219876" y="585136"/>
                  </a:lnTo>
                  <a:lnTo>
                    <a:pt x="4240008" y="555265"/>
                  </a:lnTo>
                  <a:lnTo>
                    <a:pt x="4247388" y="518667"/>
                  </a:lnTo>
                  <a:lnTo>
                    <a:pt x="4247388" y="93979"/>
                  </a:lnTo>
                  <a:lnTo>
                    <a:pt x="4240008" y="57382"/>
                  </a:lnTo>
                  <a:lnTo>
                    <a:pt x="4219876" y="27511"/>
                  </a:lnTo>
                  <a:lnTo>
                    <a:pt x="4190005" y="7379"/>
                  </a:lnTo>
                  <a:lnTo>
                    <a:pt x="415340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2940" y="3273551"/>
              <a:ext cx="159385" cy="100330"/>
            </a:xfrm>
            <a:custGeom>
              <a:avLst/>
              <a:gdLst/>
              <a:ahLst/>
              <a:cxnLst/>
              <a:rect l="l" t="t" r="r" b="b"/>
              <a:pathLst>
                <a:path w="159384" h="100329">
                  <a:moveTo>
                    <a:pt x="159384" y="0"/>
                  </a:moveTo>
                  <a:lnTo>
                    <a:pt x="0" y="0"/>
                  </a:lnTo>
                  <a:lnTo>
                    <a:pt x="159384" y="99949"/>
                  </a:lnTo>
                  <a:lnTo>
                    <a:pt x="159384" y="0"/>
                  </a:lnTo>
                  <a:close/>
                </a:path>
              </a:pathLst>
            </a:custGeom>
            <a:solidFill>
              <a:srgbClr val="0050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2940" y="2628900"/>
              <a:ext cx="727075" cy="644525"/>
            </a:xfrm>
            <a:custGeom>
              <a:avLst/>
              <a:gdLst/>
              <a:ahLst/>
              <a:cxnLst/>
              <a:rect l="l" t="t" r="r" b="b"/>
              <a:pathLst>
                <a:path w="727075" h="644525">
                  <a:moveTo>
                    <a:pt x="726566" y="0"/>
                  </a:moveTo>
                  <a:lnTo>
                    <a:pt x="0" y="0"/>
                  </a:lnTo>
                  <a:lnTo>
                    <a:pt x="0" y="644271"/>
                  </a:lnTo>
                  <a:lnTo>
                    <a:pt x="726566" y="644271"/>
                  </a:lnTo>
                  <a:lnTo>
                    <a:pt x="726566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80744" y="2628900"/>
              <a:ext cx="214629" cy="113664"/>
            </a:xfrm>
            <a:custGeom>
              <a:avLst/>
              <a:gdLst/>
              <a:ahLst/>
              <a:cxnLst/>
              <a:rect l="l" t="t" r="r" b="b"/>
              <a:pathLst>
                <a:path w="214630" h="113664">
                  <a:moveTo>
                    <a:pt x="0" y="0"/>
                  </a:moveTo>
                  <a:lnTo>
                    <a:pt x="0" y="113664"/>
                  </a:lnTo>
                  <a:lnTo>
                    <a:pt x="214249" y="113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0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83563" y="2750851"/>
            <a:ext cx="1661795" cy="46291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Liberty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050" spc="-10" dirty="0">
                <a:latin typeface="Calibri"/>
                <a:cs typeface="Calibri"/>
              </a:rPr>
              <a:t>MSP: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QMB+,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SLMB+,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FBDE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04672" y="2715767"/>
            <a:ext cx="457200" cy="457200"/>
            <a:chOff x="804672" y="2715767"/>
            <a:chExt cx="457200" cy="457200"/>
          </a:xfrm>
        </p:grpSpPr>
        <p:sp>
          <p:nvSpPr>
            <p:cNvPr id="15" name="object 15"/>
            <p:cNvSpPr/>
            <p:nvPr/>
          </p:nvSpPr>
          <p:spPr>
            <a:xfrm>
              <a:off x="804672" y="271576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460" y="0"/>
                  </a:moveTo>
                  <a:lnTo>
                    <a:pt x="182435" y="4644"/>
                  </a:lnTo>
                  <a:lnTo>
                    <a:pt x="139560" y="17966"/>
                  </a:lnTo>
                  <a:lnTo>
                    <a:pt x="100754" y="39045"/>
                  </a:lnTo>
                  <a:lnTo>
                    <a:pt x="66938" y="66960"/>
                  </a:lnTo>
                  <a:lnTo>
                    <a:pt x="39034" y="100793"/>
                  </a:lnTo>
                  <a:lnTo>
                    <a:pt x="17962" y="139624"/>
                  </a:lnTo>
                  <a:lnTo>
                    <a:pt x="4644" y="182533"/>
                  </a:lnTo>
                  <a:lnTo>
                    <a:pt x="0" y="228600"/>
                  </a:lnTo>
                  <a:lnTo>
                    <a:pt x="4644" y="274655"/>
                  </a:lnTo>
                  <a:lnTo>
                    <a:pt x="17962" y="317535"/>
                  </a:lnTo>
                  <a:lnTo>
                    <a:pt x="39034" y="356325"/>
                  </a:lnTo>
                  <a:lnTo>
                    <a:pt x="66938" y="390112"/>
                  </a:lnTo>
                  <a:lnTo>
                    <a:pt x="100754" y="417981"/>
                  </a:lnTo>
                  <a:lnTo>
                    <a:pt x="139560" y="439019"/>
                  </a:lnTo>
                  <a:lnTo>
                    <a:pt x="182435" y="452311"/>
                  </a:lnTo>
                  <a:lnTo>
                    <a:pt x="228460" y="456946"/>
                  </a:lnTo>
                  <a:lnTo>
                    <a:pt x="274480" y="452311"/>
                  </a:lnTo>
                  <a:lnTo>
                    <a:pt x="317354" y="439019"/>
                  </a:lnTo>
                  <a:lnTo>
                    <a:pt x="356160" y="417981"/>
                  </a:lnTo>
                  <a:lnTo>
                    <a:pt x="389977" y="390112"/>
                  </a:lnTo>
                  <a:lnTo>
                    <a:pt x="417882" y="356325"/>
                  </a:lnTo>
                  <a:lnTo>
                    <a:pt x="438956" y="317535"/>
                  </a:lnTo>
                  <a:lnTo>
                    <a:pt x="452275" y="274655"/>
                  </a:lnTo>
                  <a:lnTo>
                    <a:pt x="456920" y="228600"/>
                  </a:lnTo>
                  <a:lnTo>
                    <a:pt x="452275" y="182533"/>
                  </a:lnTo>
                  <a:lnTo>
                    <a:pt x="438956" y="139624"/>
                  </a:lnTo>
                  <a:lnTo>
                    <a:pt x="417882" y="100793"/>
                  </a:lnTo>
                  <a:lnTo>
                    <a:pt x="389977" y="66960"/>
                  </a:lnTo>
                  <a:lnTo>
                    <a:pt x="356160" y="39045"/>
                  </a:lnTo>
                  <a:lnTo>
                    <a:pt x="317354" y="17966"/>
                  </a:lnTo>
                  <a:lnTo>
                    <a:pt x="274480" y="4644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96112" y="2807207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>
                  <a:moveTo>
                    <a:pt x="136893" y="0"/>
                  </a:moveTo>
                  <a:lnTo>
                    <a:pt x="93600" y="6985"/>
                  </a:lnTo>
                  <a:lnTo>
                    <a:pt x="56018" y="26436"/>
                  </a:lnTo>
                  <a:lnTo>
                    <a:pt x="26394" y="56098"/>
                  </a:lnTo>
                  <a:lnTo>
                    <a:pt x="6972" y="93715"/>
                  </a:lnTo>
                  <a:lnTo>
                    <a:pt x="0" y="137032"/>
                  </a:lnTo>
                  <a:lnTo>
                    <a:pt x="6972" y="180350"/>
                  </a:lnTo>
                  <a:lnTo>
                    <a:pt x="26394" y="217967"/>
                  </a:lnTo>
                  <a:lnTo>
                    <a:pt x="56018" y="247629"/>
                  </a:lnTo>
                  <a:lnTo>
                    <a:pt x="93600" y="267080"/>
                  </a:lnTo>
                  <a:lnTo>
                    <a:pt x="136893" y="274065"/>
                  </a:lnTo>
                  <a:lnTo>
                    <a:pt x="180213" y="267080"/>
                  </a:lnTo>
                  <a:lnTo>
                    <a:pt x="217861" y="247629"/>
                  </a:lnTo>
                  <a:lnTo>
                    <a:pt x="247564" y="217967"/>
                  </a:lnTo>
                  <a:lnTo>
                    <a:pt x="267052" y="180350"/>
                  </a:lnTo>
                  <a:lnTo>
                    <a:pt x="274053" y="137032"/>
                  </a:lnTo>
                  <a:lnTo>
                    <a:pt x="267052" y="93715"/>
                  </a:lnTo>
                  <a:lnTo>
                    <a:pt x="247564" y="56098"/>
                  </a:lnTo>
                  <a:lnTo>
                    <a:pt x="217861" y="26436"/>
                  </a:lnTo>
                  <a:lnTo>
                    <a:pt x="180213" y="6985"/>
                  </a:lnTo>
                  <a:lnTo>
                    <a:pt x="136893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62940" y="2628900"/>
            <a:ext cx="727075" cy="64452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Times New Roman"/>
              <a:cs typeface="Times New Roman"/>
            </a:endParaRPr>
          </a:p>
          <a:p>
            <a:pPr marL="30480" algn="ctr">
              <a:lnSpc>
                <a:spcPct val="100000"/>
              </a:lnSpc>
            </a:pPr>
            <a:r>
              <a:rPr sz="1150" b="1" spc="-19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67512" y="3438144"/>
            <a:ext cx="4407535" cy="749300"/>
            <a:chOff x="667512" y="3438144"/>
            <a:chExt cx="4407535" cy="749300"/>
          </a:xfrm>
        </p:grpSpPr>
        <p:sp>
          <p:nvSpPr>
            <p:cNvPr id="19" name="object 19"/>
            <p:cNvSpPr/>
            <p:nvPr/>
          </p:nvSpPr>
          <p:spPr>
            <a:xfrm>
              <a:off x="827532" y="3557016"/>
              <a:ext cx="4247515" cy="608330"/>
            </a:xfrm>
            <a:custGeom>
              <a:avLst/>
              <a:gdLst/>
              <a:ahLst/>
              <a:cxnLst/>
              <a:rect l="l" t="t" r="r" b="b"/>
              <a:pathLst>
                <a:path w="4247515" h="608329">
                  <a:moveTo>
                    <a:pt x="4154043" y="0"/>
                  </a:moveTo>
                  <a:lnTo>
                    <a:pt x="0" y="0"/>
                  </a:lnTo>
                  <a:lnTo>
                    <a:pt x="0" y="608076"/>
                  </a:lnTo>
                  <a:lnTo>
                    <a:pt x="4154043" y="608076"/>
                  </a:lnTo>
                  <a:lnTo>
                    <a:pt x="4190380" y="600741"/>
                  </a:lnTo>
                  <a:lnTo>
                    <a:pt x="4220051" y="580739"/>
                  </a:lnTo>
                  <a:lnTo>
                    <a:pt x="4240053" y="551068"/>
                  </a:lnTo>
                  <a:lnTo>
                    <a:pt x="4247388" y="514731"/>
                  </a:lnTo>
                  <a:lnTo>
                    <a:pt x="4247388" y="93345"/>
                  </a:lnTo>
                  <a:lnTo>
                    <a:pt x="4240053" y="57007"/>
                  </a:lnTo>
                  <a:lnTo>
                    <a:pt x="4220051" y="27336"/>
                  </a:lnTo>
                  <a:lnTo>
                    <a:pt x="4190380" y="7334"/>
                  </a:lnTo>
                  <a:lnTo>
                    <a:pt x="415404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7512" y="4087368"/>
              <a:ext cx="159385" cy="100330"/>
            </a:xfrm>
            <a:custGeom>
              <a:avLst/>
              <a:gdLst/>
              <a:ahLst/>
              <a:cxnLst/>
              <a:rect l="l" t="t" r="r" b="b"/>
              <a:pathLst>
                <a:path w="159384" h="100329">
                  <a:moveTo>
                    <a:pt x="159384" y="0"/>
                  </a:moveTo>
                  <a:lnTo>
                    <a:pt x="0" y="0"/>
                  </a:lnTo>
                  <a:lnTo>
                    <a:pt x="159384" y="99948"/>
                  </a:lnTo>
                  <a:lnTo>
                    <a:pt x="159384" y="0"/>
                  </a:lnTo>
                  <a:close/>
                </a:path>
              </a:pathLst>
            </a:custGeom>
            <a:solidFill>
              <a:srgbClr val="0050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7512" y="3438144"/>
              <a:ext cx="727075" cy="648970"/>
            </a:xfrm>
            <a:custGeom>
              <a:avLst/>
              <a:gdLst/>
              <a:ahLst/>
              <a:cxnLst/>
              <a:rect l="l" t="t" r="r" b="b"/>
              <a:pathLst>
                <a:path w="727075" h="648970">
                  <a:moveTo>
                    <a:pt x="726566" y="0"/>
                  </a:moveTo>
                  <a:lnTo>
                    <a:pt x="0" y="0"/>
                  </a:lnTo>
                  <a:lnTo>
                    <a:pt x="0" y="648842"/>
                  </a:lnTo>
                  <a:lnTo>
                    <a:pt x="726566" y="648842"/>
                  </a:lnTo>
                  <a:lnTo>
                    <a:pt x="726566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85316" y="3438144"/>
              <a:ext cx="210185" cy="118745"/>
            </a:xfrm>
            <a:custGeom>
              <a:avLst/>
              <a:gdLst/>
              <a:ahLst/>
              <a:cxnLst/>
              <a:rect l="l" t="t" r="r" b="b"/>
              <a:pathLst>
                <a:path w="210184" h="118745">
                  <a:moveTo>
                    <a:pt x="0" y="0"/>
                  </a:moveTo>
                  <a:lnTo>
                    <a:pt x="0" y="118236"/>
                  </a:lnTo>
                  <a:lnTo>
                    <a:pt x="209677" y="1182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0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587753" y="3600958"/>
            <a:ext cx="1995170" cy="393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55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Access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235"/>
              </a:lnSpc>
            </a:pPr>
            <a:r>
              <a:rPr sz="1050" spc="-10" dirty="0">
                <a:latin typeface="Calibri"/>
                <a:cs typeface="Calibri"/>
              </a:rPr>
              <a:t>MSP: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QMB,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QMB+,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SLMB+,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FBDE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09244" y="3529584"/>
            <a:ext cx="457200" cy="457200"/>
            <a:chOff x="809244" y="3529584"/>
            <a:chExt cx="457200" cy="457200"/>
          </a:xfrm>
        </p:grpSpPr>
        <p:sp>
          <p:nvSpPr>
            <p:cNvPr id="25" name="object 25"/>
            <p:cNvSpPr/>
            <p:nvPr/>
          </p:nvSpPr>
          <p:spPr>
            <a:xfrm>
              <a:off x="809244" y="3529584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460" y="0"/>
                  </a:moveTo>
                  <a:lnTo>
                    <a:pt x="182435" y="4644"/>
                  </a:lnTo>
                  <a:lnTo>
                    <a:pt x="139560" y="17966"/>
                  </a:lnTo>
                  <a:lnTo>
                    <a:pt x="100754" y="39045"/>
                  </a:lnTo>
                  <a:lnTo>
                    <a:pt x="66938" y="66960"/>
                  </a:lnTo>
                  <a:lnTo>
                    <a:pt x="39034" y="100793"/>
                  </a:lnTo>
                  <a:lnTo>
                    <a:pt x="17962" y="139624"/>
                  </a:lnTo>
                  <a:lnTo>
                    <a:pt x="4644" y="182533"/>
                  </a:lnTo>
                  <a:lnTo>
                    <a:pt x="0" y="228599"/>
                  </a:lnTo>
                  <a:lnTo>
                    <a:pt x="4644" y="274655"/>
                  </a:lnTo>
                  <a:lnTo>
                    <a:pt x="17962" y="317535"/>
                  </a:lnTo>
                  <a:lnTo>
                    <a:pt x="39034" y="356325"/>
                  </a:lnTo>
                  <a:lnTo>
                    <a:pt x="66938" y="390112"/>
                  </a:lnTo>
                  <a:lnTo>
                    <a:pt x="100754" y="417981"/>
                  </a:lnTo>
                  <a:lnTo>
                    <a:pt x="139560" y="439019"/>
                  </a:lnTo>
                  <a:lnTo>
                    <a:pt x="182435" y="452311"/>
                  </a:lnTo>
                  <a:lnTo>
                    <a:pt x="228460" y="456945"/>
                  </a:lnTo>
                  <a:lnTo>
                    <a:pt x="274480" y="452311"/>
                  </a:lnTo>
                  <a:lnTo>
                    <a:pt x="317354" y="439019"/>
                  </a:lnTo>
                  <a:lnTo>
                    <a:pt x="356160" y="417981"/>
                  </a:lnTo>
                  <a:lnTo>
                    <a:pt x="389977" y="390112"/>
                  </a:lnTo>
                  <a:lnTo>
                    <a:pt x="417882" y="356325"/>
                  </a:lnTo>
                  <a:lnTo>
                    <a:pt x="438956" y="317535"/>
                  </a:lnTo>
                  <a:lnTo>
                    <a:pt x="452275" y="274655"/>
                  </a:lnTo>
                  <a:lnTo>
                    <a:pt x="456920" y="228599"/>
                  </a:lnTo>
                  <a:lnTo>
                    <a:pt x="452275" y="182533"/>
                  </a:lnTo>
                  <a:lnTo>
                    <a:pt x="438956" y="139624"/>
                  </a:lnTo>
                  <a:lnTo>
                    <a:pt x="417882" y="100793"/>
                  </a:lnTo>
                  <a:lnTo>
                    <a:pt x="389977" y="66960"/>
                  </a:lnTo>
                  <a:lnTo>
                    <a:pt x="356160" y="39045"/>
                  </a:lnTo>
                  <a:lnTo>
                    <a:pt x="317354" y="17966"/>
                  </a:lnTo>
                  <a:lnTo>
                    <a:pt x="274480" y="4644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00684" y="3621024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20">
                  <a:moveTo>
                    <a:pt x="136893" y="0"/>
                  </a:moveTo>
                  <a:lnTo>
                    <a:pt x="93600" y="6985"/>
                  </a:lnTo>
                  <a:lnTo>
                    <a:pt x="56018" y="26436"/>
                  </a:lnTo>
                  <a:lnTo>
                    <a:pt x="26394" y="56098"/>
                  </a:lnTo>
                  <a:lnTo>
                    <a:pt x="6972" y="93715"/>
                  </a:lnTo>
                  <a:lnTo>
                    <a:pt x="0" y="137032"/>
                  </a:lnTo>
                  <a:lnTo>
                    <a:pt x="6972" y="180350"/>
                  </a:lnTo>
                  <a:lnTo>
                    <a:pt x="26394" y="217967"/>
                  </a:lnTo>
                  <a:lnTo>
                    <a:pt x="56018" y="247629"/>
                  </a:lnTo>
                  <a:lnTo>
                    <a:pt x="93600" y="267080"/>
                  </a:lnTo>
                  <a:lnTo>
                    <a:pt x="136893" y="274065"/>
                  </a:lnTo>
                  <a:lnTo>
                    <a:pt x="180213" y="267080"/>
                  </a:lnTo>
                  <a:lnTo>
                    <a:pt x="217861" y="247629"/>
                  </a:lnTo>
                  <a:lnTo>
                    <a:pt x="247564" y="217967"/>
                  </a:lnTo>
                  <a:lnTo>
                    <a:pt x="267052" y="180350"/>
                  </a:lnTo>
                  <a:lnTo>
                    <a:pt x="274053" y="137032"/>
                  </a:lnTo>
                  <a:lnTo>
                    <a:pt x="267052" y="93715"/>
                  </a:lnTo>
                  <a:lnTo>
                    <a:pt x="247564" y="56098"/>
                  </a:lnTo>
                  <a:lnTo>
                    <a:pt x="217861" y="26436"/>
                  </a:lnTo>
                  <a:lnTo>
                    <a:pt x="180213" y="6985"/>
                  </a:lnTo>
                  <a:lnTo>
                    <a:pt x="136893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67512" y="3438144"/>
            <a:ext cx="727075" cy="64897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29209" algn="ctr">
              <a:lnSpc>
                <a:spcPct val="100000"/>
              </a:lnSpc>
              <a:spcBef>
                <a:spcPts val="5"/>
              </a:spcBef>
            </a:pPr>
            <a:r>
              <a:rPr sz="1150" b="1" spc="3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67512" y="4261103"/>
            <a:ext cx="4403090" cy="744855"/>
            <a:chOff x="667512" y="4261103"/>
            <a:chExt cx="4403090" cy="744855"/>
          </a:xfrm>
        </p:grpSpPr>
        <p:sp>
          <p:nvSpPr>
            <p:cNvPr id="29" name="object 29"/>
            <p:cNvSpPr/>
            <p:nvPr/>
          </p:nvSpPr>
          <p:spPr>
            <a:xfrm>
              <a:off x="822960" y="4379975"/>
              <a:ext cx="4247515" cy="608330"/>
            </a:xfrm>
            <a:custGeom>
              <a:avLst/>
              <a:gdLst/>
              <a:ahLst/>
              <a:cxnLst/>
              <a:rect l="l" t="t" r="r" b="b"/>
              <a:pathLst>
                <a:path w="4247515" h="608329">
                  <a:moveTo>
                    <a:pt x="4154042" y="0"/>
                  </a:moveTo>
                  <a:lnTo>
                    <a:pt x="0" y="0"/>
                  </a:lnTo>
                  <a:lnTo>
                    <a:pt x="0" y="608076"/>
                  </a:lnTo>
                  <a:lnTo>
                    <a:pt x="4154042" y="608076"/>
                  </a:lnTo>
                  <a:lnTo>
                    <a:pt x="4190380" y="600741"/>
                  </a:lnTo>
                  <a:lnTo>
                    <a:pt x="4220051" y="580739"/>
                  </a:lnTo>
                  <a:lnTo>
                    <a:pt x="4240053" y="551068"/>
                  </a:lnTo>
                  <a:lnTo>
                    <a:pt x="4247388" y="514731"/>
                  </a:lnTo>
                  <a:lnTo>
                    <a:pt x="4247388" y="93344"/>
                  </a:lnTo>
                  <a:lnTo>
                    <a:pt x="4240053" y="57007"/>
                  </a:lnTo>
                  <a:lnTo>
                    <a:pt x="4220051" y="27336"/>
                  </a:lnTo>
                  <a:lnTo>
                    <a:pt x="4190380" y="7334"/>
                  </a:lnTo>
                  <a:lnTo>
                    <a:pt x="415404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67512" y="4905755"/>
              <a:ext cx="154940" cy="100330"/>
            </a:xfrm>
            <a:custGeom>
              <a:avLst/>
              <a:gdLst/>
              <a:ahLst/>
              <a:cxnLst/>
              <a:rect l="l" t="t" r="r" b="b"/>
              <a:pathLst>
                <a:path w="154940" h="100329">
                  <a:moveTo>
                    <a:pt x="154838" y="0"/>
                  </a:moveTo>
                  <a:lnTo>
                    <a:pt x="0" y="0"/>
                  </a:lnTo>
                  <a:lnTo>
                    <a:pt x="154838" y="99949"/>
                  </a:lnTo>
                  <a:lnTo>
                    <a:pt x="154838" y="0"/>
                  </a:lnTo>
                  <a:close/>
                </a:path>
              </a:pathLst>
            </a:custGeom>
            <a:solidFill>
              <a:srgbClr val="0050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67512" y="4261103"/>
              <a:ext cx="721995" cy="644525"/>
            </a:xfrm>
            <a:custGeom>
              <a:avLst/>
              <a:gdLst/>
              <a:ahLst/>
              <a:cxnLst/>
              <a:rect l="l" t="t" r="r" b="b"/>
              <a:pathLst>
                <a:path w="721994" h="644525">
                  <a:moveTo>
                    <a:pt x="721994" y="0"/>
                  </a:moveTo>
                  <a:lnTo>
                    <a:pt x="0" y="0"/>
                  </a:lnTo>
                  <a:lnTo>
                    <a:pt x="0" y="644271"/>
                  </a:lnTo>
                  <a:lnTo>
                    <a:pt x="721994" y="644271"/>
                  </a:lnTo>
                  <a:lnTo>
                    <a:pt x="721994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80744" y="4261103"/>
              <a:ext cx="214629" cy="118745"/>
            </a:xfrm>
            <a:custGeom>
              <a:avLst/>
              <a:gdLst/>
              <a:ahLst/>
              <a:cxnLst/>
              <a:rect l="l" t="t" r="r" b="b"/>
              <a:pathLst>
                <a:path w="214630" h="118745">
                  <a:moveTo>
                    <a:pt x="0" y="0"/>
                  </a:moveTo>
                  <a:lnTo>
                    <a:pt x="0" y="118237"/>
                  </a:lnTo>
                  <a:lnTo>
                    <a:pt x="214249" y="118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0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583563" y="4422469"/>
            <a:ext cx="3238500" cy="393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55"/>
              </a:lnSpc>
              <a:spcBef>
                <a:spcPts val="105"/>
              </a:spcBef>
            </a:pP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All</a:t>
            </a:r>
            <a:r>
              <a:rPr sz="1400" b="1" spc="-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Dual</a:t>
            </a:r>
            <a:r>
              <a:rPr sz="1400" b="1" spc="-7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or</a:t>
            </a:r>
            <a:r>
              <a:rPr sz="1400" b="1" spc="-5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All</a:t>
            </a:r>
            <a:r>
              <a:rPr sz="1400" b="1" spc="-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Dual</a:t>
            </a:r>
            <a:r>
              <a:rPr sz="1400" b="1" spc="-7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Assure</a:t>
            </a:r>
            <a:r>
              <a:rPr sz="1400" b="1" spc="-15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(select</a:t>
            </a:r>
            <a:r>
              <a:rPr sz="1400" b="1" spc="-15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markets)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235"/>
              </a:lnSpc>
            </a:pPr>
            <a:r>
              <a:rPr sz="1050" spc="-10" dirty="0">
                <a:latin typeface="Calibri"/>
                <a:cs typeface="Calibri"/>
              </a:rPr>
              <a:t>MSP: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QMB,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QMB+,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SLMB+,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FBDE+,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SLMB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only,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QDWI,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and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QI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04672" y="4352544"/>
            <a:ext cx="457200" cy="457200"/>
            <a:chOff x="804672" y="4352544"/>
            <a:chExt cx="457200" cy="457200"/>
          </a:xfrm>
        </p:grpSpPr>
        <p:sp>
          <p:nvSpPr>
            <p:cNvPr id="35" name="object 35"/>
            <p:cNvSpPr/>
            <p:nvPr/>
          </p:nvSpPr>
          <p:spPr>
            <a:xfrm>
              <a:off x="804672" y="4352544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460" y="0"/>
                  </a:moveTo>
                  <a:lnTo>
                    <a:pt x="182435" y="4644"/>
                  </a:lnTo>
                  <a:lnTo>
                    <a:pt x="139560" y="17966"/>
                  </a:lnTo>
                  <a:lnTo>
                    <a:pt x="100754" y="39045"/>
                  </a:lnTo>
                  <a:lnTo>
                    <a:pt x="66938" y="66960"/>
                  </a:lnTo>
                  <a:lnTo>
                    <a:pt x="39034" y="100793"/>
                  </a:lnTo>
                  <a:lnTo>
                    <a:pt x="17962" y="139624"/>
                  </a:lnTo>
                  <a:lnTo>
                    <a:pt x="4644" y="182533"/>
                  </a:lnTo>
                  <a:lnTo>
                    <a:pt x="0" y="228599"/>
                  </a:lnTo>
                  <a:lnTo>
                    <a:pt x="4644" y="274655"/>
                  </a:lnTo>
                  <a:lnTo>
                    <a:pt x="17962" y="317535"/>
                  </a:lnTo>
                  <a:lnTo>
                    <a:pt x="39034" y="356325"/>
                  </a:lnTo>
                  <a:lnTo>
                    <a:pt x="66938" y="390112"/>
                  </a:lnTo>
                  <a:lnTo>
                    <a:pt x="100754" y="417981"/>
                  </a:lnTo>
                  <a:lnTo>
                    <a:pt x="139560" y="439019"/>
                  </a:lnTo>
                  <a:lnTo>
                    <a:pt x="182435" y="452311"/>
                  </a:lnTo>
                  <a:lnTo>
                    <a:pt x="228460" y="456945"/>
                  </a:lnTo>
                  <a:lnTo>
                    <a:pt x="274480" y="452311"/>
                  </a:lnTo>
                  <a:lnTo>
                    <a:pt x="317354" y="439019"/>
                  </a:lnTo>
                  <a:lnTo>
                    <a:pt x="356160" y="417981"/>
                  </a:lnTo>
                  <a:lnTo>
                    <a:pt x="389977" y="390112"/>
                  </a:lnTo>
                  <a:lnTo>
                    <a:pt x="417882" y="356325"/>
                  </a:lnTo>
                  <a:lnTo>
                    <a:pt x="438956" y="317535"/>
                  </a:lnTo>
                  <a:lnTo>
                    <a:pt x="452275" y="274655"/>
                  </a:lnTo>
                  <a:lnTo>
                    <a:pt x="456920" y="228599"/>
                  </a:lnTo>
                  <a:lnTo>
                    <a:pt x="452275" y="182533"/>
                  </a:lnTo>
                  <a:lnTo>
                    <a:pt x="438956" y="139624"/>
                  </a:lnTo>
                  <a:lnTo>
                    <a:pt x="417882" y="100793"/>
                  </a:lnTo>
                  <a:lnTo>
                    <a:pt x="389977" y="66960"/>
                  </a:lnTo>
                  <a:lnTo>
                    <a:pt x="356160" y="39045"/>
                  </a:lnTo>
                  <a:lnTo>
                    <a:pt x="317354" y="17966"/>
                  </a:lnTo>
                  <a:lnTo>
                    <a:pt x="274480" y="4644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96112" y="4443984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20">
                  <a:moveTo>
                    <a:pt x="136893" y="0"/>
                  </a:moveTo>
                  <a:lnTo>
                    <a:pt x="93600" y="6985"/>
                  </a:lnTo>
                  <a:lnTo>
                    <a:pt x="56018" y="26436"/>
                  </a:lnTo>
                  <a:lnTo>
                    <a:pt x="26394" y="56098"/>
                  </a:lnTo>
                  <a:lnTo>
                    <a:pt x="6972" y="93715"/>
                  </a:lnTo>
                  <a:lnTo>
                    <a:pt x="0" y="137033"/>
                  </a:lnTo>
                  <a:lnTo>
                    <a:pt x="6972" y="180350"/>
                  </a:lnTo>
                  <a:lnTo>
                    <a:pt x="26394" y="217967"/>
                  </a:lnTo>
                  <a:lnTo>
                    <a:pt x="56018" y="247629"/>
                  </a:lnTo>
                  <a:lnTo>
                    <a:pt x="93600" y="267081"/>
                  </a:lnTo>
                  <a:lnTo>
                    <a:pt x="136893" y="274066"/>
                  </a:lnTo>
                  <a:lnTo>
                    <a:pt x="180213" y="267081"/>
                  </a:lnTo>
                  <a:lnTo>
                    <a:pt x="217861" y="247629"/>
                  </a:lnTo>
                  <a:lnTo>
                    <a:pt x="247564" y="217967"/>
                  </a:lnTo>
                  <a:lnTo>
                    <a:pt x="267052" y="180350"/>
                  </a:lnTo>
                  <a:lnTo>
                    <a:pt x="274053" y="137033"/>
                  </a:lnTo>
                  <a:lnTo>
                    <a:pt x="267052" y="93715"/>
                  </a:lnTo>
                  <a:lnTo>
                    <a:pt x="247564" y="56098"/>
                  </a:lnTo>
                  <a:lnTo>
                    <a:pt x="217861" y="26436"/>
                  </a:lnTo>
                  <a:lnTo>
                    <a:pt x="180213" y="6985"/>
                  </a:lnTo>
                  <a:lnTo>
                    <a:pt x="136893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67512" y="4261103"/>
            <a:ext cx="721995" cy="6445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Times New Roman"/>
              <a:cs typeface="Times New Roman"/>
            </a:endParaRPr>
          </a:p>
          <a:p>
            <a:pPr marL="17145" algn="ctr">
              <a:lnSpc>
                <a:spcPct val="100000"/>
              </a:lnSpc>
            </a:pPr>
            <a:r>
              <a:rPr sz="1150" b="1" spc="7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150">
              <a:latin typeface="Arial"/>
              <a:cs typeface="Arial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PY2024</a:t>
            </a:r>
            <a:r>
              <a:rPr spc="-80" dirty="0"/>
              <a:t> </a:t>
            </a:r>
            <a:r>
              <a:rPr spc="-10" dirty="0"/>
              <a:t>D-</a:t>
            </a:r>
            <a:r>
              <a:rPr dirty="0"/>
              <a:t>SNP</a:t>
            </a:r>
            <a:r>
              <a:rPr spc="-105" dirty="0"/>
              <a:t> </a:t>
            </a:r>
            <a:r>
              <a:rPr dirty="0"/>
              <a:t>Portfolio</a:t>
            </a:r>
            <a:r>
              <a:rPr spc="-114" dirty="0"/>
              <a:t> </a:t>
            </a:r>
            <a:r>
              <a:rPr spc="-10" dirty="0"/>
              <a:t>Approach</a:t>
            </a:r>
          </a:p>
        </p:txBody>
      </p:sp>
      <p:sp>
        <p:nvSpPr>
          <p:cNvPr id="39" name="object 39"/>
          <p:cNvSpPr/>
          <p:nvPr/>
        </p:nvSpPr>
        <p:spPr>
          <a:xfrm>
            <a:off x="525780" y="6268211"/>
            <a:ext cx="2711450" cy="274320"/>
          </a:xfrm>
          <a:custGeom>
            <a:avLst/>
            <a:gdLst/>
            <a:ahLst/>
            <a:cxnLst/>
            <a:rect l="l" t="t" r="r" b="b"/>
            <a:pathLst>
              <a:path w="2711450" h="274320">
                <a:moveTo>
                  <a:pt x="2711196" y="0"/>
                </a:moveTo>
                <a:lnTo>
                  <a:pt x="0" y="0"/>
                </a:lnTo>
                <a:lnTo>
                  <a:pt x="0" y="274320"/>
                </a:lnTo>
                <a:lnTo>
                  <a:pt x="2711196" y="274320"/>
                </a:lnTo>
                <a:lnTo>
                  <a:pt x="27111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089393" y="6332245"/>
            <a:ext cx="4402455" cy="176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sz="1150" i="1" dirty="0">
                <a:latin typeface="Calibri"/>
                <a:cs typeface="Calibri"/>
              </a:rPr>
              <a:t>All</a:t>
            </a:r>
            <a:r>
              <a:rPr sz="1150" i="1" spc="7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information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this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slide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subject</a:t>
            </a:r>
            <a:r>
              <a:rPr sz="1150" i="1" spc="5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to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change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until</a:t>
            </a:r>
            <a:r>
              <a:rPr sz="1150" i="1" spc="7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approved</a:t>
            </a:r>
            <a:r>
              <a:rPr sz="1150" i="1" spc="10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by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spc="-20" dirty="0">
                <a:latin typeface="Calibri"/>
                <a:cs typeface="Calibri"/>
              </a:rPr>
              <a:t>CMS.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3127" y="6341897"/>
            <a:ext cx="2516505" cy="151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20"/>
              </a:lnSpc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67512" y="4110228"/>
            <a:ext cx="4515485" cy="976630"/>
            <a:chOff x="667512" y="4110228"/>
            <a:chExt cx="4515485" cy="9766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2658" y="4256484"/>
              <a:ext cx="4409715" cy="82991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2960" y="4261104"/>
              <a:ext cx="4247515" cy="736600"/>
            </a:xfrm>
            <a:custGeom>
              <a:avLst/>
              <a:gdLst/>
              <a:ahLst/>
              <a:cxnLst/>
              <a:rect l="l" t="t" r="r" b="b"/>
              <a:pathLst>
                <a:path w="4247515" h="736600">
                  <a:moveTo>
                    <a:pt x="4134485" y="0"/>
                  </a:moveTo>
                  <a:lnTo>
                    <a:pt x="0" y="0"/>
                  </a:lnTo>
                  <a:lnTo>
                    <a:pt x="0" y="736092"/>
                  </a:lnTo>
                  <a:lnTo>
                    <a:pt x="4134485" y="736092"/>
                  </a:lnTo>
                  <a:lnTo>
                    <a:pt x="4178432" y="727219"/>
                  </a:lnTo>
                  <a:lnTo>
                    <a:pt x="4214320" y="703024"/>
                  </a:lnTo>
                  <a:lnTo>
                    <a:pt x="4238515" y="667136"/>
                  </a:lnTo>
                  <a:lnTo>
                    <a:pt x="4247388" y="623189"/>
                  </a:lnTo>
                  <a:lnTo>
                    <a:pt x="4247388" y="112903"/>
                  </a:lnTo>
                  <a:lnTo>
                    <a:pt x="4238515" y="68955"/>
                  </a:lnTo>
                  <a:lnTo>
                    <a:pt x="4214320" y="33067"/>
                  </a:lnTo>
                  <a:lnTo>
                    <a:pt x="4178432" y="8872"/>
                  </a:lnTo>
                  <a:lnTo>
                    <a:pt x="413448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7512" y="4110228"/>
              <a:ext cx="909319" cy="813435"/>
            </a:xfrm>
            <a:custGeom>
              <a:avLst/>
              <a:gdLst/>
              <a:ahLst/>
              <a:cxnLst/>
              <a:rect l="l" t="t" r="r" b="b"/>
              <a:pathLst>
                <a:path w="909319" h="813435">
                  <a:moveTo>
                    <a:pt x="909319" y="0"/>
                  </a:moveTo>
                  <a:lnTo>
                    <a:pt x="0" y="0"/>
                  </a:lnTo>
                  <a:lnTo>
                    <a:pt x="0" y="813435"/>
                  </a:lnTo>
                  <a:lnTo>
                    <a:pt x="909319" y="813435"/>
                  </a:lnTo>
                  <a:lnTo>
                    <a:pt x="909319" y="0"/>
                  </a:lnTo>
                  <a:close/>
                </a:path>
              </a:pathLst>
            </a:custGeom>
            <a:solidFill>
              <a:srgbClr val="CA17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7512" y="4110228"/>
              <a:ext cx="1179195" cy="941069"/>
            </a:xfrm>
            <a:custGeom>
              <a:avLst/>
              <a:gdLst/>
              <a:ahLst/>
              <a:cxnLst/>
              <a:rect l="l" t="t" r="r" b="b"/>
              <a:pathLst>
                <a:path w="1179195" h="941070">
                  <a:moveTo>
                    <a:pt x="195821" y="813816"/>
                  </a:moveTo>
                  <a:lnTo>
                    <a:pt x="0" y="813816"/>
                  </a:lnTo>
                  <a:lnTo>
                    <a:pt x="195821" y="941070"/>
                  </a:lnTo>
                  <a:lnTo>
                    <a:pt x="195821" y="813816"/>
                  </a:lnTo>
                  <a:close/>
                </a:path>
                <a:path w="1179195" h="941070">
                  <a:moveTo>
                    <a:pt x="1178814" y="150114"/>
                  </a:moveTo>
                  <a:lnTo>
                    <a:pt x="909828" y="0"/>
                  </a:lnTo>
                  <a:lnTo>
                    <a:pt x="909828" y="150114"/>
                  </a:lnTo>
                  <a:lnTo>
                    <a:pt x="1178814" y="150114"/>
                  </a:lnTo>
                  <a:close/>
                </a:path>
              </a:pathLst>
            </a:custGeom>
            <a:solidFill>
              <a:srgbClr val="660C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06323" y="1536268"/>
            <a:ext cx="570865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Dual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plans will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consistent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structure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MSP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eligibility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levels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across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plans.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8368" y="1956816"/>
            <a:ext cx="10854055" cy="434340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9207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725"/>
              </a:spcBef>
            </a:pPr>
            <a:r>
              <a:rPr sz="1550" b="1" spc="-10" dirty="0">
                <a:solidFill>
                  <a:srgbClr val="FFFFFF"/>
                </a:solidFill>
                <a:latin typeface="Calibri"/>
                <a:cs typeface="Calibri"/>
              </a:rPr>
              <a:t>STRUCTURE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23178" y="2500629"/>
            <a:ext cx="310642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b="1" dirty="0">
                <a:solidFill>
                  <a:srgbClr val="CA177C"/>
                </a:solidFill>
                <a:latin typeface="Calibri"/>
                <a:cs typeface="Calibri"/>
              </a:rPr>
              <a:t>All</a:t>
            </a:r>
            <a:r>
              <a:rPr sz="1550" b="1" spc="90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CA177C"/>
                </a:solidFill>
                <a:latin typeface="Calibri"/>
                <a:cs typeface="Calibri"/>
              </a:rPr>
              <a:t>Dual/All</a:t>
            </a:r>
            <a:r>
              <a:rPr sz="1550" b="1" spc="45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CA177C"/>
                </a:solidFill>
                <a:latin typeface="Calibri"/>
                <a:cs typeface="Calibri"/>
              </a:rPr>
              <a:t>Dual</a:t>
            </a:r>
            <a:r>
              <a:rPr sz="1550" b="1" spc="95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CA177C"/>
                </a:solidFill>
                <a:latin typeface="Calibri"/>
                <a:cs typeface="Calibri"/>
              </a:rPr>
              <a:t>Assure</a:t>
            </a:r>
            <a:r>
              <a:rPr sz="1550" b="1" spc="35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CA177C"/>
                </a:solidFill>
                <a:latin typeface="Calibri"/>
                <a:cs typeface="Calibri"/>
              </a:rPr>
              <a:t>Plan</a:t>
            </a:r>
            <a:r>
              <a:rPr sz="1550" b="1" spc="145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CA177C"/>
                </a:solidFill>
                <a:latin typeface="Calibri"/>
                <a:cs typeface="Calibri"/>
              </a:rPr>
              <a:t>Design: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32321" y="2742412"/>
            <a:ext cx="4999355" cy="145732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36220" indent="-22352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236220" algn="l"/>
              </a:tabLst>
            </a:pPr>
            <a:r>
              <a:rPr sz="1400" dirty="0">
                <a:latin typeface="Calibri"/>
                <a:cs typeface="Calibri"/>
              </a:rPr>
              <a:t>Plans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include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rich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supplemental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benefits</a:t>
            </a:r>
            <a:endParaRPr sz="1400">
              <a:latin typeface="Calibri"/>
              <a:cs typeface="Calibri"/>
            </a:endParaRPr>
          </a:p>
          <a:p>
            <a:pPr marL="236220" marR="5080" indent="-224154">
              <a:lnSpc>
                <a:spcPct val="100800"/>
              </a:lnSpc>
              <a:spcBef>
                <a:spcPts val="285"/>
              </a:spcBef>
              <a:buFont typeface="Arial"/>
              <a:buChar char="•"/>
              <a:tabLst>
                <a:tab pos="236220" algn="l"/>
              </a:tabLst>
            </a:pPr>
            <a:r>
              <a:rPr sz="1400" dirty="0">
                <a:latin typeface="Calibri"/>
                <a:cs typeface="Calibri"/>
              </a:rPr>
              <a:t>New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plans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target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partial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duals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who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10" dirty="0">
                <a:latin typeface="Calibri"/>
                <a:cs typeface="Calibri"/>
              </a:rPr>
              <a:t> cost-share protected</a:t>
            </a:r>
            <a:endParaRPr sz="1400">
              <a:latin typeface="Calibri"/>
              <a:cs typeface="Calibri"/>
            </a:endParaRPr>
          </a:p>
          <a:p>
            <a:pPr marL="236220" indent="-22352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236220" algn="l"/>
              </a:tabLst>
            </a:pPr>
            <a:r>
              <a:rPr sz="1400" dirty="0">
                <a:latin typeface="Calibri"/>
                <a:cs typeface="Calibri"/>
              </a:rPr>
              <a:t>HMO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plans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offered</a:t>
            </a:r>
            <a:endParaRPr sz="1400">
              <a:latin typeface="Calibri"/>
              <a:cs typeface="Calibri"/>
            </a:endParaRPr>
          </a:p>
          <a:p>
            <a:pPr marL="236220" marR="392430" indent="-224154">
              <a:lnSpc>
                <a:spcPts val="1660"/>
              </a:lnSpc>
              <a:spcBef>
                <a:spcPts val="375"/>
              </a:spcBef>
              <a:buClr>
                <a:srgbClr val="000000"/>
              </a:buClr>
              <a:buFont typeface="Arial"/>
              <a:buChar char="•"/>
              <a:tabLst>
                <a:tab pos="236220" algn="l"/>
              </a:tabLst>
            </a:pP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All</a:t>
            </a:r>
            <a:r>
              <a:rPr sz="1400" b="1" spc="-8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Dual</a:t>
            </a:r>
            <a:r>
              <a:rPr sz="1400" b="1" spc="-7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(20%</a:t>
            </a:r>
            <a:r>
              <a:rPr sz="1400" b="1" spc="-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A/B</a:t>
            </a:r>
            <a:r>
              <a:rPr sz="1400" b="1" spc="-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benefits)</a:t>
            </a:r>
            <a:r>
              <a:rPr sz="1400" b="1" spc="-13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select</a:t>
            </a:r>
            <a:r>
              <a:rPr sz="1400" b="1" spc="-11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markets</a:t>
            </a:r>
            <a:r>
              <a:rPr sz="1400" b="1" spc="-10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or</a:t>
            </a:r>
            <a:r>
              <a:rPr sz="1400" b="1" spc="-4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All</a:t>
            </a:r>
            <a:r>
              <a:rPr sz="1400" b="1" spc="-7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Dual</a:t>
            </a:r>
            <a:r>
              <a:rPr sz="1400" b="1" spc="-7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Assure (copay</a:t>
            </a:r>
            <a:r>
              <a:rPr sz="1400" b="1" spc="-10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A/B</a:t>
            </a:r>
            <a:r>
              <a:rPr sz="1400" b="1" spc="-2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benefits)</a:t>
            </a:r>
            <a:r>
              <a:rPr sz="1400" b="1" spc="-12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select</a:t>
            </a:r>
            <a:r>
              <a:rPr sz="1400" b="1" spc="-14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markets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62940" y="2478023"/>
            <a:ext cx="4407535" cy="744855"/>
            <a:chOff x="662940" y="2478023"/>
            <a:chExt cx="4407535" cy="744855"/>
          </a:xfrm>
        </p:grpSpPr>
        <p:sp>
          <p:nvSpPr>
            <p:cNvPr id="13" name="object 13"/>
            <p:cNvSpPr/>
            <p:nvPr/>
          </p:nvSpPr>
          <p:spPr>
            <a:xfrm>
              <a:off x="822960" y="2592323"/>
              <a:ext cx="4247515" cy="612775"/>
            </a:xfrm>
            <a:custGeom>
              <a:avLst/>
              <a:gdLst/>
              <a:ahLst/>
              <a:cxnLst/>
              <a:rect l="l" t="t" r="r" b="b"/>
              <a:pathLst>
                <a:path w="4247515" h="612775">
                  <a:moveTo>
                    <a:pt x="4153407" y="0"/>
                  </a:moveTo>
                  <a:lnTo>
                    <a:pt x="0" y="0"/>
                  </a:lnTo>
                  <a:lnTo>
                    <a:pt x="0" y="612648"/>
                  </a:lnTo>
                  <a:lnTo>
                    <a:pt x="4153407" y="612648"/>
                  </a:lnTo>
                  <a:lnTo>
                    <a:pt x="4190005" y="605268"/>
                  </a:lnTo>
                  <a:lnTo>
                    <a:pt x="4219876" y="585136"/>
                  </a:lnTo>
                  <a:lnTo>
                    <a:pt x="4240008" y="555265"/>
                  </a:lnTo>
                  <a:lnTo>
                    <a:pt x="4247388" y="518667"/>
                  </a:lnTo>
                  <a:lnTo>
                    <a:pt x="4247388" y="93979"/>
                  </a:lnTo>
                  <a:lnTo>
                    <a:pt x="4240008" y="57382"/>
                  </a:lnTo>
                  <a:lnTo>
                    <a:pt x="4219876" y="27511"/>
                  </a:lnTo>
                  <a:lnTo>
                    <a:pt x="4190005" y="7379"/>
                  </a:lnTo>
                  <a:lnTo>
                    <a:pt x="415340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2940" y="3122675"/>
              <a:ext cx="159385" cy="100330"/>
            </a:xfrm>
            <a:custGeom>
              <a:avLst/>
              <a:gdLst/>
              <a:ahLst/>
              <a:cxnLst/>
              <a:rect l="l" t="t" r="r" b="b"/>
              <a:pathLst>
                <a:path w="159384" h="100330">
                  <a:moveTo>
                    <a:pt x="159384" y="0"/>
                  </a:moveTo>
                  <a:lnTo>
                    <a:pt x="0" y="0"/>
                  </a:lnTo>
                  <a:lnTo>
                    <a:pt x="159384" y="99949"/>
                  </a:lnTo>
                  <a:lnTo>
                    <a:pt x="159384" y="0"/>
                  </a:lnTo>
                  <a:close/>
                </a:path>
              </a:pathLst>
            </a:custGeom>
            <a:solidFill>
              <a:srgbClr val="0050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2940" y="2478023"/>
              <a:ext cx="727075" cy="644525"/>
            </a:xfrm>
            <a:custGeom>
              <a:avLst/>
              <a:gdLst/>
              <a:ahLst/>
              <a:cxnLst/>
              <a:rect l="l" t="t" r="r" b="b"/>
              <a:pathLst>
                <a:path w="727075" h="644525">
                  <a:moveTo>
                    <a:pt x="726566" y="0"/>
                  </a:moveTo>
                  <a:lnTo>
                    <a:pt x="0" y="0"/>
                  </a:lnTo>
                  <a:lnTo>
                    <a:pt x="0" y="644271"/>
                  </a:lnTo>
                  <a:lnTo>
                    <a:pt x="726566" y="644271"/>
                  </a:lnTo>
                  <a:lnTo>
                    <a:pt x="726566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80744" y="2478023"/>
              <a:ext cx="214629" cy="113664"/>
            </a:xfrm>
            <a:custGeom>
              <a:avLst/>
              <a:gdLst/>
              <a:ahLst/>
              <a:cxnLst/>
              <a:rect l="l" t="t" r="r" b="b"/>
              <a:pathLst>
                <a:path w="214630" h="113664">
                  <a:moveTo>
                    <a:pt x="0" y="0"/>
                  </a:moveTo>
                  <a:lnTo>
                    <a:pt x="0" y="113664"/>
                  </a:lnTo>
                  <a:lnTo>
                    <a:pt x="214249" y="113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0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83563" y="2599721"/>
            <a:ext cx="1661795" cy="46291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Liberty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050" spc="-10" dirty="0">
                <a:latin typeface="Calibri"/>
                <a:cs typeface="Calibri"/>
              </a:rPr>
              <a:t>MSP: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QMB+,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SLMB+,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FBDE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04672" y="2564892"/>
            <a:ext cx="457200" cy="457200"/>
            <a:chOff x="804672" y="2564892"/>
            <a:chExt cx="457200" cy="457200"/>
          </a:xfrm>
        </p:grpSpPr>
        <p:sp>
          <p:nvSpPr>
            <p:cNvPr id="19" name="object 19"/>
            <p:cNvSpPr/>
            <p:nvPr/>
          </p:nvSpPr>
          <p:spPr>
            <a:xfrm>
              <a:off x="804672" y="2564892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460" y="0"/>
                  </a:moveTo>
                  <a:lnTo>
                    <a:pt x="182435" y="4644"/>
                  </a:lnTo>
                  <a:lnTo>
                    <a:pt x="139560" y="17966"/>
                  </a:lnTo>
                  <a:lnTo>
                    <a:pt x="100754" y="39045"/>
                  </a:lnTo>
                  <a:lnTo>
                    <a:pt x="66938" y="66960"/>
                  </a:lnTo>
                  <a:lnTo>
                    <a:pt x="39034" y="100793"/>
                  </a:lnTo>
                  <a:lnTo>
                    <a:pt x="17962" y="139624"/>
                  </a:lnTo>
                  <a:lnTo>
                    <a:pt x="4644" y="182533"/>
                  </a:lnTo>
                  <a:lnTo>
                    <a:pt x="0" y="228600"/>
                  </a:lnTo>
                  <a:lnTo>
                    <a:pt x="4644" y="274655"/>
                  </a:lnTo>
                  <a:lnTo>
                    <a:pt x="17962" y="317535"/>
                  </a:lnTo>
                  <a:lnTo>
                    <a:pt x="39034" y="356325"/>
                  </a:lnTo>
                  <a:lnTo>
                    <a:pt x="66938" y="390112"/>
                  </a:lnTo>
                  <a:lnTo>
                    <a:pt x="100754" y="417981"/>
                  </a:lnTo>
                  <a:lnTo>
                    <a:pt x="139560" y="439019"/>
                  </a:lnTo>
                  <a:lnTo>
                    <a:pt x="182435" y="452311"/>
                  </a:lnTo>
                  <a:lnTo>
                    <a:pt x="228460" y="456946"/>
                  </a:lnTo>
                  <a:lnTo>
                    <a:pt x="274480" y="452311"/>
                  </a:lnTo>
                  <a:lnTo>
                    <a:pt x="317354" y="439019"/>
                  </a:lnTo>
                  <a:lnTo>
                    <a:pt x="356160" y="417981"/>
                  </a:lnTo>
                  <a:lnTo>
                    <a:pt x="389977" y="390112"/>
                  </a:lnTo>
                  <a:lnTo>
                    <a:pt x="417882" y="356325"/>
                  </a:lnTo>
                  <a:lnTo>
                    <a:pt x="438956" y="317535"/>
                  </a:lnTo>
                  <a:lnTo>
                    <a:pt x="452275" y="274655"/>
                  </a:lnTo>
                  <a:lnTo>
                    <a:pt x="456920" y="228600"/>
                  </a:lnTo>
                  <a:lnTo>
                    <a:pt x="452275" y="182533"/>
                  </a:lnTo>
                  <a:lnTo>
                    <a:pt x="438956" y="139624"/>
                  </a:lnTo>
                  <a:lnTo>
                    <a:pt x="417882" y="100793"/>
                  </a:lnTo>
                  <a:lnTo>
                    <a:pt x="389977" y="66960"/>
                  </a:lnTo>
                  <a:lnTo>
                    <a:pt x="356160" y="39045"/>
                  </a:lnTo>
                  <a:lnTo>
                    <a:pt x="317354" y="17966"/>
                  </a:lnTo>
                  <a:lnTo>
                    <a:pt x="274480" y="4644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96112" y="2656332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>
                  <a:moveTo>
                    <a:pt x="136893" y="0"/>
                  </a:moveTo>
                  <a:lnTo>
                    <a:pt x="93600" y="6985"/>
                  </a:lnTo>
                  <a:lnTo>
                    <a:pt x="56018" y="26436"/>
                  </a:lnTo>
                  <a:lnTo>
                    <a:pt x="26394" y="56098"/>
                  </a:lnTo>
                  <a:lnTo>
                    <a:pt x="6972" y="93715"/>
                  </a:lnTo>
                  <a:lnTo>
                    <a:pt x="0" y="137032"/>
                  </a:lnTo>
                  <a:lnTo>
                    <a:pt x="6972" y="180350"/>
                  </a:lnTo>
                  <a:lnTo>
                    <a:pt x="26394" y="217967"/>
                  </a:lnTo>
                  <a:lnTo>
                    <a:pt x="56018" y="247629"/>
                  </a:lnTo>
                  <a:lnTo>
                    <a:pt x="93600" y="267080"/>
                  </a:lnTo>
                  <a:lnTo>
                    <a:pt x="136893" y="274065"/>
                  </a:lnTo>
                  <a:lnTo>
                    <a:pt x="180213" y="267080"/>
                  </a:lnTo>
                  <a:lnTo>
                    <a:pt x="217861" y="247629"/>
                  </a:lnTo>
                  <a:lnTo>
                    <a:pt x="247564" y="217967"/>
                  </a:lnTo>
                  <a:lnTo>
                    <a:pt x="267052" y="180350"/>
                  </a:lnTo>
                  <a:lnTo>
                    <a:pt x="274053" y="137032"/>
                  </a:lnTo>
                  <a:lnTo>
                    <a:pt x="267052" y="93715"/>
                  </a:lnTo>
                  <a:lnTo>
                    <a:pt x="247564" y="56098"/>
                  </a:lnTo>
                  <a:lnTo>
                    <a:pt x="217861" y="26436"/>
                  </a:lnTo>
                  <a:lnTo>
                    <a:pt x="180213" y="6985"/>
                  </a:lnTo>
                  <a:lnTo>
                    <a:pt x="136893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62940" y="2478023"/>
            <a:ext cx="727075" cy="64452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Times New Roman"/>
              <a:cs typeface="Times New Roman"/>
            </a:endParaRPr>
          </a:p>
          <a:p>
            <a:pPr marL="19685" algn="ctr">
              <a:lnSpc>
                <a:spcPct val="100000"/>
              </a:lnSpc>
            </a:pPr>
            <a:r>
              <a:rPr sz="1150" b="1" spc="-19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67512" y="3287267"/>
            <a:ext cx="4407535" cy="749300"/>
            <a:chOff x="667512" y="3287267"/>
            <a:chExt cx="4407535" cy="749300"/>
          </a:xfrm>
        </p:grpSpPr>
        <p:sp>
          <p:nvSpPr>
            <p:cNvPr id="23" name="object 23"/>
            <p:cNvSpPr/>
            <p:nvPr/>
          </p:nvSpPr>
          <p:spPr>
            <a:xfrm>
              <a:off x="827532" y="3406139"/>
              <a:ext cx="4247515" cy="608330"/>
            </a:xfrm>
            <a:custGeom>
              <a:avLst/>
              <a:gdLst/>
              <a:ahLst/>
              <a:cxnLst/>
              <a:rect l="l" t="t" r="r" b="b"/>
              <a:pathLst>
                <a:path w="4247515" h="608329">
                  <a:moveTo>
                    <a:pt x="4154043" y="0"/>
                  </a:moveTo>
                  <a:lnTo>
                    <a:pt x="0" y="0"/>
                  </a:lnTo>
                  <a:lnTo>
                    <a:pt x="0" y="608076"/>
                  </a:lnTo>
                  <a:lnTo>
                    <a:pt x="4154043" y="608076"/>
                  </a:lnTo>
                  <a:lnTo>
                    <a:pt x="4190380" y="600741"/>
                  </a:lnTo>
                  <a:lnTo>
                    <a:pt x="4220051" y="580739"/>
                  </a:lnTo>
                  <a:lnTo>
                    <a:pt x="4240053" y="551068"/>
                  </a:lnTo>
                  <a:lnTo>
                    <a:pt x="4247388" y="514731"/>
                  </a:lnTo>
                  <a:lnTo>
                    <a:pt x="4247388" y="93345"/>
                  </a:lnTo>
                  <a:lnTo>
                    <a:pt x="4240053" y="57007"/>
                  </a:lnTo>
                  <a:lnTo>
                    <a:pt x="4220051" y="27336"/>
                  </a:lnTo>
                  <a:lnTo>
                    <a:pt x="4190380" y="7334"/>
                  </a:lnTo>
                  <a:lnTo>
                    <a:pt x="415404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67512" y="3931919"/>
              <a:ext cx="159385" cy="104775"/>
            </a:xfrm>
            <a:custGeom>
              <a:avLst/>
              <a:gdLst/>
              <a:ahLst/>
              <a:cxnLst/>
              <a:rect l="l" t="t" r="r" b="b"/>
              <a:pathLst>
                <a:path w="159384" h="104775">
                  <a:moveTo>
                    <a:pt x="159384" y="0"/>
                  </a:moveTo>
                  <a:lnTo>
                    <a:pt x="0" y="0"/>
                  </a:lnTo>
                  <a:lnTo>
                    <a:pt x="159384" y="104520"/>
                  </a:lnTo>
                  <a:lnTo>
                    <a:pt x="159384" y="0"/>
                  </a:lnTo>
                  <a:close/>
                </a:path>
              </a:pathLst>
            </a:custGeom>
            <a:solidFill>
              <a:srgbClr val="0050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67512" y="3287267"/>
              <a:ext cx="727075" cy="648970"/>
            </a:xfrm>
            <a:custGeom>
              <a:avLst/>
              <a:gdLst/>
              <a:ahLst/>
              <a:cxnLst/>
              <a:rect l="l" t="t" r="r" b="b"/>
              <a:pathLst>
                <a:path w="727075" h="648970">
                  <a:moveTo>
                    <a:pt x="726566" y="0"/>
                  </a:moveTo>
                  <a:lnTo>
                    <a:pt x="0" y="0"/>
                  </a:lnTo>
                  <a:lnTo>
                    <a:pt x="0" y="648843"/>
                  </a:lnTo>
                  <a:lnTo>
                    <a:pt x="726566" y="648843"/>
                  </a:lnTo>
                  <a:lnTo>
                    <a:pt x="726566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85316" y="3287267"/>
              <a:ext cx="210185" cy="118745"/>
            </a:xfrm>
            <a:custGeom>
              <a:avLst/>
              <a:gdLst/>
              <a:ahLst/>
              <a:cxnLst/>
              <a:rect l="l" t="t" r="r" b="b"/>
              <a:pathLst>
                <a:path w="210184" h="118745">
                  <a:moveTo>
                    <a:pt x="0" y="0"/>
                  </a:moveTo>
                  <a:lnTo>
                    <a:pt x="0" y="118237"/>
                  </a:lnTo>
                  <a:lnTo>
                    <a:pt x="209677" y="118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0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587753" y="3449523"/>
            <a:ext cx="1995170" cy="393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55"/>
              </a:lnSpc>
              <a:spcBef>
                <a:spcPts val="105"/>
              </a:spcBef>
            </a:pP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Access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235"/>
              </a:lnSpc>
            </a:pPr>
            <a:r>
              <a:rPr sz="1050" spc="-10" dirty="0">
                <a:latin typeface="Calibri"/>
                <a:cs typeface="Calibri"/>
              </a:rPr>
              <a:t>MSP: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QMB,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QMB+,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SLMB+,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FBDE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09244" y="3378708"/>
            <a:ext cx="457200" cy="457200"/>
            <a:chOff x="809244" y="3378708"/>
            <a:chExt cx="457200" cy="457200"/>
          </a:xfrm>
        </p:grpSpPr>
        <p:sp>
          <p:nvSpPr>
            <p:cNvPr id="29" name="object 29"/>
            <p:cNvSpPr/>
            <p:nvPr/>
          </p:nvSpPr>
          <p:spPr>
            <a:xfrm>
              <a:off x="809244" y="337870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460" y="0"/>
                  </a:moveTo>
                  <a:lnTo>
                    <a:pt x="182435" y="4644"/>
                  </a:lnTo>
                  <a:lnTo>
                    <a:pt x="139560" y="17966"/>
                  </a:lnTo>
                  <a:lnTo>
                    <a:pt x="100754" y="39045"/>
                  </a:lnTo>
                  <a:lnTo>
                    <a:pt x="66938" y="66960"/>
                  </a:lnTo>
                  <a:lnTo>
                    <a:pt x="39034" y="100793"/>
                  </a:lnTo>
                  <a:lnTo>
                    <a:pt x="17962" y="139624"/>
                  </a:lnTo>
                  <a:lnTo>
                    <a:pt x="4644" y="182533"/>
                  </a:lnTo>
                  <a:lnTo>
                    <a:pt x="0" y="228599"/>
                  </a:lnTo>
                  <a:lnTo>
                    <a:pt x="4644" y="274655"/>
                  </a:lnTo>
                  <a:lnTo>
                    <a:pt x="17962" y="317535"/>
                  </a:lnTo>
                  <a:lnTo>
                    <a:pt x="39034" y="356325"/>
                  </a:lnTo>
                  <a:lnTo>
                    <a:pt x="66938" y="390112"/>
                  </a:lnTo>
                  <a:lnTo>
                    <a:pt x="100754" y="417981"/>
                  </a:lnTo>
                  <a:lnTo>
                    <a:pt x="139560" y="439019"/>
                  </a:lnTo>
                  <a:lnTo>
                    <a:pt x="182435" y="452311"/>
                  </a:lnTo>
                  <a:lnTo>
                    <a:pt x="228460" y="456945"/>
                  </a:lnTo>
                  <a:lnTo>
                    <a:pt x="274480" y="452311"/>
                  </a:lnTo>
                  <a:lnTo>
                    <a:pt x="317354" y="439019"/>
                  </a:lnTo>
                  <a:lnTo>
                    <a:pt x="356160" y="417981"/>
                  </a:lnTo>
                  <a:lnTo>
                    <a:pt x="389977" y="390112"/>
                  </a:lnTo>
                  <a:lnTo>
                    <a:pt x="417882" y="356325"/>
                  </a:lnTo>
                  <a:lnTo>
                    <a:pt x="438956" y="317535"/>
                  </a:lnTo>
                  <a:lnTo>
                    <a:pt x="452275" y="274655"/>
                  </a:lnTo>
                  <a:lnTo>
                    <a:pt x="456920" y="228599"/>
                  </a:lnTo>
                  <a:lnTo>
                    <a:pt x="452275" y="182533"/>
                  </a:lnTo>
                  <a:lnTo>
                    <a:pt x="438956" y="139624"/>
                  </a:lnTo>
                  <a:lnTo>
                    <a:pt x="417882" y="100793"/>
                  </a:lnTo>
                  <a:lnTo>
                    <a:pt x="389977" y="66960"/>
                  </a:lnTo>
                  <a:lnTo>
                    <a:pt x="356160" y="39045"/>
                  </a:lnTo>
                  <a:lnTo>
                    <a:pt x="317354" y="17966"/>
                  </a:lnTo>
                  <a:lnTo>
                    <a:pt x="274480" y="4644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00684" y="3470148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20">
                  <a:moveTo>
                    <a:pt x="136893" y="0"/>
                  </a:moveTo>
                  <a:lnTo>
                    <a:pt x="93600" y="6985"/>
                  </a:lnTo>
                  <a:lnTo>
                    <a:pt x="56018" y="26436"/>
                  </a:lnTo>
                  <a:lnTo>
                    <a:pt x="26394" y="56098"/>
                  </a:lnTo>
                  <a:lnTo>
                    <a:pt x="6972" y="93715"/>
                  </a:lnTo>
                  <a:lnTo>
                    <a:pt x="0" y="137032"/>
                  </a:lnTo>
                  <a:lnTo>
                    <a:pt x="6972" y="180350"/>
                  </a:lnTo>
                  <a:lnTo>
                    <a:pt x="26394" y="217967"/>
                  </a:lnTo>
                  <a:lnTo>
                    <a:pt x="56018" y="247629"/>
                  </a:lnTo>
                  <a:lnTo>
                    <a:pt x="93600" y="267080"/>
                  </a:lnTo>
                  <a:lnTo>
                    <a:pt x="136893" y="274065"/>
                  </a:lnTo>
                  <a:lnTo>
                    <a:pt x="180213" y="267080"/>
                  </a:lnTo>
                  <a:lnTo>
                    <a:pt x="217861" y="247629"/>
                  </a:lnTo>
                  <a:lnTo>
                    <a:pt x="247564" y="217967"/>
                  </a:lnTo>
                  <a:lnTo>
                    <a:pt x="267052" y="180350"/>
                  </a:lnTo>
                  <a:lnTo>
                    <a:pt x="274053" y="137032"/>
                  </a:lnTo>
                  <a:lnTo>
                    <a:pt x="267052" y="93715"/>
                  </a:lnTo>
                  <a:lnTo>
                    <a:pt x="247564" y="56098"/>
                  </a:lnTo>
                  <a:lnTo>
                    <a:pt x="217861" y="26436"/>
                  </a:lnTo>
                  <a:lnTo>
                    <a:pt x="180213" y="6985"/>
                  </a:lnTo>
                  <a:lnTo>
                    <a:pt x="136893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67512" y="3287267"/>
            <a:ext cx="727075" cy="64897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Times New Roman"/>
              <a:cs typeface="Times New Roman"/>
            </a:endParaRPr>
          </a:p>
          <a:p>
            <a:pPr marL="10795" algn="ctr">
              <a:lnSpc>
                <a:spcPct val="100000"/>
              </a:lnSpc>
            </a:pP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71573" y="4360554"/>
            <a:ext cx="3253104" cy="45021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All</a:t>
            </a:r>
            <a:r>
              <a:rPr sz="1400" b="1" spc="-7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Dual</a:t>
            </a:r>
            <a:r>
              <a:rPr sz="1400" b="1" spc="-7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or</a:t>
            </a:r>
            <a:r>
              <a:rPr sz="1400" b="1" spc="-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All</a:t>
            </a:r>
            <a:r>
              <a:rPr sz="1400" b="1" spc="-7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C70"/>
                </a:solidFill>
                <a:latin typeface="Calibri"/>
                <a:cs typeface="Calibri"/>
              </a:rPr>
              <a:t>Dual</a:t>
            </a:r>
            <a:r>
              <a:rPr sz="1400" b="1" spc="-7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1C70"/>
                </a:solidFill>
                <a:latin typeface="Calibri"/>
                <a:cs typeface="Calibri"/>
              </a:rPr>
              <a:t>Assure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050" spc="-10" dirty="0">
                <a:latin typeface="Calibri"/>
                <a:cs typeface="Calibri"/>
              </a:rPr>
              <a:t>MSP: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QMB,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QMB+,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SLMB+,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FBDE+,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SLMB</a:t>
            </a:r>
            <a:r>
              <a:rPr sz="1050" spc="-10" dirty="0">
                <a:latin typeface="Calibri"/>
                <a:cs typeface="Calibri"/>
              </a:rPr>
              <a:t> only,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QDWI,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and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QI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832103" y="4229100"/>
            <a:ext cx="575945" cy="575945"/>
            <a:chOff x="832103" y="4229100"/>
            <a:chExt cx="575945" cy="575945"/>
          </a:xfrm>
        </p:grpSpPr>
        <p:sp>
          <p:nvSpPr>
            <p:cNvPr id="34" name="object 34"/>
            <p:cNvSpPr/>
            <p:nvPr/>
          </p:nvSpPr>
          <p:spPr>
            <a:xfrm>
              <a:off x="832103" y="4229100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858" y="0"/>
                  </a:moveTo>
                  <a:lnTo>
                    <a:pt x="241187" y="3771"/>
                  </a:lnTo>
                  <a:lnTo>
                    <a:pt x="196907" y="14691"/>
                  </a:lnTo>
                  <a:lnTo>
                    <a:pt x="155610" y="32164"/>
                  </a:lnTo>
                  <a:lnTo>
                    <a:pt x="117891" y="55595"/>
                  </a:lnTo>
                  <a:lnTo>
                    <a:pt x="84345" y="84391"/>
                  </a:lnTo>
                  <a:lnTo>
                    <a:pt x="55565" y="117957"/>
                  </a:lnTo>
                  <a:lnTo>
                    <a:pt x="32147" y="155699"/>
                  </a:lnTo>
                  <a:lnTo>
                    <a:pt x="14683" y="197022"/>
                  </a:lnTo>
                  <a:lnTo>
                    <a:pt x="3770" y="241333"/>
                  </a:lnTo>
                  <a:lnTo>
                    <a:pt x="0" y="288036"/>
                  </a:lnTo>
                  <a:lnTo>
                    <a:pt x="3770" y="334728"/>
                  </a:lnTo>
                  <a:lnTo>
                    <a:pt x="14683" y="379009"/>
                  </a:lnTo>
                  <a:lnTo>
                    <a:pt x="32147" y="420290"/>
                  </a:lnTo>
                  <a:lnTo>
                    <a:pt x="55565" y="457980"/>
                  </a:lnTo>
                  <a:lnTo>
                    <a:pt x="84345" y="491490"/>
                  </a:lnTo>
                  <a:lnTo>
                    <a:pt x="117891" y="520229"/>
                  </a:lnTo>
                  <a:lnTo>
                    <a:pt x="155610" y="543609"/>
                  </a:lnTo>
                  <a:lnTo>
                    <a:pt x="196907" y="561039"/>
                  </a:lnTo>
                  <a:lnTo>
                    <a:pt x="241187" y="571929"/>
                  </a:lnTo>
                  <a:lnTo>
                    <a:pt x="287858" y="575691"/>
                  </a:lnTo>
                  <a:lnTo>
                    <a:pt x="334536" y="571929"/>
                  </a:lnTo>
                  <a:lnTo>
                    <a:pt x="378821" y="561039"/>
                  </a:lnTo>
                  <a:lnTo>
                    <a:pt x="420117" y="543609"/>
                  </a:lnTo>
                  <a:lnTo>
                    <a:pt x="457832" y="520229"/>
                  </a:lnTo>
                  <a:lnTo>
                    <a:pt x="491372" y="491490"/>
                  </a:lnTo>
                  <a:lnTo>
                    <a:pt x="520145" y="457980"/>
                  </a:lnTo>
                  <a:lnTo>
                    <a:pt x="543556" y="420290"/>
                  </a:lnTo>
                  <a:lnTo>
                    <a:pt x="561013" y="379009"/>
                  </a:lnTo>
                  <a:lnTo>
                    <a:pt x="571922" y="334728"/>
                  </a:lnTo>
                  <a:lnTo>
                    <a:pt x="575691" y="288036"/>
                  </a:lnTo>
                  <a:lnTo>
                    <a:pt x="571922" y="241333"/>
                  </a:lnTo>
                  <a:lnTo>
                    <a:pt x="561013" y="197022"/>
                  </a:lnTo>
                  <a:lnTo>
                    <a:pt x="543556" y="155699"/>
                  </a:lnTo>
                  <a:lnTo>
                    <a:pt x="520145" y="117957"/>
                  </a:lnTo>
                  <a:lnTo>
                    <a:pt x="491372" y="84391"/>
                  </a:lnTo>
                  <a:lnTo>
                    <a:pt x="457832" y="55595"/>
                  </a:lnTo>
                  <a:lnTo>
                    <a:pt x="420117" y="32164"/>
                  </a:lnTo>
                  <a:lnTo>
                    <a:pt x="378821" y="14691"/>
                  </a:lnTo>
                  <a:lnTo>
                    <a:pt x="334536" y="3771"/>
                  </a:lnTo>
                  <a:lnTo>
                    <a:pt x="287858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28115" y="4325111"/>
              <a:ext cx="384175" cy="384175"/>
            </a:xfrm>
            <a:custGeom>
              <a:avLst/>
              <a:gdLst/>
              <a:ahLst/>
              <a:cxnLst/>
              <a:rect l="l" t="t" r="r" b="b"/>
              <a:pathLst>
                <a:path w="384175" h="384175">
                  <a:moveTo>
                    <a:pt x="191655" y="0"/>
                  </a:moveTo>
                  <a:lnTo>
                    <a:pt x="147680" y="5064"/>
                  </a:lnTo>
                  <a:lnTo>
                    <a:pt x="107328" y="19493"/>
                  </a:lnTo>
                  <a:lnTo>
                    <a:pt x="71745" y="42137"/>
                  </a:lnTo>
                  <a:lnTo>
                    <a:pt x="42074" y="71848"/>
                  </a:lnTo>
                  <a:lnTo>
                    <a:pt x="19463" y="107477"/>
                  </a:lnTo>
                  <a:lnTo>
                    <a:pt x="5056" y="147876"/>
                  </a:lnTo>
                  <a:lnTo>
                    <a:pt x="0" y="191896"/>
                  </a:lnTo>
                  <a:lnTo>
                    <a:pt x="5056" y="235870"/>
                  </a:lnTo>
                  <a:lnTo>
                    <a:pt x="19463" y="276235"/>
                  </a:lnTo>
                  <a:lnTo>
                    <a:pt x="42074" y="311842"/>
                  </a:lnTo>
                  <a:lnTo>
                    <a:pt x="71745" y="341539"/>
                  </a:lnTo>
                  <a:lnTo>
                    <a:pt x="107328" y="364176"/>
                  </a:lnTo>
                  <a:lnTo>
                    <a:pt x="147680" y="378602"/>
                  </a:lnTo>
                  <a:lnTo>
                    <a:pt x="191655" y="383667"/>
                  </a:lnTo>
                  <a:lnTo>
                    <a:pt x="235646" y="378602"/>
                  </a:lnTo>
                  <a:lnTo>
                    <a:pt x="276047" y="364176"/>
                  </a:lnTo>
                  <a:lnTo>
                    <a:pt x="311701" y="341539"/>
                  </a:lnTo>
                  <a:lnTo>
                    <a:pt x="341448" y="311842"/>
                  </a:lnTo>
                  <a:lnTo>
                    <a:pt x="364130" y="276235"/>
                  </a:lnTo>
                  <a:lnTo>
                    <a:pt x="378589" y="235870"/>
                  </a:lnTo>
                  <a:lnTo>
                    <a:pt x="383667" y="191896"/>
                  </a:lnTo>
                  <a:lnTo>
                    <a:pt x="378589" y="147876"/>
                  </a:lnTo>
                  <a:lnTo>
                    <a:pt x="364130" y="107477"/>
                  </a:lnTo>
                  <a:lnTo>
                    <a:pt x="341448" y="71848"/>
                  </a:lnTo>
                  <a:lnTo>
                    <a:pt x="311701" y="42137"/>
                  </a:lnTo>
                  <a:lnTo>
                    <a:pt x="276047" y="19493"/>
                  </a:lnTo>
                  <a:lnTo>
                    <a:pt x="235646" y="5064"/>
                  </a:lnTo>
                  <a:lnTo>
                    <a:pt x="191655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67512" y="4110228"/>
            <a:ext cx="909319" cy="813435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2000"/>
              </a:spcBef>
            </a:pPr>
            <a:r>
              <a:rPr sz="1800" b="1" spc="8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5592064" y="4461002"/>
          <a:ext cx="5863590" cy="1508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0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Offering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177C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17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93345">
                        <a:lnSpc>
                          <a:spcPts val="1555"/>
                        </a:lnSpc>
                        <a:spcBef>
                          <a:spcPts val="1090"/>
                        </a:spcBef>
                      </a:pPr>
                      <a:r>
                        <a:rPr sz="13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3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All</a:t>
                      </a:r>
                      <a:r>
                        <a:rPr sz="13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Dual</a:t>
                      </a:r>
                      <a:r>
                        <a:rPr sz="1300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Assure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555"/>
                        </a:lnSpc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(HMO </a:t>
                      </a:r>
                      <a:r>
                        <a:rPr sz="13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D-SNP)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8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550545">
                        <a:lnSpc>
                          <a:spcPct val="99300"/>
                        </a:lnSpc>
                        <a:spcBef>
                          <a:spcPts val="320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3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H6975,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13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H9630,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KY</a:t>
                      </a:r>
                      <a:r>
                        <a:rPr sz="13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H9730,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H2491,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MI</a:t>
                      </a:r>
                      <a:r>
                        <a:rPr sz="13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H5475,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MS</a:t>
                      </a:r>
                      <a:r>
                        <a:rPr sz="13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H1416, NC</a:t>
                      </a:r>
                      <a:r>
                        <a:rPr sz="13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H4073, OK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H9900,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OH</a:t>
                      </a:r>
                      <a:r>
                        <a:rPr sz="13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H0908,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TX</a:t>
                      </a:r>
                      <a:r>
                        <a:rPr sz="13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H0174,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13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H8189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93345">
                        <a:lnSpc>
                          <a:spcPts val="1555"/>
                        </a:lnSpc>
                        <a:spcBef>
                          <a:spcPts val="310"/>
                        </a:spcBef>
                      </a:pPr>
                      <a:r>
                        <a:rPr sz="13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3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All</a:t>
                      </a:r>
                      <a:r>
                        <a:rPr sz="13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Dual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ts val="1555"/>
                        </a:lnSpc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(HMO </a:t>
                      </a:r>
                      <a:r>
                        <a:rPr sz="13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D-SNP)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FL</a:t>
                      </a:r>
                      <a:r>
                        <a:rPr sz="13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H1032,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GA</a:t>
                      </a:r>
                      <a:r>
                        <a:rPr sz="13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H1112,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NM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H2134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8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PY2024</a:t>
            </a:r>
            <a:r>
              <a:rPr spc="-10" dirty="0"/>
              <a:t> </a:t>
            </a:r>
            <a:r>
              <a:rPr b="1" dirty="0">
                <a:latin typeface="Calibri"/>
                <a:cs typeface="Calibri"/>
              </a:rPr>
              <a:t>NEW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dirty="0"/>
              <a:t>All Dual</a:t>
            </a:r>
            <a:r>
              <a:rPr spc="-45" dirty="0"/>
              <a:t> </a:t>
            </a:r>
            <a:r>
              <a:rPr dirty="0"/>
              <a:t>Plan</a:t>
            </a:r>
            <a:r>
              <a:rPr spc="-55" dirty="0"/>
              <a:t> </a:t>
            </a:r>
            <a:r>
              <a:rPr spc="-10" dirty="0"/>
              <a:t>Offerings</a:t>
            </a:r>
          </a:p>
        </p:txBody>
      </p:sp>
      <p:sp>
        <p:nvSpPr>
          <p:cNvPr id="39" name="object 39"/>
          <p:cNvSpPr/>
          <p:nvPr/>
        </p:nvSpPr>
        <p:spPr>
          <a:xfrm>
            <a:off x="525780" y="6268211"/>
            <a:ext cx="2711450" cy="274320"/>
          </a:xfrm>
          <a:custGeom>
            <a:avLst/>
            <a:gdLst/>
            <a:ahLst/>
            <a:cxnLst/>
            <a:rect l="l" t="t" r="r" b="b"/>
            <a:pathLst>
              <a:path w="2711450" h="274320">
                <a:moveTo>
                  <a:pt x="2711196" y="0"/>
                </a:moveTo>
                <a:lnTo>
                  <a:pt x="0" y="0"/>
                </a:lnTo>
                <a:lnTo>
                  <a:pt x="0" y="274320"/>
                </a:lnTo>
                <a:lnTo>
                  <a:pt x="2711196" y="274320"/>
                </a:lnTo>
                <a:lnTo>
                  <a:pt x="27111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96128" y="2532888"/>
            <a:ext cx="384175" cy="384175"/>
          </a:xfrm>
          <a:custGeom>
            <a:avLst/>
            <a:gdLst/>
            <a:ahLst/>
            <a:cxnLst/>
            <a:rect l="l" t="t" r="r" b="b"/>
            <a:pathLst>
              <a:path w="384175" h="384175">
                <a:moveTo>
                  <a:pt x="191643" y="0"/>
                </a:moveTo>
                <a:lnTo>
                  <a:pt x="147676" y="5064"/>
                </a:lnTo>
                <a:lnTo>
                  <a:pt x="107329" y="19493"/>
                </a:lnTo>
                <a:lnTo>
                  <a:pt x="71747" y="42137"/>
                </a:lnTo>
                <a:lnTo>
                  <a:pt x="42077" y="71848"/>
                </a:lnTo>
                <a:lnTo>
                  <a:pt x="19465" y="107477"/>
                </a:lnTo>
                <a:lnTo>
                  <a:pt x="5057" y="147876"/>
                </a:lnTo>
                <a:lnTo>
                  <a:pt x="0" y="191897"/>
                </a:lnTo>
                <a:lnTo>
                  <a:pt x="5057" y="235870"/>
                </a:lnTo>
                <a:lnTo>
                  <a:pt x="19465" y="276235"/>
                </a:lnTo>
                <a:lnTo>
                  <a:pt x="42077" y="311842"/>
                </a:lnTo>
                <a:lnTo>
                  <a:pt x="71747" y="341539"/>
                </a:lnTo>
                <a:lnTo>
                  <a:pt x="107329" y="364176"/>
                </a:lnTo>
                <a:lnTo>
                  <a:pt x="147676" y="378602"/>
                </a:lnTo>
                <a:lnTo>
                  <a:pt x="191643" y="383666"/>
                </a:lnTo>
                <a:lnTo>
                  <a:pt x="235630" y="378602"/>
                </a:lnTo>
                <a:lnTo>
                  <a:pt x="276031" y="364176"/>
                </a:lnTo>
                <a:lnTo>
                  <a:pt x="311687" y="341539"/>
                </a:lnTo>
                <a:lnTo>
                  <a:pt x="341439" y="311842"/>
                </a:lnTo>
                <a:lnTo>
                  <a:pt x="364126" y="276235"/>
                </a:lnTo>
                <a:lnTo>
                  <a:pt x="378588" y="235870"/>
                </a:lnTo>
                <a:lnTo>
                  <a:pt x="383667" y="191897"/>
                </a:lnTo>
                <a:lnTo>
                  <a:pt x="378588" y="147876"/>
                </a:lnTo>
                <a:lnTo>
                  <a:pt x="364126" y="107477"/>
                </a:lnTo>
                <a:lnTo>
                  <a:pt x="341439" y="71848"/>
                </a:lnTo>
                <a:lnTo>
                  <a:pt x="311687" y="42137"/>
                </a:lnTo>
                <a:lnTo>
                  <a:pt x="276031" y="19493"/>
                </a:lnTo>
                <a:lnTo>
                  <a:pt x="235630" y="5064"/>
                </a:lnTo>
                <a:lnTo>
                  <a:pt x="191643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706871" y="2559811"/>
            <a:ext cx="163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8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089393" y="6332245"/>
            <a:ext cx="4402455" cy="176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sz="1150" i="1" dirty="0">
                <a:latin typeface="Calibri"/>
                <a:cs typeface="Calibri"/>
              </a:rPr>
              <a:t>All</a:t>
            </a:r>
            <a:r>
              <a:rPr sz="1150" i="1" spc="7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information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this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slide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subject</a:t>
            </a:r>
            <a:r>
              <a:rPr sz="1150" i="1" spc="5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to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change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until</a:t>
            </a:r>
            <a:r>
              <a:rPr sz="1150" i="1" spc="7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approved</a:t>
            </a:r>
            <a:r>
              <a:rPr sz="1150" i="1" spc="10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by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spc="-20" dirty="0">
                <a:latin typeface="Calibri"/>
                <a:cs typeface="Calibri"/>
              </a:rPr>
              <a:t>CMS.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334327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Duals</a:t>
            </a:r>
            <a:r>
              <a:rPr spc="-50" dirty="0"/>
              <a:t> </a:t>
            </a:r>
            <a:r>
              <a:rPr spc="-10" dirty="0"/>
              <a:t>Strategy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40104" y="2593975"/>
            <a:ext cx="1964055" cy="703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08585">
              <a:lnSpc>
                <a:spcPct val="100000"/>
              </a:lnSpc>
              <a:spcBef>
                <a:spcPts val="110"/>
              </a:spcBef>
            </a:pPr>
            <a:r>
              <a:rPr sz="2400" dirty="0">
                <a:latin typeface="Calibri"/>
                <a:cs typeface="Calibri"/>
              </a:rPr>
              <a:t>W2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Expansion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000" dirty="0">
                <a:latin typeface="Calibri"/>
                <a:cs typeface="Calibri"/>
              </a:rPr>
              <a:t>(AZ,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NC,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SC,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80" dirty="0">
                <a:latin typeface="Calibri"/>
                <a:cs typeface="Calibri"/>
              </a:rPr>
              <a:t>KY,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PA)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59453" y="2593975"/>
            <a:ext cx="1899285" cy="7594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48005" marR="5080" indent="-535305">
              <a:lnSpc>
                <a:spcPct val="100000"/>
              </a:lnSpc>
              <a:spcBef>
                <a:spcPts val="110"/>
              </a:spcBef>
            </a:pPr>
            <a:r>
              <a:rPr sz="2400" spc="-10" dirty="0">
                <a:latin typeface="Calibri"/>
                <a:cs typeface="Calibri"/>
              </a:rPr>
              <a:t>Broker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Support </a:t>
            </a:r>
            <a:r>
              <a:rPr sz="2400" spc="-20" dirty="0"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60946" y="2593975"/>
            <a:ext cx="1854835" cy="7594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379730">
              <a:lnSpc>
                <a:spcPct val="100000"/>
              </a:lnSpc>
              <a:spcBef>
                <a:spcPts val="110"/>
              </a:spcBef>
            </a:pPr>
            <a:r>
              <a:rPr sz="2400" spc="-10" dirty="0">
                <a:latin typeface="Calibri"/>
                <a:cs typeface="Calibri"/>
              </a:rPr>
              <a:t>Platform Enhancements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36048" y="2593975"/>
            <a:ext cx="1471295" cy="7594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63195" marR="5080" indent="-151130">
              <a:lnSpc>
                <a:spcPct val="100000"/>
              </a:lnSpc>
              <a:spcBef>
                <a:spcPts val="110"/>
              </a:spcBef>
            </a:pPr>
            <a:r>
              <a:rPr sz="2400" spc="-10" dirty="0">
                <a:latin typeface="Calibri"/>
                <a:cs typeface="Calibri"/>
              </a:rPr>
              <a:t>Community Outreach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28674" y="4855286"/>
            <a:ext cx="1193800" cy="3937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spc="-10" dirty="0">
                <a:latin typeface="Calibri"/>
                <a:cs typeface="Calibri"/>
              </a:rPr>
              <a:t>Cross-</a:t>
            </a:r>
            <a:r>
              <a:rPr sz="2400" spc="-20" dirty="0">
                <a:latin typeface="Calibri"/>
                <a:cs typeface="Calibri"/>
              </a:rPr>
              <a:t>sell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86302" y="4855286"/>
            <a:ext cx="2043430" cy="112585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15"/>
              </a:spcBef>
            </a:pPr>
            <a:r>
              <a:rPr sz="2400" dirty="0">
                <a:latin typeface="Calibri"/>
                <a:cs typeface="Calibri"/>
              </a:rPr>
              <a:t>Duals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Marketing </a:t>
            </a:r>
            <a:r>
              <a:rPr sz="2400" dirty="0">
                <a:latin typeface="Calibri"/>
                <a:cs typeface="Calibri"/>
              </a:rPr>
              <a:t>Campaigns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and </a:t>
            </a:r>
            <a:r>
              <a:rPr sz="2400" spc="-10" dirty="0">
                <a:latin typeface="Calibri"/>
                <a:cs typeface="Calibri"/>
              </a:rPr>
              <a:t>Materials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97522" y="4855286"/>
            <a:ext cx="1789430" cy="7594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401320" marR="5080" indent="-389255">
              <a:lnSpc>
                <a:spcPct val="100000"/>
              </a:lnSpc>
              <a:spcBef>
                <a:spcPts val="115"/>
              </a:spcBef>
            </a:pPr>
            <a:r>
              <a:rPr sz="2400" spc="-10" dirty="0">
                <a:latin typeface="Calibri"/>
                <a:cs typeface="Calibri"/>
              </a:rPr>
              <a:t>Education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and </a:t>
            </a:r>
            <a:r>
              <a:rPr sz="2400" spc="-10" dirty="0">
                <a:latin typeface="Calibri"/>
                <a:cs typeface="Calibri"/>
              </a:rPr>
              <a:t>Training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64445" y="4855286"/>
            <a:ext cx="1216025" cy="7594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 indent="73025">
              <a:lnSpc>
                <a:spcPct val="100000"/>
              </a:lnSpc>
              <a:spcBef>
                <a:spcPts val="115"/>
              </a:spcBef>
            </a:pPr>
            <a:r>
              <a:rPr sz="2400" spc="-10" dirty="0">
                <a:latin typeface="Calibri"/>
                <a:cs typeface="Calibri"/>
              </a:rPr>
              <a:t>Provider </a:t>
            </a:r>
            <a:r>
              <a:rPr sz="2400" spc="-20" dirty="0">
                <a:latin typeface="Calibri"/>
                <a:cs typeface="Calibri"/>
              </a:rPr>
              <a:t>Initiatives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4446" y="4156070"/>
            <a:ext cx="648978" cy="64897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44222" y="4156070"/>
            <a:ext cx="648978" cy="64897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80098" y="4156070"/>
            <a:ext cx="648978" cy="64897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44222" y="1883786"/>
            <a:ext cx="648978" cy="64897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00323" y="1883786"/>
            <a:ext cx="649007" cy="64897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73862" y="1881608"/>
            <a:ext cx="657394" cy="65739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59874" y="1883786"/>
            <a:ext cx="648978" cy="64897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41470" y="4156070"/>
            <a:ext cx="648978" cy="648978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624077" y="3746753"/>
            <a:ext cx="10862945" cy="0"/>
          </a:xfrm>
          <a:custGeom>
            <a:avLst/>
            <a:gdLst/>
            <a:ahLst/>
            <a:cxnLst/>
            <a:rect l="l" t="t" r="r" b="b"/>
            <a:pathLst>
              <a:path w="10862945">
                <a:moveTo>
                  <a:pt x="0" y="0"/>
                </a:moveTo>
                <a:lnTo>
                  <a:pt x="10862691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12414" y="1748789"/>
            <a:ext cx="0" cy="1853564"/>
          </a:xfrm>
          <a:custGeom>
            <a:avLst/>
            <a:gdLst/>
            <a:ahLst/>
            <a:cxnLst/>
            <a:rect l="l" t="t" r="r" b="b"/>
            <a:pathLst>
              <a:path h="1853564">
                <a:moveTo>
                  <a:pt x="0" y="0"/>
                </a:moveTo>
                <a:lnTo>
                  <a:pt x="0" y="1853184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96761" y="1748789"/>
            <a:ext cx="0" cy="1853564"/>
          </a:xfrm>
          <a:custGeom>
            <a:avLst/>
            <a:gdLst/>
            <a:ahLst/>
            <a:cxnLst/>
            <a:rect l="l" t="t" r="r" b="b"/>
            <a:pathLst>
              <a:path h="1853564">
                <a:moveTo>
                  <a:pt x="0" y="0"/>
                </a:moveTo>
                <a:lnTo>
                  <a:pt x="0" y="1853184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81109" y="1748789"/>
            <a:ext cx="0" cy="1853564"/>
          </a:xfrm>
          <a:custGeom>
            <a:avLst/>
            <a:gdLst/>
            <a:ahLst/>
            <a:cxnLst/>
            <a:rect l="l" t="t" r="r" b="b"/>
            <a:pathLst>
              <a:path h="1853564">
                <a:moveTo>
                  <a:pt x="0" y="0"/>
                </a:moveTo>
                <a:lnTo>
                  <a:pt x="0" y="1853184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96761" y="3902202"/>
            <a:ext cx="0" cy="2143760"/>
          </a:xfrm>
          <a:custGeom>
            <a:avLst/>
            <a:gdLst/>
            <a:ahLst/>
            <a:cxnLst/>
            <a:rect l="l" t="t" r="r" b="b"/>
            <a:pathLst>
              <a:path h="2143760">
                <a:moveTo>
                  <a:pt x="0" y="0"/>
                </a:moveTo>
                <a:lnTo>
                  <a:pt x="0" y="214345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12414" y="3902202"/>
            <a:ext cx="0" cy="2143760"/>
          </a:xfrm>
          <a:custGeom>
            <a:avLst/>
            <a:gdLst/>
            <a:ahLst/>
            <a:cxnLst/>
            <a:rect l="l" t="t" r="r" b="b"/>
            <a:pathLst>
              <a:path h="2143760">
                <a:moveTo>
                  <a:pt x="0" y="0"/>
                </a:moveTo>
                <a:lnTo>
                  <a:pt x="0" y="214345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85681" y="3902202"/>
            <a:ext cx="0" cy="2143760"/>
          </a:xfrm>
          <a:custGeom>
            <a:avLst/>
            <a:gdLst/>
            <a:ahLst/>
            <a:cxnLst/>
            <a:rect l="l" t="t" r="r" b="b"/>
            <a:pathLst>
              <a:path h="2143760">
                <a:moveTo>
                  <a:pt x="0" y="0"/>
                </a:moveTo>
                <a:lnTo>
                  <a:pt x="0" y="214345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21834" y="2528343"/>
            <a:ext cx="4416425" cy="860492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0"/>
              </a:spcBef>
            </a:pPr>
            <a:r>
              <a:rPr sz="4000" dirty="0">
                <a:solidFill>
                  <a:srgbClr val="FFFFFF"/>
                </a:solidFill>
              </a:rPr>
              <a:t>Introduction</a:t>
            </a:r>
            <a:r>
              <a:rPr sz="4000" spc="-90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&amp;</a:t>
            </a:r>
            <a:r>
              <a:rPr sz="4000" spc="-85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Vision</a:t>
            </a:r>
            <a:endParaRPr sz="4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Duals</a:t>
            </a:r>
            <a:r>
              <a:rPr spc="-150" dirty="0"/>
              <a:t> </a:t>
            </a:r>
            <a:r>
              <a:rPr dirty="0"/>
              <a:t>Strategy</a:t>
            </a:r>
            <a:r>
              <a:rPr spc="-135" dirty="0"/>
              <a:t> </a:t>
            </a:r>
            <a:r>
              <a:rPr dirty="0"/>
              <a:t>cont’d</a:t>
            </a:r>
            <a:r>
              <a:rPr spc="-70" dirty="0"/>
              <a:t> </a:t>
            </a:r>
            <a:r>
              <a:rPr dirty="0"/>
              <a:t>–</a:t>
            </a:r>
            <a:r>
              <a:rPr spc="-120" dirty="0"/>
              <a:t> </a:t>
            </a:r>
            <a:r>
              <a:rPr dirty="0"/>
              <a:t>New</a:t>
            </a:r>
            <a:r>
              <a:rPr spc="-90" dirty="0"/>
              <a:t> </a:t>
            </a:r>
            <a:r>
              <a:rPr spc="-10" dirty="0"/>
              <a:t>slide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998345"/>
            <a:ext cx="10861675" cy="351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ts val="2050"/>
              </a:lnSpc>
              <a:spcBef>
                <a:spcPts val="100"/>
              </a:spcBef>
              <a:buClr>
                <a:srgbClr val="009FA2"/>
              </a:buClr>
              <a:buFont typeface="Symbol"/>
              <a:buChar char=""/>
              <a:tabLst>
                <a:tab pos="354965" algn="l"/>
              </a:tabLst>
            </a:pPr>
            <a:r>
              <a:rPr sz="1800" dirty="0">
                <a:latin typeface="Calibri"/>
                <a:cs typeface="Calibri"/>
              </a:rPr>
              <a:t>Initiatives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underway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support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transition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dual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TMA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plans to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into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DSNP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(where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available)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1945"/>
              </a:lnSpc>
            </a:pPr>
            <a:r>
              <a:rPr sz="1800" dirty="0">
                <a:latin typeface="Calibri"/>
                <a:cs typeface="Calibri"/>
              </a:rPr>
              <a:t>that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better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meet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their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needs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including:</a:t>
            </a:r>
            <a:endParaRPr sz="1800">
              <a:latin typeface="Calibri"/>
              <a:cs typeface="Calibri"/>
            </a:endParaRPr>
          </a:p>
          <a:p>
            <a:pPr marL="588645" lvl="1" indent="-342900">
              <a:lnSpc>
                <a:spcPts val="1945"/>
              </a:lnSpc>
              <a:buClr>
                <a:srgbClr val="6D6D6D"/>
              </a:buClr>
              <a:buFont typeface="Symbol"/>
              <a:buChar char=""/>
              <a:tabLst>
                <a:tab pos="588645" algn="l"/>
              </a:tabLst>
            </a:pPr>
            <a:r>
              <a:rPr sz="1800" dirty="0">
                <a:latin typeface="Calibri"/>
                <a:cs typeface="Calibri"/>
              </a:rPr>
              <a:t>Broker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Platform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enhancements</a:t>
            </a:r>
            <a:endParaRPr sz="1800">
              <a:latin typeface="Calibri"/>
              <a:cs typeface="Calibri"/>
            </a:endParaRPr>
          </a:p>
          <a:p>
            <a:pPr marL="588645" lvl="1" indent="-342900">
              <a:lnSpc>
                <a:spcPts val="1945"/>
              </a:lnSpc>
              <a:buClr>
                <a:srgbClr val="6D6D6D"/>
              </a:buClr>
              <a:buFont typeface="Symbol"/>
              <a:buChar char=""/>
              <a:tabLst>
                <a:tab pos="588645" algn="l"/>
              </a:tabLst>
            </a:pPr>
            <a:r>
              <a:rPr sz="1800" dirty="0">
                <a:latin typeface="Calibri"/>
                <a:cs typeface="Calibri"/>
              </a:rPr>
              <a:t>Provider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Initiatives</a:t>
            </a:r>
            <a:endParaRPr sz="1800">
              <a:latin typeface="Calibri"/>
              <a:cs typeface="Calibri"/>
            </a:endParaRPr>
          </a:p>
          <a:p>
            <a:pPr marL="588645" lvl="1" indent="-342900">
              <a:lnSpc>
                <a:spcPts val="2050"/>
              </a:lnSpc>
              <a:buClr>
                <a:srgbClr val="6D6D6D"/>
              </a:buClr>
              <a:buFont typeface="Symbol"/>
              <a:buChar char=""/>
              <a:tabLst>
                <a:tab pos="588645" algn="l"/>
              </a:tabLst>
            </a:pPr>
            <a:r>
              <a:rPr sz="1800" spc="-10" dirty="0">
                <a:latin typeface="Calibri"/>
                <a:cs typeface="Calibri"/>
              </a:rPr>
              <a:t>Cross-</a:t>
            </a:r>
            <a:r>
              <a:rPr sz="1800" dirty="0">
                <a:latin typeface="Calibri"/>
                <a:cs typeface="Calibri"/>
              </a:rPr>
              <a:t>sell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programs</a:t>
            </a:r>
            <a:endParaRPr sz="1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6D6D6D"/>
              </a:buClr>
              <a:buFont typeface="Symbol"/>
              <a:buChar char=""/>
            </a:pPr>
            <a:endParaRPr sz="3000">
              <a:latin typeface="Calibri"/>
              <a:cs typeface="Calibri"/>
            </a:endParaRPr>
          </a:p>
          <a:p>
            <a:pPr marL="354965" indent="-342265">
              <a:lnSpc>
                <a:spcPts val="2050"/>
              </a:lnSpc>
              <a:spcBef>
                <a:spcPts val="5"/>
              </a:spcBef>
              <a:buClr>
                <a:srgbClr val="009FA2"/>
              </a:buClr>
              <a:buFont typeface="Symbol"/>
              <a:buChar char=""/>
              <a:tabLst>
                <a:tab pos="354965" algn="l"/>
              </a:tabLst>
            </a:pPr>
            <a:r>
              <a:rPr sz="1800" dirty="0">
                <a:latin typeface="Calibri"/>
                <a:cs typeface="Calibri"/>
              </a:rPr>
              <a:t>Additional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education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training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materials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help agents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better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understand </a:t>
            </a:r>
            <a:r>
              <a:rPr sz="1800" spc="-25" dirty="0">
                <a:latin typeface="Calibri"/>
                <a:cs typeface="Calibri"/>
              </a:rPr>
              <a:t>the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2050"/>
              </a:lnSpc>
            </a:pPr>
            <a:r>
              <a:rPr sz="1800" spc="-10" dirty="0">
                <a:latin typeface="Calibri"/>
                <a:cs typeface="Calibri"/>
              </a:rPr>
              <a:t>process.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ts val="2050"/>
              </a:lnSpc>
              <a:spcBef>
                <a:spcPts val="1480"/>
              </a:spcBef>
              <a:buClr>
                <a:srgbClr val="009FA2"/>
              </a:buClr>
              <a:buFont typeface="Symbol"/>
              <a:buChar char=""/>
              <a:tabLst>
                <a:tab pos="354965" algn="l"/>
              </a:tabLst>
            </a:pPr>
            <a:r>
              <a:rPr sz="1800" dirty="0">
                <a:latin typeface="Calibri"/>
                <a:cs typeface="Calibri"/>
              </a:rPr>
              <a:t>Resources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available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assist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Medicaid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redeterminations.</a:t>
            </a:r>
            <a:endParaRPr sz="1800">
              <a:latin typeface="Calibri"/>
              <a:cs typeface="Calibri"/>
            </a:endParaRPr>
          </a:p>
          <a:p>
            <a:pPr marL="588645" lvl="1" indent="-342900">
              <a:lnSpc>
                <a:spcPts val="1945"/>
              </a:lnSpc>
              <a:buClr>
                <a:srgbClr val="6D6D6D"/>
              </a:buClr>
              <a:buFont typeface="Symbol"/>
              <a:buChar char=""/>
              <a:tabLst>
                <a:tab pos="588645" algn="l"/>
              </a:tabLst>
            </a:pPr>
            <a:r>
              <a:rPr sz="1800" dirty="0">
                <a:latin typeface="Calibri"/>
                <a:cs typeface="Calibri"/>
              </a:rPr>
              <a:t>Medicaid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eligibility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required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DSNP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enrollment.</a:t>
            </a:r>
            <a:endParaRPr sz="1800">
              <a:latin typeface="Calibri"/>
              <a:cs typeface="Calibri"/>
            </a:endParaRPr>
          </a:p>
          <a:p>
            <a:pPr marL="588645" lvl="1" indent="-342900">
              <a:lnSpc>
                <a:spcPts val="2055"/>
              </a:lnSpc>
              <a:buClr>
                <a:srgbClr val="6D6D6D"/>
              </a:buClr>
              <a:buFont typeface="Symbol"/>
              <a:buChar char=""/>
              <a:tabLst>
                <a:tab pos="588645" algn="l"/>
              </a:tabLst>
            </a:pPr>
            <a:r>
              <a:rPr sz="1800" spc="-10" dirty="0">
                <a:latin typeface="Calibri"/>
                <a:cs typeface="Calibri"/>
              </a:rPr>
              <a:t>Wellcare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partnered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Centuari,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third-</a:t>
            </a:r>
            <a:r>
              <a:rPr sz="1800" dirty="0">
                <a:latin typeface="Calibri"/>
                <a:cs typeface="Calibri"/>
              </a:rPr>
              <a:t>party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vendor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that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aid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members with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enrollment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process.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25678" y="1916176"/>
          <a:ext cx="10927715" cy="3626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7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2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7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Products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550" b="1" spc="1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Target</a:t>
                      </a:r>
                      <a:r>
                        <a:rPr sz="15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Market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265430" indent="-1733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543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Giveback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265430" marR="151130" indent="-172720">
                        <a:lnSpc>
                          <a:spcPct val="100800"/>
                        </a:lnSpc>
                        <a:spcBef>
                          <a:spcPts val="254"/>
                        </a:spcBef>
                        <a:buFont typeface="Arial"/>
                        <a:buChar char="•"/>
                        <a:tabLst>
                          <a:tab pos="266700" algn="l"/>
                        </a:tabLst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Value-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conscious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beneficiaries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seeking some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 Part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 	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back,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willing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trade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off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giveback,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qualify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for 	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payment of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Medicaid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700" indent="-173355">
                        <a:lnSpc>
                          <a:spcPts val="1655"/>
                        </a:lnSpc>
                        <a:buFont typeface="Arial"/>
                        <a:buChar char="•"/>
                        <a:tabLst>
                          <a:tab pos="26670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HMO-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POS,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LPPO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options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available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premium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5430" indent="-17335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26543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Complete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5430" indent="-17335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26543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Mutual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Omaha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0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266700" indent="-1733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6700" algn="l"/>
                        </a:tabLst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Value-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conscious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beneficiaries who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seeking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predictable copays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extra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7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benefits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700" indent="-17335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26670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HMO-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POS,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LPPO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options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available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4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65430" indent="-1733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543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Assist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330200" indent="-173990">
                        <a:lnSpc>
                          <a:spcPct val="1008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26670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Beneficiaries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receive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Extra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Help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federal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government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but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don’t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qualify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cost-share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D-SNP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seeking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richer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benefits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than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offered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065" indent="-172720">
                        <a:lnSpc>
                          <a:spcPts val="1660"/>
                        </a:lnSpc>
                        <a:buFont typeface="Arial"/>
                        <a:buChar char="•"/>
                        <a:tabLst>
                          <a:tab pos="26606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paid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Extra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Help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receive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700" indent="-17335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26670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HMO-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POS,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LPPO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options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available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0895" y="413461"/>
            <a:ext cx="4407535" cy="1056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315"/>
              </a:lnSpc>
              <a:spcBef>
                <a:spcPts val="100"/>
              </a:spcBef>
            </a:pPr>
            <a:r>
              <a:rPr dirty="0"/>
              <a:t>Portfolio</a:t>
            </a:r>
            <a:r>
              <a:rPr spc="-180" dirty="0"/>
              <a:t> </a:t>
            </a:r>
            <a:r>
              <a:rPr spc="-10" dirty="0"/>
              <a:t>Approach</a:t>
            </a:r>
          </a:p>
          <a:p>
            <a:pPr marL="12700">
              <a:lnSpc>
                <a:spcPts val="2795"/>
              </a:lnSpc>
            </a:pP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Traditional</a:t>
            </a:r>
            <a:r>
              <a:rPr sz="2400" b="1" spc="-1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Medicare</a:t>
            </a:r>
            <a:r>
              <a:rPr sz="2400" b="1" spc="-114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Advantage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25678" y="1971548"/>
          <a:ext cx="11017250" cy="2254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7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2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7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Products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550" b="1" spc="1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Target</a:t>
                      </a:r>
                      <a:r>
                        <a:rPr sz="15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Market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Low,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Moderate,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Higher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5430" indent="-17335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26543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Enhanced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Ultra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5430" indent="-17335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26543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Ultra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266065" indent="-172720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26606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Beneficiaries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receiving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Extra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Help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but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seeking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rich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medical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and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7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extra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benefits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between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$1-49,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$50-$99,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$100+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065" indent="-172720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606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HMO-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POS,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LPPO,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PFFS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(Wellcare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Advantage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Enhanced)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options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700">
                        <a:lnSpc>
                          <a:spcPts val="16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available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only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65430" indent="-1733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543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Patriot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Patriot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266065" indent="-172720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26606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Beneficiaries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receive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credible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coverage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through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retiree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plan,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VA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7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benefits,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etc.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065" indent="-172720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606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plans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also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giveback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700" indent="-17335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26670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HMO-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POS,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LPPO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options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available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0895" y="413461"/>
            <a:ext cx="4407535" cy="1056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315"/>
              </a:lnSpc>
              <a:spcBef>
                <a:spcPts val="100"/>
              </a:spcBef>
            </a:pPr>
            <a:r>
              <a:rPr dirty="0"/>
              <a:t>Portfolio</a:t>
            </a:r>
            <a:r>
              <a:rPr spc="-180" dirty="0"/>
              <a:t> </a:t>
            </a:r>
            <a:r>
              <a:rPr spc="-10" dirty="0"/>
              <a:t>Approach</a:t>
            </a:r>
          </a:p>
          <a:p>
            <a:pPr marL="12700">
              <a:lnSpc>
                <a:spcPts val="2795"/>
              </a:lnSpc>
            </a:pP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Traditional</a:t>
            </a:r>
            <a:r>
              <a:rPr sz="2400" b="1" spc="-1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Medicare</a:t>
            </a:r>
            <a:r>
              <a:rPr sz="2400" b="1" spc="-114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Advantage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Low</a:t>
            </a:r>
            <a:r>
              <a:rPr spc="-80" dirty="0"/>
              <a:t> </a:t>
            </a:r>
            <a:r>
              <a:rPr dirty="0"/>
              <a:t>Income</a:t>
            </a:r>
            <a:r>
              <a:rPr spc="-60" dirty="0"/>
              <a:t> </a:t>
            </a:r>
            <a:r>
              <a:rPr dirty="0"/>
              <a:t>Subsidy</a:t>
            </a:r>
            <a:r>
              <a:rPr spc="15" dirty="0"/>
              <a:t> </a:t>
            </a:r>
            <a:r>
              <a:rPr spc="-10" dirty="0"/>
              <a:t>Plans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315425"/>
            <a:ext cx="10745470" cy="370840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Low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Income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Subsidy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(LIS)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specifically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designed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work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government’s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program.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More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meaningful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medical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supplemental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benefits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focus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members’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overall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health,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as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5"/>
              </a:spcBef>
            </a:pPr>
            <a:r>
              <a:rPr sz="2000" spc="-10" dirty="0">
                <a:latin typeface="Calibri"/>
                <a:cs typeface="Calibri"/>
              </a:rPr>
              <a:t>prescription</a:t>
            </a:r>
            <a:r>
              <a:rPr sz="2000" spc="-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needs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addressed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by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subsidy.</a:t>
            </a:r>
            <a:endParaRPr sz="2000">
              <a:latin typeface="Calibri"/>
              <a:cs typeface="Calibri"/>
            </a:endParaRPr>
          </a:p>
          <a:p>
            <a:pPr marL="241300" marR="32384" indent="-228600">
              <a:lnSpc>
                <a:spcPts val="2380"/>
              </a:lnSpc>
              <a:spcBef>
                <a:spcPts val="112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Ideal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beneficiaries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who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receive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Extra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Help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Part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from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government,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but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qualify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 </a:t>
            </a:r>
            <a:r>
              <a:rPr sz="2000" dirty="0">
                <a:latin typeface="Calibri"/>
                <a:cs typeface="Calibri"/>
              </a:rPr>
              <a:t>zero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cost-share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D-</a:t>
            </a:r>
            <a:r>
              <a:rPr sz="2000" dirty="0">
                <a:latin typeface="Calibri"/>
                <a:cs typeface="Calibri"/>
              </a:rPr>
              <a:t>SNP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seeking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richer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benefits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those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offered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by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 $0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premium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plan.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ts val="2390"/>
              </a:lnSpc>
              <a:spcBef>
                <a:spcPts val="944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Partial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duals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should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consider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Dual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states </a:t>
            </a:r>
            <a:r>
              <a:rPr sz="2000" dirty="0">
                <a:latin typeface="Calibri"/>
                <a:cs typeface="Calibri"/>
              </a:rPr>
              <a:t>where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they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offered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additional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competitive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390"/>
              </a:lnSpc>
            </a:pPr>
            <a:r>
              <a:rPr sz="2000" spc="-10" dirty="0">
                <a:latin typeface="Calibri"/>
                <a:cs typeface="Calibri"/>
              </a:rPr>
              <a:t>benefits.</a:t>
            </a:r>
            <a:endParaRPr sz="2000">
              <a:latin typeface="Calibri"/>
              <a:cs typeface="Calibri"/>
            </a:endParaRPr>
          </a:p>
          <a:p>
            <a:pPr marL="241300" marR="36195" indent="-228600">
              <a:lnSpc>
                <a:spcPct val="99800"/>
              </a:lnSpc>
              <a:spcBef>
                <a:spcPts val="102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NEW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2024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People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who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have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incomes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up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150%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poverty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resources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at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or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below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limits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partial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benefits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now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eligible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FULL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benefits – </a:t>
            </a:r>
            <a:r>
              <a:rPr sz="2000" b="1" dirty="0">
                <a:latin typeface="Calibri"/>
                <a:cs typeface="Calibri"/>
              </a:rPr>
              <a:t>Increases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number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prospects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who </a:t>
            </a:r>
            <a:r>
              <a:rPr sz="2000" b="1" dirty="0">
                <a:latin typeface="Calibri"/>
                <a:cs typeface="Calibri"/>
              </a:rPr>
              <a:t>qualify</a:t>
            </a:r>
            <a:r>
              <a:rPr sz="2000" b="1" spc="-8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for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full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LIS </a:t>
            </a:r>
            <a:r>
              <a:rPr sz="2000" b="1" spc="-10" dirty="0">
                <a:latin typeface="Calibri"/>
                <a:cs typeface="Calibri"/>
              </a:rPr>
              <a:t>benefits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by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30%!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1812" y="5244084"/>
            <a:ext cx="10739755" cy="92392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75260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1380"/>
              </a:spcBef>
            </a:pP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It</a:t>
            </a:r>
            <a:r>
              <a:rPr sz="1800" b="1" spc="-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is</a:t>
            </a:r>
            <a:r>
              <a:rPr sz="1800" b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important</a:t>
            </a:r>
            <a:r>
              <a:rPr sz="18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to</a:t>
            </a:r>
            <a:r>
              <a:rPr sz="1800" b="1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understand</a:t>
            </a:r>
            <a:r>
              <a:rPr sz="1800" b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LIS</a:t>
            </a:r>
            <a:r>
              <a:rPr sz="1800" b="1" spc="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status</a:t>
            </a:r>
            <a:r>
              <a:rPr sz="18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at</a:t>
            </a:r>
            <a:r>
              <a:rPr sz="18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the</a:t>
            </a:r>
            <a:r>
              <a:rPr sz="1800" b="1" spc="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point</a:t>
            </a:r>
            <a:r>
              <a:rPr sz="18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of</a:t>
            </a:r>
            <a:r>
              <a:rPr sz="1800" b="1" spc="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enrollment</a:t>
            </a:r>
            <a:r>
              <a:rPr sz="18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in</a:t>
            </a:r>
            <a:r>
              <a:rPr sz="1800" b="1" spc="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order</a:t>
            </a:r>
            <a:r>
              <a:rPr sz="1800" b="1" spc="-6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to</a:t>
            </a:r>
            <a:r>
              <a:rPr sz="1800" b="1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properly</a:t>
            </a:r>
            <a:r>
              <a:rPr sz="1800" b="1" spc="-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articulate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premium,</a:t>
            </a:r>
            <a:r>
              <a:rPr sz="1800" b="1" spc="-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deductible,</a:t>
            </a:r>
            <a:r>
              <a:rPr sz="1800" b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and</a:t>
            </a:r>
            <a:r>
              <a:rPr sz="18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copays,</a:t>
            </a:r>
            <a:r>
              <a:rPr sz="1800" b="1" spc="-10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and</a:t>
            </a:r>
            <a:r>
              <a:rPr sz="18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get</a:t>
            </a:r>
            <a:r>
              <a:rPr sz="1800" b="1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members</a:t>
            </a:r>
            <a:r>
              <a:rPr sz="18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into</a:t>
            </a:r>
            <a:r>
              <a:rPr sz="18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the</a:t>
            </a:r>
            <a:r>
              <a:rPr sz="18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best</a:t>
            </a:r>
            <a:r>
              <a:rPr sz="1800" b="1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plan</a:t>
            </a:r>
            <a:r>
              <a:rPr sz="18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for</a:t>
            </a:r>
            <a:r>
              <a:rPr sz="1800" b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them.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77355" y="2075688"/>
            <a:ext cx="5422900" cy="3767454"/>
            <a:chOff x="6277355" y="2075688"/>
            <a:chExt cx="5422900" cy="37674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77355" y="2450592"/>
              <a:ext cx="5422391" cy="33924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22991" y="2450592"/>
              <a:ext cx="457200" cy="274320"/>
            </a:xfrm>
            <a:custGeom>
              <a:avLst/>
              <a:gdLst/>
              <a:ahLst/>
              <a:cxnLst/>
              <a:rect l="l" t="t" r="r" b="b"/>
              <a:pathLst>
                <a:path w="457200" h="274319">
                  <a:moveTo>
                    <a:pt x="456691" y="0"/>
                  </a:moveTo>
                  <a:lnTo>
                    <a:pt x="0" y="0"/>
                  </a:lnTo>
                  <a:lnTo>
                    <a:pt x="228600" y="273812"/>
                  </a:lnTo>
                  <a:lnTo>
                    <a:pt x="4566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949439" y="2075688"/>
              <a:ext cx="1069975" cy="1065530"/>
            </a:xfrm>
            <a:custGeom>
              <a:avLst/>
              <a:gdLst/>
              <a:ahLst/>
              <a:cxnLst/>
              <a:rect l="l" t="t" r="r" b="b"/>
              <a:pathLst>
                <a:path w="1069975" h="1065530">
                  <a:moveTo>
                    <a:pt x="534924" y="0"/>
                  </a:moveTo>
                  <a:lnTo>
                    <a:pt x="486239" y="2177"/>
                  </a:lnTo>
                  <a:lnTo>
                    <a:pt x="438778" y="8582"/>
                  </a:lnTo>
                  <a:lnTo>
                    <a:pt x="392729" y="19028"/>
                  </a:lnTo>
                  <a:lnTo>
                    <a:pt x="348283" y="33327"/>
                  </a:lnTo>
                  <a:lnTo>
                    <a:pt x="305626" y="51289"/>
                  </a:lnTo>
                  <a:lnTo>
                    <a:pt x="264950" y="72728"/>
                  </a:lnTo>
                  <a:lnTo>
                    <a:pt x="226441" y="97455"/>
                  </a:lnTo>
                  <a:lnTo>
                    <a:pt x="190290" y="125281"/>
                  </a:lnTo>
                  <a:lnTo>
                    <a:pt x="156686" y="156019"/>
                  </a:lnTo>
                  <a:lnTo>
                    <a:pt x="125816" y="189480"/>
                  </a:lnTo>
                  <a:lnTo>
                    <a:pt x="97871" y="225477"/>
                  </a:lnTo>
                  <a:lnTo>
                    <a:pt x="73039" y="263821"/>
                  </a:lnTo>
                  <a:lnTo>
                    <a:pt x="51508" y="304324"/>
                  </a:lnTo>
                  <a:lnTo>
                    <a:pt x="33469" y="346797"/>
                  </a:lnTo>
                  <a:lnTo>
                    <a:pt x="19109" y="391054"/>
                  </a:lnTo>
                  <a:lnTo>
                    <a:pt x="8619" y="436905"/>
                  </a:lnTo>
                  <a:lnTo>
                    <a:pt x="2186" y="484162"/>
                  </a:lnTo>
                  <a:lnTo>
                    <a:pt x="0" y="532638"/>
                  </a:lnTo>
                  <a:lnTo>
                    <a:pt x="2186" y="581113"/>
                  </a:lnTo>
                  <a:lnTo>
                    <a:pt x="8619" y="628370"/>
                  </a:lnTo>
                  <a:lnTo>
                    <a:pt x="19109" y="674221"/>
                  </a:lnTo>
                  <a:lnTo>
                    <a:pt x="33469" y="718478"/>
                  </a:lnTo>
                  <a:lnTo>
                    <a:pt x="51508" y="760951"/>
                  </a:lnTo>
                  <a:lnTo>
                    <a:pt x="73039" y="801454"/>
                  </a:lnTo>
                  <a:lnTo>
                    <a:pt x="97871" y="839798"/>
                  </a:lnTo>
                  <a:lnTo>
                    <a:pt x="125816" y="875795"/>
                  </a:lnTo>
                  <a:lnTo>
                    <a:pt x="156686" y="909256"/>
                  </a:lnTo>
                  <a:lnTo>
                    <a:pt x="190290" y="939994"/>
                  </a:lnTo>
                  <a:lnTo>
                    <a:pt x="226441" y="967820"/>
                  </a:lnTo>
                  <a:lnTo>
                    <a:pt x="264950" y="992547"/>
                  </a:lnTo>
                  <a:lnTo>
                    <a:pt x="305626" y="1013986"/>
                  </a:lnTo>
                  <a:lnTo>
                    <a:pt x="348283" y="1031948"/>
                  </a:lnTo>
                  <a:lnTo>
                    <a:pt x="392729" y="1046247"/>
                  </a:lnTo>
                  <a:lnTo>
                    <a:pt x="438778" y="1056693"/>
                  </a:lnTo>
                  <a:lnTo>
                    <a:pt x="486239" y="1063098"/>
                  </a:lnTo>
                  <a:lnTo>
                    <a:pt x="534924" y="1065276"/>
                  </a:lnTo>
                  <a:lnTo>
                    <a:pt x="583608" y="1063098"/>
                  </a:lnTo>
                  <a:lnTo>
                    <a:pt x="631069" y="1056693"/>
                  </a:lnTo>
                  <a:lnTo>
                    <a:pt x="677118" y="1046247"/>
                  </a:lnTo>
                  <a:lnTo>
                    <a:pt x="721564" y="1031948"/>
                  </a:lnTo>
                  <a:lnTo>
                    <a:pt x="764221" y="1013986"/>
                  </a:lnTo>
                  <a:lnTo>
                    <a:pt x="804897" y="992547"/>
                  </a:lnTo>
                  <a:lnTo>
                    <a:pt x="843406" y="967820"/>
                  </a:lnTo>
                  <a:lnTo>
                    <a:pt x="879557" y="939994"/>
                  </a:lnTo>
                  <a:lnTo>
                    <a:pt x="913161" y="909256"/>
                  </a:lnTo>
                  <a:lnTo>
                    <a:pt x="944031" y="875795"/>
                  </a:lnTo>
                  <a:lnTo>
                    <a:pt x="971976" y="839798"/>
                  </a:lnTo>
                  <a:lnTo>
                    <a:pt x="996808" y="801454"/>
                  </a:lnTo>
                  <a:lnTo>
                    <a:pt x="1018339" y="760951"/>
                  </a:lnTo>
                  <a:lnTo>
                    <a:pt x="1036378" y="718478"/>
                  </a:lnTo>
                  <a:lnTo>
                    <a:pt x="1050738" y="674221"/>
                  </a:lnTo>
                  <a:lnTo>
                    <a:pt x="1061228" y="628370"/>
                  </a:lnTo>
                  <a:lnTo>
                    <a:pt x="1067661" y="581113"/>
                  </a:lnTo>
                  <a:lnTo>
                    <a:pt x="1069848" y="532638"/>
                  </a:lnTo>
                  <a:lnTo>
                    <a:pt x="1067661" y="484162"/>
                  </a:lnTo>
                  <a:lnTo>
                    <a:pt x="1061228" y="436905"/>
                  </a:lnTo>
                  <a:lnTo>
                    <a:pt x="1050738" y="391054"/>
                  </a:lnTo>
                  <a:lnTo>
                    <a:pt x="1036378" y="346797"/>
                  </a:lnTo>
                  <a:lnTo>
                    <a:pt x="1018339" y="304324"/>
                  </a:lnTo>
                  <a:lnTo>
                    <a:pt x="996808" y="263821"/>
                  </a:lnTo>
                  <a:lnTo>
                    <a:pt x="971976" y="225477"/>
                  </a:lnTo>
                  <a:lnTo>
                    <a:pt x="944031" y="189480"/>
                  </a:lnTo>
                  <a:lnTo>
                    <a:pt x="913161" y="156019"/>
                  </a:lnTo>
                  <a:lnTo>
                    <a:pt x="879557" y="125281"/>
                  </a:lnTo>
                  <a:lnTo>
                    <a:pt x="843406" y="97455"/>
                  </a:lnTo>
                  <a:lnTo>
                    <a:pt x="804897" y="72728"/>
                  </a:lnTo>
                  <a:lnTo>
                    <a:pt x="764221" y="51289"/>
                  </a:lnTo>
                  <a:lnTo>
                    <a:pt x="721564" y="33327"/>
                  </a:lnTo>
                  <a:lnTo>
                    <a:pt x="677118" y="19028"/>
                  </a:lnTo>
                  <a:lnTo>
                    <a:pt x="631069" y="8582"/>
                  </a:lnTo>
                  <a:lnTo>
                    <a:pt x="583608" y="2177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1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39216" y="2123058"/>
            <a:ext cx="3691890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dirty="0">
                <a:solidFill>
                  <a:srgbClr val="009FA2"/>
                </a:solidFill>
                <a:latin typeface="Calibri"/>
                <a:cs typeface="Calibri"/>
              </a:rPr>
              <a:t>Ascension</a:t>
            </a:r>
            <a:r>
              <a:rPr sz="1700" b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009FA2"/>
                </a:solidFill>
                <a:latin typeface="Calibri"/>
                <a:cs typeface="Calibri"/>
              </a:rPr>
              <a:t>Complete</a:t>
            </a:r>
            <a:r>
              <a:rPr sz="1700" b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009FA2"/>
                </a:solidFill>
                <a:latin typeface="Calibri"/>
                <a:cs typeface="Calibri"/>
              </a:rPr>
              <a:t>Joint</a:t>
            </a:r>
            <a:r>
              <a:rPr sz="1700" b="1" spc="-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700" b="1" spc="-20" dirty="0">
                <a:solidFill>
                  <a:srgbClr val="009FA2"/>
                </a:solidFill>
                <a:latin typeface="Calibri"/>
                <a:cs typeface="Calibri"/>
              </a:rPr>
              <a:t>Venture</a:t>
            </a:r>
            <a:r>
              <a:rPr sz="17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009FA2"/>
                </a:solidFill>
                <a:latin typeface="Calibri"/>
                <a:cs typeface="Calibri"/>
              </a:rPr>
              <a:t>(ACJV)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9216" y="2461082"/>
            <a:ext cx="5060315" cy="3319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marR="71755" indent="-173990">
              <a:lnSpc>
                <a:spcPct val="100099"/>
              </a:lnSpc>
              <a:spcBef>
                <a:spcPts val="105"/>
              </a:spcBef>
              <a:buClr>
                <a:srgbClr val="009FA2"/>
              </a:buClr>
              <a:buFont typeface="Arial"/>
              <a:buChar char="•"/>
              <a:tabLst>
                <a:tab pos="186055" algn="l"/>
              </a:tabLst>
            </a:pPr>
            <a:r>
              <a:rPr sz="1400" dirty="0">
                <a:latin typeface="Calibri"/>
                <a:cs typeface="Calibri"/>
              </a:rPr>
              <a:t>Joint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venture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between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Ascension,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second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largest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Catholic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nonprofit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health system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Centene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signed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31, </a:t>
            </a:r>
            <a:r>
              <a:rPr sz="1400" dirty="0">
                <a:latin typeface="Calibri"/>
                <a:cs typeface="Calibri"/>
              </a:rPr>
              <a:t>2019,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resulting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Ascension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Complete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owned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both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Centene </a:t>
            </a:r>
            <a:r>
              <a:rPr sz="1400" dirty="0">
                <a:latin typeface="Calibri"/>
                <a:cs typeface="Calibri"/>
              </a:rPr>
              <a:t>(60%)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Ascension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(40%).</a:t>
            </a:r>
            <a:endParaRPr sz="1400">
              <a:latin typeface="Calibri"/>
              <a:cs typeface="Calibri"/>
            </a:endParaRPr>
          </a:p>
          <a:p>
            <a:pPr marL="186055" marR="58419" indent="-173990">
              <a:lnSpc>
                <a:spcPct val="99700"/>
              </a:lnSpc>
              <a:spcBef>
                <a:spcPts val="590"/>
              </a:spcBef>
              <a:buClr>
                <a:srgbClr val="009FA2"/>
              </a:buClr>
              <a:buFont typeface="Arial"/>
              <a:buChar char="•"/>
              <a:tabLst>
                <a:tab pos="186055" algn="l"/>
              </a:tabLst>
            </a:pPr>
            <a:r>
              <a:rPr sz="1400" dirty="0">
                <a:latin typeface="Calibri"/>
                <a:cs typeface="Calibri"/>
              </a:rPr>
              <a:t>This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partnership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created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provider-</a:t>
            </a:r>
            <a:r>
              <a:rPr sz="1400" dirty="0">
                <a:latin typeface="Calibri"/>
                <a:cs typeface="Calibri"/>
              </a:rPr>
              <a:t>endorsed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Medicare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Advantage </a:t>
            </a:r>
            <a:r>
              <a:rPr sz="1400" dirty="0">
                <a:latin typeface="Calibri"/>
                <a:cs typeface="Calibri"/>
              </a:rPr>
              <a:t>(MA)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product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which delivers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integrated, </a:t>
            </a:r>
            <a:r>
              <a:rPr sz="1400" spc="-20" dirty="0">
                <a:latin typeface="Calibri"/>
                <a:cs typeface="Calibri"/>
              </a:rPr>
              <a:t>high-</a:t>
            </a:r>
            <a:r>
              <a:rPr sz="1400" dirty="0">
                <a:latin typeface="Calibri"/>
                <a:cs typeface="Calibri"/>
              </a:rPr>
              <a:t>quality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care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services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seniors.</a:t>
            </a:r>
            <a:endParaRPr sz="1400">
              <a:latin typeface="Calibri"/>
              <a:cs typeface="Calibri"/>
            </a:endParaRPr>
          </a:p>
          <a:p>
            <a:pPr marL="184785" marR="5080" indent="-172720">
              <a:lnSpc>
                <a:spcPts val="1660"/>
              </a:lnSpc>
              <a:spcBef>
                <a:spcPts val="700"/>
              </a:spcBef>
              <a:buClr>
                <a:srgbClr val="009FA2"/>
              </a:buClr>
              <a:buFont typeface="Arial"/>
              <a:buChar char="•"/>
              <a:tabLst>
                <a:tab pos="186055" algn="l"/>
              </a:tabLst>
            </a:pPr>
            <a:r>
              <a:rPr sz="1400" dirty="0">
                <a:latin typeface="Calibri"/>
                <a:cs typeface="Calibri"/>
              </a:rPr>
              <a:t>Purchase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agreement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Centene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acquire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100%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ownership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 	</a:t>
            </a:r>
            <a:r>
              <a:rPr sz="1400" dirty="0">
                <a:latin typeface="Calibri"/>
                <a:cs typeface="Calibri"/>
              </a:rPr>
              <a:t>joint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venture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signed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Dec.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23,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2022;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effective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May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1, </a:t>
            </a:r>
            <a:r>
              <a:rPr sz="1400" spc="-10" dirty="0">
                <a:latin typeface="Calibri"/>
                <a:cs typeface="Calibri"/>
              </a:rPr>
              <a:t>2023.</a:t>
            </a:r>
            <a:endParaRPr sz="1400">
              <a:latin typeface="Calibri"/>
              <a:cs typeface="Calibri"/>
            </a:endParaRPr>
          </a:p>
          <a:p>
            <a:pPr marL="186055" marR="24765" indent="-173990">
              <a:lnSpc>
                <a:spcPct val="99700"/>
              </a:lnSpc>
              <a:spcBef>
                <a:spcPts val="575"/>
              </a:spcBef>
              <a:buClr>
                <a:srgbClr val="009FA2"/>
              </a:buClr>
              <a:buFont typeface="Arial"/>
              <a:buChar char="•"/>
              <a:tabLst>
                <a:tab pos="186055" algn="l"/>
              </a:tabLst>
            </a:pPr>
            <a:r>
              <a:rPr sz="1400" b="1" dirty="0">
                <a:latin typeface="Calibri"/>
                <a:cs typeface="Calibri"/>
              </a:rPr>
              <a:t>Licensing</a:t>
            </a:r>
            <a:r>
              <a:rPr sz="1400" b="1" spc="-7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agreement</a:t>
            </a:r>
            <a:r>
              <a:rPr sz="1400" b="1" spc="-1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(trademarks,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logo,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name,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domain,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etc.)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with </a:t>
            </a:r>
            <a:r>
              <a:rPr sz="1400" dirty="0">
                <a:latin typeface="Calibri"/>
                <a:cs typeface="Calibri"/>
              </a:rPr>
              <a:t>Ascension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brand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ends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Dec.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31,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2023.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All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products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rebranded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under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Wellcare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Allwell.</a:t>
            </a:r>
            <a:endParaRPr sz="14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590"/>
              </a:spcBef>
              <a:buClr>
                <a:srgbClr val="009FA2"/>
              </a:buClr>
              <a:buFont typeface="Arial"/>
              <a:buChar char="•"/>
              <a:tabLst>
                <a:tab pos="185420" algn="l"/>
              </a:tabLst>
            </a:pPr>
            <a:r>
              <a:rPr sz="1400" b="1" dirty="0">
                <a:latin typeface="Calibri"/>
                <a:cs typeface="Calibri"/>
              </a:rPr>
              <a:t>States:</a:t>
            </a:r>
            <a:r>
              <a:rPr sz="1400" b="1" spc="-1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Alabama,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Florida,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Illinois,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Indiana,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Kansas,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Michigan,</a:t>
            </a:r>
            <a:endParaRPr sz="1400">
              <a:latin typeface="Calibri"/>
              <a:cs typeface="Calibri"/>
            </a:endParaRPr>
          </a:p>
          <a:p>
            <a:pPr marL="186055">
              <a:lnSpc>
                <a:spcPct val="100000"/>
              </a:lnSpc>
              <a:spcBef>
                <a:spcPts val="15"/>
              </a:spcBef>
            </a:pPr>
            <a:r>
              <a:rPr sz="1400" spc="-10" dirty="0">
                <a:latin typeface="Calibri"/>
                <a:cs typeface="Calibri"/>
              </a:rPr>
              <a:t>Tennessee,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Texas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6596380" cy="132905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ts val="4860"/>
              </a:lnSpc>
              <a:spcBef>
                <a:spcPts val="715"/>
              </a:spcBef>
            </a:pPr>
            <a:r>
              <a:rPr dirty="0"/>
              <a:t>PY2024</a:t>
            </a:r>
            <a:r>
              <a:rPr spc="-40" dirty="0"/>
              <a:t> </a:t>
            </a:r>
            <a:r>
              <a:rPr dirty="0"/>
              <a:t>Ascension</a:t>
            </a:r>
            <a:r>
              <a:rPr spc="-70" dirty="0"/>
              <a:t> </a:t>
            </a:r>
            <a:r>
              <a:rPr spc="-10" dirty="0"/>
              <a:t>Complete </a:t>
            </a:r>
            <a:r>
              <a:rPr dirty="0"/>
              <a:t>Plan</a:t>
            </a:r>
            <a:r>
              <a:rPr spc="-25" dirty="0"/>
              <a:t> </a:t>
            </a:r>
            <a:r>
              <a:rPr spc="-10" dirty="0"/>
              <a:t>Acquisition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225410" y="2226640"/>
            <a:ext cx="524510" cy="6565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3225"/>
              </a:lnSpc>
              <a:spcBef>
                <a:spcPts val="110"/>
              </a:spcBef>
            </a:pPr>
            <a:r>
              <a:rPr sz="2800" b="1" spc="5" dirty="0">
                <a:solidFill>
                  <a:srgbClr val="F1F1F1"/>
                </a:solidFill>
                <a:latin typeface="Calibri"/>
                <a:cs typeface="Calibri"/>
              </a:rPr>
              <a:t>8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ts val="1725"/>
              </a:lnSpc>
            </a:pPr>
            <a:r>
              <a:rPr sz="1550" spc="-10" dirty="0">
                <a:solidFill>
                  <a:srgbClr val="F1F1F1"/>
                </a:solidFill>
                <a:latin typeface="Calibri"/>
                <a:cs typeface="Calibri"/>
              </a:rPr>
              <a:t>States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70747" y="2071116"/>
            <a:ext cx="1069975" cy="1065530"/>
          </a:xfrm>
          <a:custGeom>
            <a:avLst/>
            <a:gdLst/>
            <a:ahLst/>
            <a:cxnLst/>
            <a:rect l="l" t="t" r="r" b="b"/>
            <a:pathLst>
              <a:path w="1069975" h="1065530">
                <a:moveTo>
                  <a:pt x="534924" y="0"/>
                </a:moveTo>
                <a:lnTo>
                  <a:pt x="486239" y="2177"/>
                </a:lnTo>
                <a:lnTo>
                  <a:pt x="438778" y="8582"/>
                </a:lnTo>
                <a:lnTo>
                  <a:pt x="392729" y="19028"/>
                </a:lnTo>
                <a:lnTo>
                  <a:pt x="348283" y="33327"/>
                </a:lnTo>
                <a:lnTo>
                  <a:pt x="305626" y="51289"/>
                </a:lnTo>
                <a:lnTo>
                  <a:pt x="264950" y="72728"/>
                </a:lnTo>
                <a:lnTo>
                  <a:pt x="226441" y="97455"/>
                </a:lnTo>
                <a:lnTo>
                  <a:pt x="190290" y="125281"/>
                </a:lnTo>
                <a:lnTo>
                  <a:pt x="156686" y="156019"/>
                </a:lnTo>
                <a:lnTo>
                  <a:pt x="125816" y="189480"/>
                </a:lnTo>
                <a:lnTo>
                  <a:pt x="97871" y="225477"/>
                </a:lnTo>
                <a:lnTo>
                  <a:pt x="73039" y="263821"/>
                </a:lnTo>
                <a:lnTo>
                  <a:pt x="51508" y="304324"/>
                </a:lnTo>
                <a:lnTo>
                  <a:pt x="33469" y="346797"/>
                </a:lnTo>
                <a:lnTo>
                  <a:pt x="19109" y="391054"/>
                </a:lnTo>
                <a:lnTo>
                  <a:pt x="8619" y="436905"/>
                </a:lnTo>
                <a:lnTo>
                  <a:pt x="2186" y="484162"/>
                </a:lnTo>
                <a:lnTo>
                  <a:pt x="0" y="532638"/>
                </a:lnTo>
                <a:lnTo>
                  <a:pt x="2186" y="581113"/>
                </a:lnTo>
                <a:lnTo>
                  <a:pt x="8619" y="628370"/>
                </a:lnTo>
                <a:lnTo>
                  <a:pt x="19109" y="674221"/>
                </a:lnTo>
                <a:lnTo>
                  <a:pt x="33469" y="718478"/>
                </a:lnTo>
                <a:lnTo>
                  <a:pt x="51508" y="760951"/>
                </a:lnTo>
                <a:lnTo>
                  <a:pt x="73039" y="801454"/>
                </a:lnTo>
                <a:lnTo>
                  <a:pt x="97871" y="839798"/>
                </a:lnTo>
                <a:lnTo>
                  <a:pt x="125816" y="875795"/>
                </a:lnTo>
                <a:lnTo>
                  <a:pt x="156686" y="909256"/>
                </a:lnTo>
                <a:lnTo>
                  <a:pt x="190290" y="939994"/>
                </a:lnTo>
                <a:lnTo>
                  <a:pt x="226441" y="967820"/>
                </a:lnTo>
                <a:lnTo>
                  <a:pt x="264950" y="992547"/>
                </a:lnTo>
                <a:lnTo>
                  <a:pt x="305626" y="1013986"/>
                </a:lnTo>
                <a:lnTo>
                  <a:pt x="348283" y="1031948"/>
                </a:lnTo>
                <a:lnTo>
                  <a:pt x="392729" y="1046247"/>
                </a:lnTo>
                <a:lnTo>
                  <a:pt x="438778" y="1056693"/>
                </a:lnTo>
                <a:lnTo>
                  <a:pt x="486239" y="1063098"/>
                </a:lnTo>
                <a:lnTo>
                  <a:pt x="534924" y="1065276"/>
                </a:lnTo>
                <a:lnTo>
                  <a:pt x="583608" y="1063098"/>
                </a:lnTo>
                <a:lnTo>
                  <a:pt x="631069" y="1056693"/>
                </a:lnTo>
                <a:lnTo>
                  <a:pt x="677118" y="1046247"/>
                </a:lnTo>
                <a:lnTo>
                  <a:pt x="721564" y="1031948"/>
                </a:lnTo>
                <a:lnTo>
                  <a:pt x="764221" y="1013986"/>
                </a:lnTo>
                <a:lnTo>
                  <a:pt x="804897" y="992547"/>
                </a:lnTo>
                <a:lnTo>
                  <a:pt x="843406" y="967820"/>
                </a:lnTo>
                <a:lnTo>
                  <a:pt x="879557" y="939994"/>
                </a:lnTo>
                <a:lnTo>
                  <a:pt x="913161" y="909256"/>
                </a:lnTo>
                <a:lnTo>
                  <a:pt x="944031" y="875795"/>
                </a:lnTo>
                <a:lnTo>
                  <a:pt x="971976" y="839798"/>
                </a:lnTo>
                <a:lnTo>
                  <a:pt x="996808" y="801454"/>
                </a:lnTo>
                <a:lnTo>
                  <a:pt x="1018339" y="760951"/>
                </a:lnTo>
                <a:lnTo>
                  <a:pt x="1036378" y="718478"/>
                </a:lnTo>
                <a:lnTo>
                  <a:pt x="1050738" y="674221"/>
                </a:lnTo>
                <a:lnTo>
                  <a:pt x="1061228" y="628370"/>
                </a:lnTo>
                <a:lnTo>
                  <a:pt x="1067661" y="581113"/>
                </a:lnTo>
                <a:lnTo>
                  <a:pt x="1069848" y="532638"/>
                </a:lnTo>
                <a:lnTo>
                  <a:pt x="1067661" y="484162"/>
                </a:lnTo>
                <a:lnTo>
                  <a:pt x="1061228" y="436905"/>
                </a:lnTo>
                <a:lnTo>
                  <a:pt x="1050738" y="391054"/>
                </a:lnTo>
                <a:lnTo>
                  <a:pt x="1036378" y="346797"/>
                </a:lnTo>
                <a:lnTo>
                  <a:pt x="1018339" y="304324"/>
                </a:lnTo>
                <a:lnTo>
                  <a:pt x="996808" y="263821"/>
                </a:lnTo>
                <a:lnTo>
                  <a:pt x="971976" y="225477"/>
                </a:lnTo>
                <a:lnTo>
                  <a:pt x="944031" y="189480"/>
                </a:lnTo>
                <a:lnTo>
                  <a:pt x="913161" y="156019"/>
                </a:lnTo>
                <a:lnTo>
                  <a:pt x="879557" y="125281"/>
                </a:lnTo>
                <a:lnTo>
                  <a:pt x="843406" y="97455"/>
                </a:lnTo>
                <a:lnTo>
                  <a:pt x="804897" y="72728"/>
                </a:lnTo>
                <a:lnTo>
                  <a:pt x="764221" y="51289"/>
                </a:lnTo>
                <a:lnTo>
                  <a:pt x="721564" y="33327"/>
                </a:lnTo>
                <a:lnTo>
                  <a:pt x="677118" y="19028"/>
                </a:lnTo>
                <a:lnTo>
                  <a:pt x="631069" y="8582"/>
                </a:lnTo>
                <a:lnTo>
                  <a:pt x="583608" y="2177"/>
                </a:lnTo>
                <a:lnTo>
                  <a:pt x="534924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482330" y="2172411"/>
            <a:ext cx="649605" cy="7556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4450">
              <a:lnSpc>
                <a:spcPts val="3254"/>
              </a:lnSpc>
              <a:spcBef>
                <a:spcPts val="110"/>
              </a:spcBef>
            </a:pPr>
            <a:r>
              <a:rPr sz="2800" b="1" spc="-25" dirty="0">
                <a:solidFill>
                  <a:srgbClr val="F1F1F1"/>
                </a:solidFill>
                <a:latin typeface="Calibri"/>
                <a:cs typeface="Calibri"/>
              </a:rPr>
              <a:t>20K</a:t>
            </a:r>
            <a:endParaRPr sz="2800">
              <a:latin typeface="Calibri"/>
              <a:cs typeface="Calibri"/>
            </a:endParaRPr>
          </a:p>
          <a:p>
            <a:pPr marL="35560">
              <a:lnSpc>
                <a:spcPts val="1215"/>
              </a:lnSpc>
            </a:pPr>
            <a:r>
              <a:rPr sz="1200" spc="-10" dirty="0">
                <a:solidFill>
                  <a:srgbClr val="F1F1F1"/>
                </a:solidFill>
                <a:latin typeface="Calibri"/>
                <a:cs typeface="Calibri"/>
              </a:rPr>
              <a:t>Members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</a:pPr>
            <a:r>
              <a:rPr sz="1150" dirty="0">
                <a:solidFill>
                  <a:srgbClr val="F1F1F1"/>
                </a:solidFill>
                <a:latin typeface="Calibri"/>
                <a:cs typeface="Calibri"/>
              </a:rPr>
              <a:t>on</a:t>
            </a:r>
            <a:r>
              <a:rPr sz="1150" spc="7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F1F1F1"/>
                </a:solidFill>
                <a:latin typeface="Calibri"/>
                <a:cs typeface="Calibri"/>
              </a:rPr>
              <a:t>1/1/23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644134" y="6332245"/>
            <a:ext cx="5845810" cy="176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sz="1150" i="1" dirty="0">
                <a:latin typeface="Calibri"/>
                <a:cs typeface="Calibri"/>
              </a:rPr>
              <a:t>All</a:t>
            </a:r>
            <a:r>
              <a:rPr sz="1150" i="1" spc="7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information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this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slide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subject</a:t>
            </a:r>
            <a:r>
              <a:rPr sz="1150" i="1" spc="5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to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change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until</a:t>
            </a:r>
            <a:r>
              <a:rPr sz="1150" i="1" spc="8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bids</a:t>
            </a:r>
            <a:r>
              <a:rPr sz="1150" i="1" spc="6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are</a:t>
            </a:r>
            <a:r>
              <a:rPr sz="1150" i="1" spc="11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submitted</a:t>
            </a:r>
            <a:r>
              <a:rPr sz="1150" i="1" spc="6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and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approved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by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spc="-20" dirty="0">
                <a:latin typeface="Calibri"/>
                <a:cs typeface="Calibri"/>
              </a:rPr>
              <a:t>CMS.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220421"/>
            <a:ext cx="6596380" cy="132969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ts val="4860"/>
              </a:lnSpc>
              <a:spcBef>
                <a:spcPts val="715"/>
              </a:spcBef>
            </a:pPr>
            <a:r>
              <a:rPr dirty="0"/>
              <a:t>PY2024</a:t>
            </a:r>
            <a:r>
              <a:rPr spc="-40" dirty="0"/>
              <a:t> </a:t>
            </a:r>
            <a:r>
              <a:rPr dirty="0"/>
              <a:t>Ascension</a:t>
            </a:r>
            <a:r>
              <a:rPr spc="-70" dirty="0"/>
              <a:t> </a:t>
            </a:r>
            <a:r>
              <a:rPr spc="-10" dirty="0"/>
              <a:t>Complete </a:t>
            </a:r>
            <a:r>
              <a:rPr dirty="0"/>
              <a:t>Plan</a:t>
            </a:r>
            <a:r>
              <a:rPr spc="-25" dirty="0"/>
              <a:t> </a:t>
            </a:r>
            <a:r>
              <a:rPr spc="-10" dirty="0"/>
              <a:t>Acquisition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700402"/>
          <a:ext cx="11036935" cy="4538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0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482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0396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PY2023:</a:t>
                      </a:r>
                      <a:r>
                        <a:rPr sz="14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Ascension</a:t>
                      </a:r>
                      <a:r>
                        <a:rPr sz="1400" b="1" spc="-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Complete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40E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25539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PY2024:</a:t>
                      </a:r>
                      <a:r>
                        <a:rPr sz="14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b="1" spc="-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Complete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spc="-20" dirty="0">
                          <a:latin typeface="Calibri"/>
                          <a:cs typeface="Calibri"/>
                        </a:rPr>
                        <a:t>Legal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Entity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6713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Centene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Venture</a:t>
                      </a:r>
                      <a:r>
                        <a:rPr sz="1400" b="1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Company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XX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1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Centene</a:t>
                      </a:r>
                      <a:r>
                        <a:rPr sz="1400" b="1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Venture</a:t>
                      </a:r>
                      <a:r>
                        <a:rPr sz="1400" b="1" spc="-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Company</a:t>
                      </a:r>
                      <a:r>
                        <a:rPr sz="1400" b="1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XX</a:t>
                      </a:r>
                      <a:r>
                        <a:rPr sz="14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(No</a:t>
                      </a:r>
                      <a:r>
                        <a:rPr sz="11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change)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25" dirty="0">
                          <a:latin typeface="Calibri"/>
                          <a:cs typeface="Calibri"/>
                        </a:rPr>
                        <a:t>DBA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(Doing</a:t>
                      </a:r>
                      <a:r>
                        <a:rPr sz="12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Business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As)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Ascension</a:t>
                      </a:r>
                      <a:r>
                        <a:rPr sz="1400" b="1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Complete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(FL,</a:t>
                      </a:r>
                      <a:r>
                        <a:rPr sz="12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IL,</a:t>
                      </a:r>
                      <a:r>
                        <a:rPr sz="1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IN,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TN,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TX)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1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Wellcare;</a:t>
                      </a:r>
                      <a:r>
                        <a:rPr sz="1400" b="1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b="1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Allwell;</a:t>
                      </a:r>
                      <a:r>
                        <a:rPr sz="1400" b="1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b="1" spc="-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Complete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(FL,</a:t>
                      </a:r>
                      <a:r>
                        <a:rPr sz="1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IN,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TX)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Brand</a:t>
                      </a:r>
                      <a:r>
                        <a:rPr sz="14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Ascension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Complete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1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b="1" spc="-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Allwell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14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08966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Ex: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Ascension</a:t>
                      </a:r>
                      <a:r>
                        <a:rPr sz="1400" b="1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Complete</a:t>
                      </a:r>
                      <a:r>
                        <a:rPr sz="1400" b="1" spc="-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Reward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1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0864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Ex: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b="1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Complete</a:t>
                      </a:r>
                      <a:r>
                        <a:rPr sz="14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Giveback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Platform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Amisys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1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Amisys</a:t>
                      </a:r>
                      <a:r>
                        <a:rPr sz="1400" b="1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(No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change)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States</a:t>
                      </a:r>
                      <a:r>
                        <a:rPr sz="1400" b="1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Contracts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770890">
                        <a:lnSpc>
                          <a:spcPct val="104000"/>
                        </a:lnSpc>
                        <a:spcBef>
                          <a:spcPts val="24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Alabama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H4343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Florida</a:t>
                      </a:r>
                      <a:r>
                        <a:rPr sz="11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1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H8225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Illinois</a:t>
                      </a:r>
                      <a:r>
                        <a:rPr sz="11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15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H7399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Indiana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H1774;</a:t>
                      </a:r>
                      <a:r>
                        <a:rPr sz="12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H7925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1F0"/>
                    </a:solidFill>
                  </a:tcPr>
                </a:tc>
                <a:tc>
                  <a:txBody>
                    <a:bodyPr/>
                    <a:lstStyle/>
                    <a:p>
                      <a:pPr marL="3911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Kansas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H5398;</a:t>
                      </a:r>
                      <a:r>
                        <a:rPr sz="12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H6830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91160" marR="493395">
                        <a:lnSpc>
                          <a:spcPct val="102499"/>
                        </a:lnSpc>
                        <a:spcBef>
                          <a:spcPts val="20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Michigan –</a:t>
                      </a:r>
                      <a:r>
                        <a:rPr sz="115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H0482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Tennessee</a:t>
                      </a:r>
                      <a:r>
                        <a:rPr sz="11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1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H2853;</a:t>
                      </a:r>
                      <a:r>
                        <a:rPr sz="11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H8121 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Texas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H6678;</a:t>
                      </a:r>
                      <a:r>
                        <a:rPr sz="12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H9357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1F0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770890">
                        <a:lnSpc>
                          <a:spcPct val="104000"/>
                        </a:lnSpc>
                        <a:spcBef>
                          <a:spcPts val="24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Alabama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H4343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Florida</a:t>
                      </a:r>
                      <a:r>
                        <a:rPr sz="11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1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H8225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Illinois</a:t>
                      </a:r>
                      <a:r>
                        <a:rPr sz="11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1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H7399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939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Indiana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H1774;</a:t>
                      </a:r>
                      <a:r>
                        <a:rPr sz="12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H7925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911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Kansas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H5398;</a:t>
                      </a:r>
                      <a:r>
                        <a:rPr sz="12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H6830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91160" marR="802640">
                        <a:lnSpc>
                          <a:spcPct val="102499"/>
                        </a:lnSpc>
                        <a:spcBef>
                          <a:spcPts val="20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Michigan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15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H0482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Tennessee</a:t>
                      </a:r>
                      <a:r>
                        <a:rPr sz="11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H2853 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Texas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–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H6678;</a:t>
                      </a:r>
                      <a:r>
                        <a:rPr sz="12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H9357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20" dirty="0">
                          <a:latin typeface="Calibri"/>
                          <a:cs typeface="Calibri"/>
                        </a:rPr>
                        <a:t>Logo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1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Website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ascensioncomplete.com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1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wellcarecomplete.com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06140" y="5134355"/>
            <a:ext cx="2756916" cy="4526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75904" y="4997196"/>
            <a:ext cx="1760220" cy="77723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644134" y="6332245"/>
            <a:ext cx="5845810" cy="176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sz="1150" i="1" dirty="0">
                <a:latin typeface="Calibri"/>
                <a:cs typeface="Calibri"/>
              </a:rPr>
              <a:t>All</a:t>
            </a:r>
            <a:r>
              <a:rPr sz="1150" i="1" spc="7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information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this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slide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subject</a:t>
            </a:r>
            <a:r>
              <a:rPr sz="1150" i="1" spc="5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to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change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until</a:t>
            </a:r>
            <a:r>
              <a:rPr sz="1150" i="1" spc="8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bids</a:t>
            </a:r>
            <a:r>
              <a:rPr sz="1150" i="1" spc="6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are</a:t>
            </a:r>
            <a:r>
              <a:rPr sz="1150" i="1" spc="11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submitted</a:t>
            </a:r>
            <a:r>
              <a:rPr sz="1150" i="1" spc="6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and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approved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by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spc="-20" dirty="0">
                <a:latin typeface="Calibri"/>
                <a:cs typeface="Calibri"/>
              </a:rPr>
              <a:t>CMS.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1141" y="418033"/>
            <a:ext cx="7117715" cy="129921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695"/>
              </a:spcBef>
            </a:pPr>
            <a:r>
              <a:rPr sz="4400" spc="-25" dirty="0"/>
              <a:t>Wellcare</a:t>
            </a:r>
            <a:r>
              <a:rPr sz="4400" spc="-140" dirty="0"/>
              <a:t> </a:t>
            </a:r>
            <a:r>
              <a:rPr sz="4400" dirty="0"/>
              <a:t>and</a:t>
            </a:r>
            <a:r>
              <a:rPr sz="4400" spc="-90" dirty="0"/>
              <a:t> </a:t>
            </a:r>
            <a:r>
              <a:rPr sz="4400" dirty="0"/>
              <a:t>Mutual</a:t>
            </a:r>
            <a:r>
              <a:rPr sz="4400" spc="-55" dirty="0"/>
              <a:t> </a:t>
            </a:r>
            <a:r>
              <a:rPr sz="4400" dirty="0"/>
              <a:t>of</a:t>
            </a:r>
            <a:r>
              <a:rPr sz="4400" spc="-140" dirty="0"/>
              <a:t> </a:t>
            </a:r>
            <a:r>
              <a:rPr sz="4400" spc="-10" dirty="0"/>
              <a:t>Omaha Partnership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701141" y="1884375"/>
            <a:ext cx="5930265" cy="4403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1800" b="1" i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and</a:t>
            </a:r>
            <a:r>
              <a:rPr sz="1800" b="1" i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Mutual of</a:t>
            </a:r>
            <a:r>
              <a:rPr sz="1800" b="1" i="1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Omaha are</a:t>
            </a:r>
            <a:r>
              <a:rPr sz="1800" b="1" i="1" spc="-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partnering</a:t>
            </a:r>
            <a:r>
              <a:rPr sz="1800" b="1" i="1" spc="-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to</a:t>
            </a:r>
            <a:r>
              <a:rPr sz="1800" b="1" i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leverage</a:t>
            </a:r>
            <a:r>
              <a:rPr sz="1800" b="1" i="1" spc="-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spc="-25" dirty="0">
                <a:solidFill>
                  <a:srgbClr val="009FA2"/>
                </a:solidFill>
                <a:latin typeface="Calibri"/>
                <a:cs typeface="Calibri"/>
              </a:rPr>
              <a:t>the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highly</a:t>
            </a:r>
            <a:r>
              <a:rPr sz="1800" b="1" i="1" spc="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spc="-10" dirty="0">
                <a:solidFill>
                  <a:srgbClr val="009FA2"/>
                </a:solidFill>
                <a:latin typeface="Calibri"/>
                <a:cs typeface="Calibri"/>
              </a:rPr>
              <a:t>sophisticated</a:t>
            </a:r>
            <a:r>
              <a:rPr sz="1800" b="1" i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health</a:t>
            </a:r>
            <a:r>
              <a:rPr sz="1800" b="1" i="1" spc="-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management</a:t>
            </a:r>
            <a:r>
              <a:rPr sz="1800" b="1" i="1" spc="-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capabilities</a:t>
            </a:r>
            <a:r>
              <a:rPr sz="1800" b="1" i="1" spc="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spc="-25" dirty="0">
                <a:solidFill>
                  <a:srgbClr val="009FA2"/>
                </a:solidFill>
                <a:latin typeface="Calibri"/>
                <a:cs typeface="Calibri"/>
              </a:rPr>
              <a:t>and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extensive</a:t>
            </a:r>
            <a:r>
              <a:rPr sz="1800" b="1" i="1" spc="-6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brand</a:t>
            </a:r>
            <a:r>
              <a:rPr sz="1800" b="1" i="1" spc="-1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recognition</a:t>
            </a:r>
            <a:r>
              <a:rPr sz="1800" b="1" i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of</a:t>
            </a:r>
            <a:r>
              <a:rPr sz="1800" b="1" i="1" spc="-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two</a:t>
            </a:r>
            <a:r>
              <a:rPr sz="1800" b="1" i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9FA2"/>
                </a:solidFill>
                <a:latin typeface="Calibri"/>
                <a:cs typeface="Calibri"/>
              </a:rPr>
              <a:t>industry</a:t>
            </a:r>
            <a:r>
              <a:rPr sz="1800" b="1" i="1" spc="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i="1" spc="-10" dirty="0">
                <a:solidFill>
                  <a:srgbClr val="009FA2"/>
                </a:solidFill>
                <a:latin typeface="Calibri"/>
                <a:cs typeface="Calibri"/>
              </a:rPr>
              <a:t>leaders.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5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b="1" dirty="0">
                <a:latin typeface="Calibri"/>
                <a:cs typeface="Calibri"/>
              </a:rPr>
              <a:t>Wellcare</a:t>
            </a:r>
            <a:r>
              <a:rPr sz="1550" b="1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provides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high-quality,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affordable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healthcare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more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than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90"/>
              </a:spcBef>
            </a:pPr>
            <a:r>
              <a:rPr sz="1550" dirty="0">
                <a:latin typeface="Calibri"/>
                <a:cs typeface="Calibri"/>
              </a:rPr>
              <a:t>1.2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million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Medicare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Advantage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members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4.1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million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PDP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45"/>
              </a:spcBef>
            </a:pPr>
            <a:r>
              <a:rPr sz="1550" dirty="0">
                <a:latin typeface="Calibri"/>
                <a:cs typeface="Calibri"/>
              </a:rPr>
              <a:t>members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across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all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50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states.</a:t>
            </a:r>
            <a:endParaRPr sz="1550">
              <a:latin typeface="Calibri"/>
              <a:cs typeface="Calibri"/>
            </a:endParaRPr>
          </a:p>
          <a:p>
            <a:pPr marL="241300" marR="443865" indent="-228600">
              <a:lnSpc>
                <a:spcPct val="103600"/>
              </a:lnSpc>
              <a:spcBef>
                <a:spcPts val="59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b="1" dirty="0">
                <a:latin typeface="Calibri"/>
                <a:cs typeface="Calibri"/>
              </a:rPr>
              <a:t>Mutual</a:t>
            </a:r>
            <a:r>
              <a:rPr sz="1550" b="1" spc="10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of</a:t>
            </a:r>
            <a:r>
              <a:rPr sz="1550" b="1" spc="4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Omaha</a:t>
            </a:r>
            <a:r>
              <a:rPr sz="1550" b="1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is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second-largest</a:t>
            </a:r>
            <a:r>
              <a:rPr sz="1550" spc="1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provider</a:t>
            </a:r>
            <a:r>
              <a:rPr sz="1550" spc="1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Medicare </a:t>
            </a:r>
            <a:r>
              <a:rPr sz="1550" dirty="0">
                <a:latin typeface="Calibri"/>
                <a:cs typeface="Calibri"/>
              </a:rPr>
              <a:t>supplement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trusted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brand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among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seniors</a:t>
            </a:r>
            <a:r>
              <a:rPr sz="1550" spc="1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with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98%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brand awareness.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6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This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alliance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leverages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Wellcare’s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proven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distribution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capabilities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45"/>
              </a:spcBef>
            </a:pPr>
            <a:r>
              <a:rPr sz="1550" dirty="0">
                <a:latin typeface="Calibri"/>
                <a:cs typeface="Calibri"/>
              </a:rPr>
              <a:t>and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Mutual</a:t>
            </a:r>
            <a:r>
              <a:rPr sz="1550" spc="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Omaha’s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broad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market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brand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synergy.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6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Pilot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programs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following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markets: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Georgia,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Missouri,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TX-</a:t>
            </a:r>
            <a:r>
              <a:rPr sz="1550" spc="-20" dirty="0">
                <a:latin typeface="Calibri"/>
                <a:cs typeface="Calibri"/>
              </a:rPr>
              <a:t>DFW,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latin typeface="Calibri"/>
                <a:cs typeface="Calibri"/>
              </a:rPr>
              <a:t>TX-Houston,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South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Carolina,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Washington.</a:t>
            </a:r>
            <a:endParaRPr sz="1550">
              <a:latin typeface="Calibri"/>
              <a:cs typeface="Calibri"/>
            </a:endParaRPr>
          </a:p>
          <a:p>
            <a:pPr marL="474345" marR="103505" lvl="1" indent="-233679">
              <a:lnSpc>
                <a:spcPct val="103600"/>
              </a:lnSpc>
              <a:spcBef>
                <a:spcPts val="59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550" dirty="0">
                <a:latin typeface="Calibri"/>
                <a:cs typeface="Calibri"/>
              </a:rPr>
              <a:t>10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co-branded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PPO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plans*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across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pilot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states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–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Wellcare </a:t>
            </a:r>
            <a:r>
              <a:rPr sz="1550" dirty="0">
                <a:latin typeface="Calibri"/>
                <a:cs typeface="Calibri"/>
              </a:rPr>
              <a:t>Mutual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Omaha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Premium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(PPO)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Wellcare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Low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Premium (PPO)</a:t>
            </a:r>
            <a:endParaRPr sz="15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84847" y="3273552"/>
            <a:ext cx="5042915" cy="315925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03260" y="2383535"/>
            <a:ext cx="4238094" cy="40859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376929" y="6262522"/>
            <a:ext cx="210629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i="1" dirty="0">
                <a:latin typeface="Calibri"/>
                <a:cs typeface="Calibri"/>
              </a:rPr>
              <a:t>*</a:t>
            </a:r>
            <a:r>
              <a:rPr sz="1150" i="1" spc="5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Plans</a:t>
            </a:r>
            <a:r>
              <a:rPr sz="1150" i="1" spc="8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to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be</a:t>
            </a:r>
            <a:r>
              <a:rPr sz="1150" i="1" spc="9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serviced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by</a:t>
            </a:r>
            <a:r>
              <a:rPr sz="1150" i="1" spc="114" dirty="0">
                <a:latin typeface="Calibri"/>
                <a:cs typeface="Calibri"/>
              </a:rPr>
              <a:t> </a:t>
            </a:r>
            <a:r>
              <a:rPr sz="1150" i="1" spc="-10" dirty="0">
                <a:latin typeface="Calibri"/>
                <a:cs typeface="Calibri"/>
              </a:rPr>
              <a:t>Wellcare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26109" y="1973960"/>
          <a:ext cx="10948669" cy="2468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2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4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Products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550" b="1" spc="1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Target</a:t>
                      </a:r>
                      <a:r>
                        <a:rPr sz="155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Market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0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Chronic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Special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Needs</a:t>
                      </a:r>
                      <a:r>
                        <a:rPr sz="14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(C-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SNP)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325120" indent="-23304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2512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Specialty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12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5755" marR="168275" indent="-233679">
                        <a:lnSpc>
                          <a:spcPct val="100099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C-SNPs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SNP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plans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restrict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enrollment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 needs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individuals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specific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severe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disabling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chronic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conditions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requiring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coordination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among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primary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providers,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medical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mental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specialists,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inpatient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outpatient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facilities,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extensive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ancillary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services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related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diagnostic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testing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therapeutic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management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HMO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Offered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AZ,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CA,</a:t>
                      </a:r>
                      <a:r>
                        <a:rPr sz="14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NV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only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Medicare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 marL="325120" indent="-233045">
                        <a:lnSpc>
                          <a:spcPct val="100000"/>
                        </a:lnSpc>
                        <a:spcBef>
                          <a:spcPts val="1115"/>
                        </a:spcBef>
                        <a:buFont typeface="Arial"/>
                        <a:buChar char="•"/>
                        <a:tabLst>
                          <a:tab pos="32512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Plus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12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5755" marR="262890" indent="-233679">
                        <a:lnSpc>
                          <a:spcPct val="100699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Beneficiaries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qualify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cost-share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D-SNP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but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reside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state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where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we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D-SNP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plan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Offered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NH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VT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only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4401820" cy="1056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315"/>
              </a:lnSpc>
              <a:spcBef>
                <a:spcPts val="100"/>
              </a:spcBef>
            </a:pPr>
            <a:r>
              <a:rPr dirty="0"/>
              <a:t>Portfolio</a:t>
            </a:r>
            <a:r>
              <a:rPr spc="-190" dirty="0"/>
              <a:t> </a:t>
            </a:r>
            <a:r>
              <a:rPr spc="-10" dirty="0"/>
              <a:t>Approach</a:t>
            </a:r>
          </a:p>
          <a:p>
            <a:pPr marL="12700">
              <a:lnSpc>
                <a:spcPts val="2795"/>
              </a:lnSpc>
            </a:pP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Limited</a:t>
            </a:r>
            <a:r>
              <a:rPr sz="2400" b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Service</a:t>
            </a:r>
            <a:r>
              <a:rPr sz="2400" b="1" spc="-10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9FA2"/>
                </a:solidFill>
                <a:latin typeface="Calibri"/>
                <a:cs typeface="Calibri"/>
              </a:rPr>
              <a:t>Area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National</a:t>
            </a:r>
            <a:r>
              <a:rPr spc="-110" dirty="0"/>
              <a:t> </a:t>
            </a:r>
            <a:r>
              <a:rPr spc="-10" dirty="0"/>
              <a:t>Portfolio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64734" y="5431332"/>
            <a:ext cx="5753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Existing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94169" y="5431332"/>
            <a:ext cx="3543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Calibri"/>
                <a:cs typeface="Calibri"/>
              </a:rPr>
              <a:t>New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90288" y="5463540"/>
            <a:ext cx="192405" cy="192405"/>
          </a:xfrm>
          <a:custGeom>
            <a:avLst/>
            <a:gdLst/>
            <a:ahLst/>
            <a:cxnLst/>
            <a:rect l="l" t="t" r="r" b="b"/>
            <a:pathLst>
              <a:path w="192404" h="192404">
                <a:moveTo>
                  <a:pt x="192024" y="0"/>
                </a:moveTo>
                <a:lnTo>
                  <a:pt x="0" y="0"/>
                </a:lnTo>
                <a:lnTo>
                  <a:pt x="0" y="192024"/>
                </a:lnTo>
                <a:lnTo>
                  <a:pt x="192024" y="192024"/>
                </a:lnTo>
                <a:lnTo>
                  <a:pt x="192024" y="0"/>
                </a:lnTo>
                <a:close/>
              </a:path>
            </a:pathLst>
          </a:custGeom>
          <a:solidFill>
            <a:srgbClr val="CA17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14515" y="5463540"/>
            <a:ext cx="192405" cy="192405"/>
          </a:xfrm>
          <a:custGeom>
            <a:avLst/>
            <a:gdLst/>
            <a:ahLst/>
            <a:cxnLst/>
            <a:rect l="l" t="t" r="r" b="b"/>
            <a:pathLst>
              <a:path w="192404" h="192404">
                <a:moveTo>
                  <a:pt x="192023" y="0"/>
                </a:moveTo>
                <a:lnTo>
                  <a:pt x="0" y="0"/>
                </a:lnTo>
                <a:lnTo>
                  <a:pt x="0" y="192024"/>
                </a:lnTo>
                <a:lnTo>
                  <a:pt x="192023" y="192024"/>
                </a:lnTo>
                <a:lnTo>
                  <a:pt x="192023" y="0"/>
                </a:lnTo>
                <a:close/>
              </a:path>
            </a:pathLst>
          </a:custGeom>
          <a:solidFill>
            <a:srgbClr val="E77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851408" y="1833372"/>
            <a:ext cx="10957560" cy="3191510"/>
            <a:chOff x="851408" y="1833372"/>
            <a:chExt cx="10957560" cy="319151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0684" y="1833372"/>
              <a:ext cx="10895076" cy="319125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64108" y="2217420"/>
              <a:ext cx="10932160" cy="128270"/>
            </a:xfrm>
            <a:custGeom>
              <a:avLst/>
              <a:gdLst/>
              <a:ahLst/>
              <a:cxnLst/>
              <a:rect l="l" t="t" r="r" b="b"/>
              <a:pathLst>
                <a:path w="10932160" h="128269">
                  <a:moveTo>
                    <a:pt x="0" y="128015"/>
                  </a:moveTo>
                  <a:lnTo>
                    <a:pt x="10931652" y="128015"/>
                  </a:lnTo>
                  <a:lnTo>
                    <a:pt x="10931652" y="0"/>
                  </a:lnTo>
                  <a:lnTo>
                    <a:pt x="0" y="0"/>
                  </a:lnTo>
                  <a:lnTo>
                    <a:pt x="0" y="128015"/>
                  </a:lnTo>
                  <a:close/>
                </a:path>
              </a:pathLst>
            </a:custGeom>
            <a:ln w="25400">
              <a:solidFill>
                <a:srgbClr val="009F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95122" y="2157729"/>
            <a:ext cx="40957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b="1" spc="-20" dirty="0">
                <a:solidFill>
                  <a:srgbClr val="009FA2"/>
                </a:solidFill>
                <a:latin typeface="Calibri"/>
                <a:cs typeface="Calibri"/>
              </a:rPr>
              <a:t>*NEW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21834" y="2758262"/>
            <a:ext cx="16611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FFFF"/>
                </a:solidFill>
              </a:rPr>
              <a:t>Medical</a:t>
            </a:r>
            <a:endParaRPr sz="4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0507" y="1737495"/>
            <a:ext cx="731249" cy="7312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9597" y="2889612"/>
            <a:ext cx="745046" cy="74504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76" y="4046355"/>
            <a:ext cx="731520" cy="73124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Vision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33550" y="1727149"/>
            <a:ext cx="8877935" cy="332168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dirty="0">
                <a:latin typeface="Calibri"/>
                <a:cs typeface="Calibri"/>
              </a:rPr>
              <a:t>Grow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doubling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down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our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strength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serving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low-</a:t>
            </a:r>
            <a:r>
              <a:rPr sz="2400" b="1" dirty="0">
                <a:latin typeface="Calibri"/>
                <a:cs typeface="Calibri"/>
              </a:rPr>
              <a:t>income</a:t>
            </a:r>
            <a:r>
              <a:rPr sz="2400" b="1" spc="-1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and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medically</a:t>
            </a:r>
            <a:r>
              <a:rPr sz="2400" b="1" spc="-1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complex</a:t>
            </a:r>
            <a:r>
              <a:rPr sz="2400" b="1" spc="-1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Medicare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beneficiaries.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Leverage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our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expertise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Medicaid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our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growing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program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alignment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become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leader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in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D-</a:t>
            </a:r>
            <a:r>
              <a:rPr sz="2400" b="1" spc="-10" dirty="0">
                <a:latin typeface="Calibri"/>
                <a:cs typeface="Calibri"/>
              </a:rPr>
              <a:t>SNPs</a:t>
            </a:r>
            <a:r>
              <a:rPr sz="2400" spc="-10" dirty="0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Calibri"/>
              <a:cs typeface="Calibri"/>
            </a:endParaRPr>
          </a:p>
          <a:p>
            <a:pPr marL="12700" marR="90805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Calibri"/>
                <a:cs typeface="Calibri"/>
              </a:rPr>
              <a:t>Build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our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trusted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community</a:t>
            </a:r>
            <a:r>
              <a:rPr sz="2400" b="1" spc="-1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partnerships</a:t>
            </a:r>
            <a:r>
              <a:rPr sz="2400" b="1" spc="-114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and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internal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capabilities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deliver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products,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benefits,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experiences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drive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differentiated </a:t>
            </a:r>
            <a:r>
              <a:rPr sz="2400" b="1" dirty="0">
                <a:latin typeface="Calibri"/>
                <a:cs typeface="Calibri"/>
              </a:rPr>
              <a:t>whole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health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outcomes</a:t>
            </a:r>
            <a:r>
              <a:rPr sz="2400" b="1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our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targeted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senior</a:t>
            </a:r>
            <a:r>
              <a:rPr sz="2400" b="1" spc="-10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populations.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Key</a:t>
            </a:r>
            <a:r>
              <a:rPr spc="-90" dirty="0"/>
              <a:t> </a:t>
            </a:r>
            <a:r>
              <a:rPr dirty="0"/>
              <a:t>Benefit</a:t>
            </a:r>
            <a:r>
              <a:rPr spc="-75" dirty="0"/>
              <a:t> </a:t>
            </a:r>
            <a:r>
              <a:rPr spc="-10" dirty="0"/>
              <a:t>Highlights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1141" y="1285430"/>
            <a:ext cx="9781540" cy="459168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Primary</a:t>
            </a:r>
            <a:r>
              <a:rPr sz="24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Benefits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$0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premium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many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plans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No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low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copays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PCP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most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plans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Low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mental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health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co-</a:t>
            </a:r>
            <a:r>
              <a:rPr sz="2400" spc="-20" dirty="0">
                <a:latin typeface="Calibri"/>
                <a:cs typeface="Calibri"/>
              </a:rPr>
              <a:t>pays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$0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lab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x-</a:t>
            </a:r>
            <a:r>
              <a:rPr sz="2400" spc="-10" dirty="0">
                <a:latin typeface="Calibri"/>
                <a:cs typeface="Calibri"/>
              </a:rPr>
              <a:t>ray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services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most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plans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$0</a:t>
            </a:r>
            <a:r>
              <a:rPr sz="2400" spc="-1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preventive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testing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allergen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shots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Smoking</a:t>
            </a:r>
            <a:r>
              <a:rPr sz="2400" spc="-1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cessation,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nutritional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counseling,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counseling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Telehealth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services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Expanded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supplemental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counseling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plans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(grief,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marriage,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life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changes)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$0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COVID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vaccines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continued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COVID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testing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No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referrals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required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most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out-of-</a:t>
            </a:r>
            <a:r>
              <a:rPr sz="2400" dirty="0">
                <a:latin typeface="Calibri"/>
                <a:cs typeface="Calibri"/>
              </a:rPr>
              <a:t>network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services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PPOs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21834" y="2758262"/>
            <a:ext cx="12947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FFFFFF"/>
                </a:solidFill>
              </a:rPr>
              <a:t>Part</a:t>
            </a:r>
            <a:r>
              <a:rPr sz="4000" spc="-165" dirty="0">
                <a:solidFill>
                  <a:srgbClr val="FFFFFF"/>
                </a:solidFill>
              </a:rPr>
              <a:t> </a:t>
            </a:r>
            <a:r>
              <a:rPr sz="4000" spc="-50" dirty="0">
                <a:solidFill>
                  <a:srgbClr val="FFFFFF"/>
                </a:solidFill>
              </a:rPr>
              <a:t>D</a:t>
            </a:r>
            <a:endParaRPr sz="40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Key</a:t>
            </a:r>
            <a:r>
              <a:rPr spc="-80" dirty="0"/>
              <a:t> </a:t>
            </a:r>
            <a:r>
              <a:rPr dirty="0"/>
              <a:t>Part</a:t>
            </a:r>
            <a:r>
              <a:rPr spc="-105" dirty="0"/>
              <a:t> </a:t>
            </a:r>
            <a:r>
              <a:rPr dirty="0"/>
              <a:t>D</a:t>
            </a:r>
            <a:r>
              <a:rPr spc="-70" dirty="0"/>
              <a:t> </a:t>
            </a:r>
            <a:r>
              <a:rPr spc="-10" dirty="0"/>
              <a:t>Highlights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686798"/>
            <a:ext cx="6660515" cy="185610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Primary</a:t>
            </a:r>
            <a:r>
              <a:rPr sz="24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Benefits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Competitive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Product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Design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Product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Innovation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Formulary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Improvements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Network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Access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Enhancements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2024</a:t>
            </a:r>
            <a:r>
              <a:rPr spc="-45" dirty="0"/>
              <a:t> </a:t>
            </a:r>
            <a:r>
              <a:rPr dirty="0"/>
              <a:t>Part</a:t>
            </a:r>
            <a:r>
              <a:rPr spc="-95" dirty="0"/>
              <a:t> </a:t>
            </a:r>
            <a:r>
              <a:rPr dirty="0"/>
              <a:t>D</a:t>
            </a:r>
            <a:r>
              <a:rPr spc="-60" dirty="0"/>
              <a:t> </a:t>
            </a:r>
            <a:r>
              <a:rPr dirty="0"/>
              <a:t>Product</a:t>
            </a:r>
            <a:r>
              <a:rPr spc="-95" dirty="0"/>
              <a:t> </a:t>
            </a:r>
            <a:r>
              <a:rPr dirty="0"/>
              <a:t>Design</a:t>
            </a:r>
            <a:r>
              <a:rPr spc="-85" dirty="0"/>
              <a:t> </a:t>
            </a:r>
            <a:r>
              <a:rPr dirty="0"/>
              <a:t>for</a:t>
            </a:r>
            <a:r>
              <a:rPr spc="-35" dirty="0"/>
              <a:t> </a:t>
            </a:r>
            <a:r>
              <a:rPr spc="-20" dirty="0"/>
              <a:t>MAPD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3504" y="1837944"/>
            <a:ext cx="5367655" cy="553720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90170" rIns="0" bIns="0" rtlCol="0">
            <a:spAutoFit/>
          </a:bodyPr>
          <a:lstStyle/>
          <a:p>
            <a:pPr marR="12700" algn="ctr">
              <a:lnSpc>
                <a:spcPct val="100000"/>
              </a:lnSpc>
              <a:spcBef>
                <a:spcPts val="71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PART</a:t>
            </a:r>
            <a:r>
              <a:rPr sz="2000" b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000" b="1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PROGRAM</a:t>
            </a:r>
            <a:r>
              <a:rPr sz="20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70" dirty="0">
                <a:solidFill>
                  <a:srgbClr val="FFFFFF"/>
                </a:solidFill>
                <a:latin typeface="Calibri"/>
                <a:cs typeface="Calibri"/>
              </a:rPr>
              <a:t>REDESIGN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915" y="1837944"/>
            <a:ext cx="5367655" cy="553720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90170" rIns="0" bIns="0" rtlCol="0">
            <a:spAutoFit/>
          </a:bodyPr>
          <a:lstStyle/>
          <a:p>
            <a:pPr marL="111760">
              <a:lnSpc>
                <a:spcPct val="100000"/>
              </a:lnSpc>
              <a:spcBef>
                <a:spcPts val="710"/>
              </a:spcBef>
            </a:pPr>
            <a:r>
              <a:rPr sz="2000" b="1" spc="80" dirty="0">
                <a:solidFill>
                  <a:srgbClr val="FFFFFF"/>
                </a:solidFill>
                <a:latin typeface="Calibri"/>
                <a:cs typeface="Calibri"/>
              </a:rPr>
              <a:t>PRODUCT</a:t>
            </a: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80" dirty="0">
                <a:solidFill>
                  <a:srgbClr val="FFFFFF"/>
                </a:solidFill>
                <a:latin typeface="Calibri"/>
                <a:cs typeface="Calibri"/>
              </a:rPr>
              <a:t>IMPROVEMENT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7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45" dirty="0">
                <a:solidFill>
                  <a:srgbClr val="FFFFFF"/>
                </a:solidFill>
                <a:latin typeface="Calibri"/>
                <a:cs typeface="Calibri"/>
              </a:rPr>
              <a:t>INNOVATION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141" y="2575940"/>
            <a:ext cx="5062220" cy="297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All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offer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$0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copay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vaccines </a:t>
            </a:r>
            <a:r>
              <a:rPr sz="1800" dirty="0">
                <a:latin typeface="Calibri"/>
                <a:cs typeface="Calibri"/>
              </a:rPr>
              <a:t>recommended by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CDC's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Advisory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Committee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on </a:t>
            </a:r>
            <a:r>
              <a:rPr sz="1800" dirty="0">
                <a:latin typeface="Calibri"/>
                <a:cs typeface="Calibri"/>
              </a:rPr>
              <a:t>Immunization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Practices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(ACIP)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adults.</a:t>
            </a:r>
            <a:endParaRPr sz="1800">
              <a:latin typeface="Calibri"/>
              <a:cs typeface="Calibri"/>
            </a:endParaRPr>
          </a:p>
          <a:p>
            <a:pPr marL="241300" marR="276860" indent="-228600" algn="just">
              <a:lnSpc>
                <a:spcPct val="100000"/>
              </a:lnSpc>
              <a:spcBef>
                <a:spcPts val="58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All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have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$35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cap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cost-</a:t>
            </a:r>
            <a:r>
              <a:rPr sz="1800" dirty="0">
                <a:latin typeface="Calibri"/>
                <a:cs typeface="Calibri"/>
              </a:rPr>
              <a:t>sharing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one- </a:t>
            </a:r>
            <a:r>
              <a:rPr sz="1800" dirty="0">
                <a:latin typeface="Calibri"/>
                <a:cs typeface="Calibri"/>
              </a:rPr>
              <a:t>month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supply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covered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insulins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coverage phases.</a:t>
            </a:r>
            <a:endParaRPr sz="1800">
              <a:latin typeface="Calibri"/>
              <a:cs typeface="Calibri"/>
            </a:endParaRPr>
          </a:p>
          <a:p>
            <a:pPr marL="241300" marR="40005" indent="-228600">
              <a:lnSpc>
                <a:spcPct val="100000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Members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$0 for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brand 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generic </a:t>
            </a:r>
            <a:r>
              <a:rPr sz="1800" dirty="0">
                <a:latin typeface="Calibri"/>
                <a:cs typeface="Calibri"/>
              </a:rPr>
              <a:t>medications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once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they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reach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Catastrophic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coverage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remainder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year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(once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total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member out-</a:t>
            </a:r>
            <a:r>
              <a:rPr sz="1800" spc="-15" dirty="0">
                <a:latin typeface="Calibri"/>
                <a:cs typeface="Calibri"/>
              </a:rPr>
              <a:t>of-</a:t>
            </a:r>
            <a:r>
              <a:rPr sz="1800" dirty="0">
                <a:latin typeface="Calibri"/>
                <a:cs typeface="Calibri"/>
              </a:rPr>
              <a:t>pocket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costs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reach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$8,000).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82309" y="2575940"/>
            <a:ext cx="5185410" cy="329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indent="-228600">
              <a:lnSpc>
                <a:spcPct val="100000"/>
              </a:lnSpc>
              <a:spcBef>
                <a:spcPts val="1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Our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MAPD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projected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 between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86%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96%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aligned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favorable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drug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coverage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tier </a:t>
            </a:r>
            <a:r>
              <a:rPr sz="1800" dirty="0">
                <a:latin typeface="Calibri"/>
                <a:cs typeface="Calibri"/>
              </a:rPr>
              <a:t>placement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top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400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drugs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(representing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96%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Medicare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utilization)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compared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plans nationwide.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Maximum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day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supply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prescriptions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increased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from</a:t>
            </a:r>
            <a:endParaRPr sz="1800">
              <a:latin typeface="Calibri"/>
              <a:cs typeface="Calibri"/>
            </a:endParaRPr>
          </a:p>
          <a:p>
            <a:pPr marL="240665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90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100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days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same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copay.</a:t>
            </a:r>
            <a:endParaRPr sz="1800">
              <a:latin typeface="Calibri"/>
              <a:cs typeface="Calibri"/>
            </a:endParaRPr>
          </a:p>
          <a:p>
            <a:pPr marL="240665" marR="229235" indent="-228600">
              <a:lnSpc>
                <a:spcPct val="1000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Excluded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drug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coverage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generic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erectile </a:t>
            </a:r>
            <a:r>
              <a:rPr sz="1800" dirty="0">
                <a:latin typeface="Calibri"/>
                <a:cs typeface="Calibri"/>
              </a:rPr>
              <a:t>dysfunction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drugs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Tier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offered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enhanced </a:t>
            </a:r>
            <a:r>
              <a:rPr sz="1800" dirty="0">
                <a:latin typeface="Calibri"/>
                <a:cs typeface="Calibri"/>
              </a:rPr>
              <a:t>plans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being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expanded to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include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popular </a:t>
            </a:r>
            <a:r>
              <a:rPr sz="1800" dirty="0">
                <a:latin typeface="Calibri"/>
                <a:cs typeface="Calibri"/>
              </a:rPr>
              <a:t>vitamins: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Vitamin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D2,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Vitamin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B12,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Folic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Acid.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2024</a:t>
            </a:r>
            <a:r>
              <a:rPr spc="-45" dirty="0"/>
              <a:t> </a:t>
            </a:r>
            <a:r>
              <a:rPr dirty="0"/>
              <a:t>Part</a:t>
            </a:r>
            <a:r>
              <a:rPr spc="-95" dirty="0"/>
              <a:t> </a:t>
            </a:r>
            <a:r>
              <a:rPr dirty="0"/>
              <a:t>D</a:t>
            </a:r>
            <a:r>
              <a:rPr spc="-60" dirty="0"/>
              <a:t> </a:t>
            </a:r>
            <a:r>
              <a:rPr dirty="0"/>
              <a:t>Product</a:t>
            </a:r>
            <a:r>
              <a:rPr spc="-95" dirty="0"/>
              <a:t> </a:t>
            </a:r>
            <a:r>
              <a:rPr dirty="0"/>
              <a:t>Design</a:t>
            </a:r>
            <a:r>
              <a:rPr spc="-85" dirty="0"/>
              <a:t> </a:t>
            </a:r>
            <a:r>
              <a:rPr dirty="0"/>
              <a:t>for</a:t>
            </a:r>
            <a:r>
              <a:rPr spc="-35" dirty="0"/>
              <a:t> </a:t>
            </a:r>
            <a:r>
              <a:rPr spc="-20" dirty="0"/>
              <a:t>MAPD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3504" y="1837944"/>
            <a:ext cx="5367655" cy="553720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90170" rIns="0" bIns="0" rtlCol="0">
            <a:spAutoFit/>
          </a:bodyPr>
          <a:lstStyle/>
          <a:p>
            <a:pPr marR="16510" algn="ctr">
              <a:lnSpc>
                <a:spcPct val="100000"/>
              </a:lnSpc>
              <a:spcBef>
                <a:spcPts val="710"/>
              </a:spcBef>
            </a:pPr>
            <a:r>
              <a:rPr sz="2000" b="1" spc="70" dirty="0">
                <a:solidFill>
                  <a:srgbClr val="FFFFFF"/>
                </a:solidFill>
                <a:latin typeface="Calibri"/>
                <a:cs typeface="Calibri"/>
              </a:rPr>
              <a:t>MAINTAIN </a:t>
            </a: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COMPETITIVE</a:t>
            </a:r>
            <a:r>
              <a:rPr sz="20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75" dirty="0">
                <a:solidFill>
                  <a:srgbClr val="FFFFFF"/>
                </a:solidFill>
                <a:latin typeface="Calibri"/>
                <a:cs typeface="Calibri"/>
              </a:rPr>
              <a:t>BENEFITS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915" y="1837944"/>
            <a:ext cx="5367655" cy="553720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90170" rIns="0" bIns="0" rtlCol="0">
            <a:spAutoFit/>
          </a:bodyPr>
          <a:lstStyle/>
          <a:p>
            <a:pPr marR="11430" algn="ctr">
              <a:lnSpc>
                <a:spcPct val="100000"/>
              </a:lnSpc>
              <a:spcBef>
                <a:spcPts val="710"/>
              </a:spcBef>
            </a:pP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OPTIMIZE</a:t>
            </a:r>
            <a:r>
              <a:rPr sz="20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80" dirty="0">
                <a:solidFill>
                  <a:srgbClr val="FFFFFF"/>
                </a:solidFill>
                <a:latin typeface="Calibri"/>
                <a:cs typeface="Calibri"/>
              </a:rPr>
              <a:t>BENEFIT</a:t>
            </a:r>
            <a:r>
              <a:rPr sz="20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65" dirty="0">
                <a:solidFill>
                  <a:srgbClr val="FFFFFF"/>
                </a:solidFill>
                <a:latin typeface="Calibri"/>
                <a:cs typeface="Calibri"/>
              </a:rPr>
              <a:t>DESIGN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2782" y="2455011"/>
            <a:ext cx="5049520" cy="3392804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Deductible</a:t>
            </a:r>
            <a:endParaRPr sz="15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All</a:t>
            </a:r>
            <a:r>
              <a:rPr sz="1550" spc="6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TMA</a:t>
            </a:r>
            <a:r>
              <a:rPr sz="1550" spc="6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plans</a:t>
            </a:r>
            <a:r>
              <a:rPr sz="1550" spc="6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have</a:t>
            </a:r>
            <a:r>
              <a:rPr sz="1550" spc="8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a</a:t>
            </a:r>
            <a:r>
              <a:rPr sz="1550" spc="3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$0</a:t>
            </a:r>
            <a:r>
              <a:rPr sz="1550" spc="6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or</a:t>
            </a:r>
            <a:r>
              <a:rPr sz="1550" spc="10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tier-specific</a:t>
            </a:r>
            <a:r>
              <a:rPr sz="1550" spc="12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32323"/>
                </a:solidFill>
                <a:latin typeface="Calibri"/>
                <a:cs typeface="Calibri"/>
              </a:rPr>
              <a:t>deductible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(Tiers</a:t>
            </a:r>
            <a:r>
              <a:rPr sz="1550" spc="10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32323"/>
                </a:solidFill>
                <a:latin typeface="Calibri"/>
                <a:cs typeface="Calibri"/>
              </a:rPr>
              <a:t>2-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5,</a:t>
            </a:r>
            <a:r>
              <a:rPr sz="1550" spc="8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Tiers</a:t>
            </a:r>
            <a:r>
              <a:rPr sz="1550" spc="7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32323"/>
                </a:solidFill>
                <a:latin typeface="Calibri"/>
                <a:cs typeface="Calibri"/>
              </a:rPr>
              <a:t>3-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5,</a:t>
            </a:r>
            <a:r>
              <a:rPr sz="1550" spc="4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or</a:t>
            </a:r>
            <a:r>
              <a:rPr sz="1550" spc="6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Tiers</a:t>
            </a:r>
            <a:r>
              <a:rPr sz="1550" spc="7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4-</a:t>
            </a:r>
            <a:r>
              <a:rPr sz="1550" spc="-25" dirty="0">
                <a:solidFill>
                  <a:srgbClr val="232323"/>
                </a:solidFill>
                <a:latin typeface="Calibri"/>
                <a:cs typeface="Calibri"/>
              </a:rPr>
              <a:t>5).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Reduced</a:t>
            </a:r>
            <a:r>
              <a:rPr sz="1550" b="1" spc="1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Cost-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Sharing</a:t>
            </a:r>
            <a:endParaRPr sz="15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All</a:t>
            </a:r>
            <a:r>
              <a:rPr sz="1550" spc="5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TMA</a:t>
            </a:r>
            <a:r>
              <a:rPr sz="1550" spc="4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plans</a:t>
            </a:r>
            <a:r>
              <a:rPr sz="1550" spc="5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feature</a:t>
            </a:r>
            <a:r>
              <a:rPr sz="1550" spc="10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a</a:t>
            </a:r>
            <a:r>
              <a:rPr sz="1550" spc="2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$0</a:t>
            </a:r>
            <a:r>
              <a:rPr sz="1550" spc="8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copay</a:t>
            </a:r>
            <a:r>
              <a:rPr sz="1550" spc="2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for</a:t>
            </a:r>
            <a:r>
              <a:rPr sz="1550" spc="8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Tier</a:t>
            </a:r>
            <a:r>
              <a:rPr sz="1550" spc="9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6,</a:t>
            </a:r>
            <a:r>
              <a:rPr sz="1550" spc="6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which</a:t>
            </a:r>
            <a:r>
              <a:rPr sz="1550" spc="6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32323"/>
                </a:solidFill>
                <a:latin typeface="Calibri"/>
                <a:cs typeface="Calibri"/>
              </a:rPr>
              <a:t>includes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the</a:t>
            </a:r>
            <a:r>
              <a:rPr sz="1550" spc="4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majority</a:t>
            </a:r>
            <a:r>
              <a:rPr sz="1550" spc="14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of</a:t>
            </a:r>
            <a:r>
              <a:rPr sz="1550" spc="11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adherence</a:t>
            </a:r>
            <a:r>
              <a:rPr sz="1550" spc="13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32323"/>
                </a:solidFill>
                <a:latin typeface="Calibri"/>
                <a:cs typeface="Calibri"/>
              </a:rPr>
              <a:t>medications.</a:t>
            </a:r>
            <a:endParaRPr sz="1550">
              <a:latin typeface="Calibri"/>
              <a:cs typeface="Calibri"/>
            </a:endParaRPr>
          </a:p>
          <a:p>
            <a:pPr marL="241300" marR="283210" indent="-229235">
              <a:lnSpc>
                <a:spcPct val="102699"/>
              </a:lnSpc>
              <a:spcBef>
                <a:spcPts val="61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98%</a:t>
            </a:r>
            <a:r>
              <a:rPr sz="1550" spc="8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of</a:t>
            </a:r>
            <a:r>
              <a:rPr sz="1550" spc="5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TMA</a:t>
            </a:r>
            <a:r>
              <a:rPr sz="1550" spc="8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plans</a:t>
            </a:r>
            <a:r>
              <a:rPr sz="1550" spc="5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have</a:t>
            </a:r>
            <a:r>
              <a:rPr sz="1550" spc="3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$0</a:t>
            </a:r>
            <a:r>
              <a:rPr sz="1550" spc="9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copay</a:t>
            </a:r>
            <a:r>
              <a:rPr sz="1550" spc="2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for</a:t>
            </a:r>
            <a:r>
              <a:rPr sz="1550" spc="9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Tier</a:t>
            </a:r>
            <a:r>
              <a:rPr sz="1550" spc="9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1</a:t>
            </a:r>
            <a:r>
              <a:rPr sz="1550" spc="5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at</a:t>
            </a:r>
            <a:r>
              <a:rPr sz="1550" spc="-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32323"/>
                </a:solidFill>
                <a:latin typeface="Calibri"/>
                <a:cs typeface="Calibri"/>
              </a:rPr>
              <a:t>preferred pharmacies.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Gap</a:t>
            </a:r>
            <a:r>
              <a:rPr sz="1550" b="1" spc="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endParaRPr sz="15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45%</a:t>
            </a:r>
            <a:r>
              <a:rPr sz="1550" spc="8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of</a:t>
            </a:r>
            <a:r>
              <a:rPr sz="1550" spc="5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TMA</a:t>
            </a:r>
            <a:r>
              <a:rPr sz="1550" spc="8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plans</a:t>
            </a:r>
            <a:r>
              <a:rPr sz="1550" spc="6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have</a:t>
            </a:r>
            <a:r>
              <a:rPr sz="1550" spc="3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full</a:t>
            </a:r>
            <a:r>
              <a:rPr sz="1550" spc="6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and/or</a:t>
            </a:r>
            <a:r>
              <a:rPr sz="1550" spc="13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partial</a:t>
            </a:r>
            <a:r>
              <a:rPr sz="1550" spc="5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gap</a:t>
            </a:r>
            <a:r>
              <a:rPr sz="1550" spc="5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32323"/>
                </a:solidFill>
                <a:latin typeface="Calibri"/>
                <a:cs typeface="Calibri"/>
              </a:rPr>
              <a:t>coverage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on</a:t>
            </a:r>
            <a:r>
              <a:rPr sz="1550" spc="4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Tiers</a:t>
            </a:r>
            <a:r>
              <a:rPr sz="1550" spc="8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1,</a:t>
            </a:r>
            <a:r>
              <a:rPr sz="1550" spc="4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2,</a:t>
            </a:r>
            <a:r>
              <a:rPr sz="1550" spc="5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and/or</a:t>
            </a:r>
            <a:r>
              <a:rPr sz="1550" spc="7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spc="-25" dirty="0">
                <a:solidFill>
                  <a:srgbClr val="232323"/>
                </a:solidFill>
                <a:latin typeface="Calibri"/>
                <a:cs typeface="Calibri"/>
              </a:rPr>
              <a:t>6.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82309" y="2441338"/>
            <a:ext cx="4698365" cy="282956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Medication</a:t>
            </a:r>
            <a:r>
              <a:rPr sz="1550" b="1" spc="1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Home</a:t>
            </a:r>
            <a:r>
              <a:rPr sz="1550" b="1" spc="10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Delivery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6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Express</a:t>
            </a:r>
            <a:r>
              <a:rPr sz="1550" spc="14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Scripts®</a:t>
            </a:r>
            <a:r>
              <a:rPr sz="1550" spc="10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Pharmacy</a:t>
            </a:r>
            <a:r>
              <a:rPr sz="1550" spc="12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is</a:t>
            </a:r>
            <a:r>
              <a:rPr sz="1550" spc="3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replacing</a:t>
            </a:r>
            <a:r>
              <a:rPr sz="1550" spc="13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CVS</a:t>
            </a:r>
            <a:r>
              <a:rPr sz="1550" spc="7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32323"/>
                </a:solidFill>
                <a:latin typeface="Calibri"/>
                <a:cs typeface="Calibri"/>
              </a:rPr>
              <a:t>Caremark®</a:t>
            </a:r>
            <a:endParaRPr sz="1550">
              <a:latin typeface="Calibri"/>
              <a:cs typeface="Calibri"/>
            </a:endParaRPr>
          </a:p>
          <a:p>
            <a:pPr marR="823594" algn="r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as</a:t>
            </a:r>
            <a:r>
              <a:rPr sz="1550" spc="4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the</a:t>
            </a:r>
            <a:r>
              <a:rPr sz="1550" spc="2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preferred</a:t>
            </a:r>
            <a:r>
              <a:rPr sz="1550" spc="17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mail</a:t>
            </a:r>
            <a:r>
              <a:rPr sz="1550" spc="6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order</a:t>
            </a:r>
            <a:r>
              <a:rPr sz="1550" spc="12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benefit</a:t>
            </a:r>
            <a:r>
              <a:rPr sz="1550" spc="6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32323"/>
                </a:solidFill>
                <a:latin typeface="Calibri"/>
                <a:cs typeface="Calibri"/>
              </a:rPr>
              <a:t>provider.</a:t>
            </a:r>
            <a:endParaRPr sz="1550">
              <a:latin typeface="Calibri"/>
              <a:cs typeface="Calibri"/>
            </a:endParaRPr>
          </a:p>
          <a:p>
            <a:pPr marL="227965" marR="815975" indent="-227965" algn="r">
              <a:lnSpc>
                <a:spcPct val="100000"/>
              </a:lnSpc>
              <a:spcBef>
                <a:spcPts val="660"/>
              </a:spcBef>
              <a:buClr>
                <a:srgbClr val="009FA2"/>
              </a:buClr>
              <a:buFont typeface="Arial"/>
              <a:buChar char="•"/>
              <a:tabLst>
                <a:tab pos="227965" algn="l"/>
              </a:tabLst>
            </a:pP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Preferred</a:t>
            </a:r>
            <a:r>
              <a:rPr sz="1550" spc="16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mail</a:t>
            </a:r>
            <a:r>
              <a:rPr sz="1550" spc="2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order</a:t>
            </a:r>
            <a:r>
              <a:rPr sz="1550" spc="114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discounts</a:t>
            </a:r>
            <a:r>
              <a:rPr sz="1550" spc="4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are</a:t>
            </a:r>
            <a:r>
              <a:rPr sz="1550" spc="10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32323"/>
                </a:solidFill>
                <a:latin typeface="Calibri"/>
                <a:cs typeface="Calibri"/>
              </a:rPr>
              <a:t>available:</a:t>
            </a:r>
            <a:endParaRPr sz="1550">
              <a:latin typeface="Calibri"/>
              <a:cs typeface="Calibri"/>
            </a:endParaRPr>
          </a:p>
          <a:p>
            <a:pPr marL="469265" lvl="1" indent="-228600">
              <a:lnSpc>
                <a:spcPct val="100000"/>
              </a:lnSpc>
              <a:spcBef>
                <a:spcPts val="660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Tiers</a:t>
            </a:r>
            <a:r>
              <a:rPr sz="1550" spc="8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1,</a:t>
            </a:r>
            <a:r>
              <a:rPr sz="1550" spc="4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2,</a:t>
            </a:r>
            <a:r>
              <a:rPr sz="1550" spc="5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and</a:t>
            </a:r>
            <a:r>
              <a:rPr sz="1550" spc="1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6</a:t>
            </a:r>
            <a:r>
              <a:rPr sz="1550" spc="4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=</a:t>
            </a:r>
            <a:r>
              <a:rPr sz="1550" spc="1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$0</a:t>
            </a:r>
            <a:r>
              <a:rPr sz="1550" spc="7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copay</a:t>
            </a:r>
            <a:r>
              <a:rPr sz="1550" spc="1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for</a:t>
            </a:r>
            <a:r>
              <a:rPr sz="1550" spc="7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100-day</a:t>
            </a:r>
            <a:r>
              <a:rPr sz="1550" spc="13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32323"/>
                </a:solidFill>
                <a:latin typeface="Calibri"/>
                <a:cs typeface="Calibri"/>
              </a:rPr>
              <a:t>supply</a:t>
            </a:r>
            <a:endParaRPr sz="1550">
              <a:latin typeface="Calibri"/>
              <a:cs typeface="Calibri"/>
            </a:endParaRPr>
          </a:p>
          <a:p>
            <a:pPr marL="469265" lvl="1" indent="-228600">
              <a:lnSpc>
                <a:spcPct val="100000"/>
              </a:lnSpc>
              <a:spcBef>
                <a:spcPts val="665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Tier</a:t>
            </a:r>
            <a:r>
              <a:rPr sz="1550" spc="7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3</a:t>
            </a:r>
            <a:r>
              <a:rPr sz="1550" spc="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=</a:t>
            </a:r>
            <a:r>
              <a:rPr sz="1550" spc="2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2</a:t>
            </a:r>
            <a:r>
              <a:rPr sz="1550" spc="4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x</a:t>
            </a:r>
            <a:r>
              <a:rPr sz="1550" spc="2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30-day</a:t>
            </a:r>
            <a:r>
              <a:rPr sz="1550" spc="13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supply</a:t>
            </a:r>
            <a:r>
              <a:rPr sz="1550" spc="6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copay</a:t>
            </a:r>
            <a:r>
              <a:rPr sz="1550" spc="6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for</a:t>
            </a:r>
            <a:r>
              <a:rPr sz="1550" spc="8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2323"/>
                </a:solidFill>
                <a:latin typeface="Calibri"/>
                <a:cs typeface="Calibri"/>
              </a:rPr>
              <a:t>100-day</a:t>
            </a:r>
            <a:r>
              <a:rPr sz="1550" spc="13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32323"/>
                </a:solidFill>
                <a:latin typeface="Calibri"/>
                <a:cs typeface="Calibri"/>
              </a:rPr>
              <a:t>supply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Preferred</a:t>
            </a:r>
            <a:r>
              <a:rPr sz="1550" b="1" spc="10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Pharmacy</a:t>
            </a:r>
            <a:r>
              <a:rPr sz="1550" b="1" spc="19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Network</a:t>
            </a:r>
            <a:endParaRPr sz="1550">
              <a:latin typeface="Calibri"/>
              <a:cs typeface="Calibri"/>
            </a:endParaRPr>
          </a:p>
          <a:p>
            <a:pPr marL="240665" marR="313690" indent="-228600">
              <a:lnSpc>
                <a:spcPct val="102600"/>
              </a:lnSpc>
              <a:spcBef>
                <a:spcPts val="6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Walgreens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CVS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plus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grocers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remain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within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the </a:t>
            </a:r>
            <a:r>
              <a:rPr sz="1550" dirty="0">
                <a:latin typeface="Calibri"/>
                <a:cs typeface="Calibri"/>
              </a:rPr>
              <a:t>preferred</a:t>
            </a:r>
            <a:r>
              <a:rPr sz="1550" spc="1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pharmacy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network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2024.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2978" y="1966925"/>
            <a:ext cx="9910445" cy="24701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spc="-10" dirty="0">
                <a:latin typeface="Calibri"/>
                <a:cs typeface="Calibri"/>
              </a:rPr>
              <a:t>Improved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generic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tier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placements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enhanced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formulary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increasing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competitiveness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from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000" dirty="0">
                <a:latin typeface="Calibri"/>
                <a:cs typeface="Calibri"/>
              </a:rPr>
              <a:t>74%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86%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aligned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favorable.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Enhanced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coverage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popular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vitamins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Tier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1,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such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folic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acid,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vitamin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vitamin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B12.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Expected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improve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access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affordability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more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32,000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members.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More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200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drugs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moved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lower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tier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enhanced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formulary</a:t>
            </a:r>
            <a:r>
              <a:rPr sz="2000" spc="-1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resulting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lower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cost-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000" b="1" dirty="0">
                <a:latin typeface="Calibri"/>
                <a:cs typeface="Calibri"/>
              </a:rPr>
              <a:t>share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3%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MAPD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members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(approx.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37,000).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463928" y="4701257"/>
          <a:ext cx="9853295" cy="811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0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0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0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1530">
                <a:tc>
                  <a:txBody>
                    <a:bodyPr/>
                    <a:lstStyle/>
                    <a:p>
                      <a:pPr marL="319405" indent="-287655">
                        <a:lnSpc>
                          <a:spcPts val="1980"/>
                        </a:lnSpc>
                        <a:buClr>
                          <a:srgbClr val="009FA2"/>
                        </a:buClr>
                        <a:buFont typeface="Wingdings"/>
                        <a:buChar char=""/>
                        <a:tabLst>
                          <a:tab pos="319405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Albuterol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HFA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T2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19405" indent="-287655">
                        <a:lnSpc>
                          <a:spcPct val="100000"/>
                        </a:lnSpc>
                        <a:buClr>
                          <a:srgbClr val="009FA2"/>
                        </a:buClr>
                        <a:buFont typeface="Wingdings"/>
                        <a:buChar char=""/>
                        <a:tabLst>
                          <a:tab pos="319405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Ondansetron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T2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19405" indent="-287655">
                        <a:lnSpc>
                          <a:spcPts val="2150"/>
                        </a:lnSpc>
                        <a:buClr>
                          <a:srgbClr val="009FA2"/>
                        </a:buClr>
                        <a:buFont typeface="Wingdings"/>
                        <a:buChar char=""/>
                        <a:tabLst>
                          <a:tab pos="319405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Synthroid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2935" indent="-287655">
                        <a:lnSpc>
                          <a:spcPts val="1980"/>
                        </a:lnSpc>
                        <a:buClr>
                          <a:srgbClr val="009FA2"/>
                        </a:buClr>
                        <a:buFont typeface="Wingdings"/>
                        <a:buChar char=""/>
                        <a:tabLst>
                          <a:tab pos="622935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Memantine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T2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22300" indent="-287020">
                        <a:lnSpc>
                          <a:spcPct val="100000"/>
                        </a:lnSpc>
                        <a:buClr>
                          <a:srgbClr val="009FA2"/>
                        </a:buClr>
                        <a:buFont typeface="Wingdings"/>
                        <a:buChar char=""/>
                        <a:tabLst>
                          <a:tab pos="622300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Estradiol</a:t>
                      </a:r>
                      <a:r>
                        <a:rPr sz="1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T2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22935" indent="-287655">
                        <a:lnSpc>
                          <a:spcPts val="2150"/>
                        </a:lnSpc>
                        <a:buClr>
                          <a:srgbClr val="009FA2"/>
                        </a:buClr>
                        <a:buFont typeface="Wingdings"/>
                        <a:buChar char=""/>
                        <a:tabLst>
                          <a:tab pos="622935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Bupropion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ER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2460" indent="-287655">
                        <a:lnSpc>
                          <a:spcPts val="1980"/>
                        </a:lnSpc>
                        <a:buClr>
                          <a:srgbClr val="009FA2"/>
                        </a:buClr>
                        <a:buFont typeface="Wingdings"/>
                        <a:buChar char=""/>
                        <a:tabLst>
                          <a:tab pos="632460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Bumetanide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T2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32460" indent="-287655">
                        <a:lnSpc>
                          <a:spcPct val="100000"/>
                        </a:lnSpc>
                        <a:buClr>
                          <a:srgbClr val="009FA2"/>
                        </a:buClr>
                        <a:buFont typeface="Wingdings"/>
                        <a:buChar char=""/>
                        <a:tabLst>
                          <a:tab pos="632460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Ipratropium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Br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T2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32460" indent="-287655">
                        <a:lnSpc>
                          <a:spcPts val="2150"/>
                        </a:lnSpc>
                        <a:buClr>
                          <a:srgbClr val="009FA2"/>
                        </a:buClr>
                        <a:buFont typeface="Wingdings"/>
                        <a:buChar char=""/>
                        <a:tabLst>
                          <a:tab pos="632460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Levocetirazine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82295" indent="-287655">
                        <a:lnSpc>
                          <a:spcPts val="1980"/>
                        </a:lnSpc>
                        <a:buClr>
                          <a:srgbClr val="009FA2"/>
                        </a:buClr>
                        <a:buFont typeface="Wingdings"/>
                        <a:buChar char=""/>
                        <a:tabLst>
                          <a:tab pos="582295" algn="l"/>
                        </a:tabLst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Testosterone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Cyp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T2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81660" indent="-287020">
                        <a:lnSpc>
                          <a:spcPct val="100000"/>
                        </a:lnSpc>
                        <a:buClr>
                          <a:srgbClr val="009FA2"/>
                        </a:buClr>
                        <a:buFont typeface="Wingdings"/>
                        <a:buChar char=""/>
                        <a:tabLst>
                          <a:tab pos="581660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Esomeprazole</a:t>
                      </a:r>
                      <a:r>
                        <a:rPr sz="1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T2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82295" indent="-287655">
                        <a:lnSpc>
                          <a:spcPts val="2150"/>
                        </a:lnSpc>
                        <a:buClr>
                          <a:srgbClr val="009FA2"/>
                        </a:buClr>
                        <a:buFont typeface="Wingdings"/>
                        <a:buChar char=""/>
                        <a:tabLst>
                          <a:tab pos="582295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Solifenacin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7657845" y="6298793"/>
            <a:ext cx="374904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i="1" dirty="0">
                <a:latin typeface="Calibri"/>
                <a:cs typeface="Calibri"/>
              </a:rPr>
              <a:t>Formularies</a:t>
            </a:r>
            <a:r>
              <a:rPr sz="1100" i="1" spc="-9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are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subject</a:t>
            </a:r>
            <a:r>
              <a:rPr sz="1100" i="1" spc="-6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to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change</a:t>
            </a:r>
            <a:r>
              <a:rPr sz="1100" i="1" spc="-4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until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CMS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approves</a:t>
            </a:r>
            <a:r>
              <a:rPr sz="1100" i="1" spc="-9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formularies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Formulary</a:t>
            </a:r>
            <a:r>
              <a:rPr spc="-55" dirty="0"/>
              <a:t> </a:t>
            </a:r>
            <a:r>
              <a:rPr spc="-10" dirty="0"/>
              <a:t>Improvements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202" y="3836030"/>
            <a:ext cx="648978" cy="6489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202" y="2894198"/>
            <a:ext cx="648978" cy="64897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0202" y="1970654"/>
            <a:ext cx="648978" cy="64897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90"/>
              </a:spcBef>
            </a:pPr>
            <a:r>
              <a:rPr sz="4800" dirty="0"/>
              <a:t>2024</a:t>
            </a:r>
            <a:r>
              <a:rPr sz="4800" spc="-45" dirty="0"/>
              <a:t> </a:t>
            </a:r>
            <a:r>
              <a:rPr sz="4800" dirty="0"/>
              <a:t>PBM</a:t>
            </a:r>
            <a:r>
              <a:rPr sz="4800" spc="-114" dirty="0"/>
              <a:t> </a:t>
            </a:r>
            <a:r>
              <a:rPr sz="4800" spc="-10" dirty="0"/>
              <a:t>Migration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5668" y="1668221"/>
            <a:ext cx="10810875" cy="3132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Effective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Jan.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2024,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Express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Scripts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managing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pharmacy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benefits</a:t>
            </a:r>
            <a:r>
              <a:rPr sz="1800" spc="-10" dirty="0">
                <a:latin typeface="Calibri"/>
                <a:cs typeface="Calibri"/>
              </a:rPr>
              <a:t> administration.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impact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all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Part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plans,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including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MAPD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0" dirty="0">
                <a:latin typeface="Calibri"/>
                <a:cs typeface="Calibri"/>
              </a:rPr>
              <a:t> PDP.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All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receive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2024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prior to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Jan.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2024,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updated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pharmacy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processing </a:t>
            </a:r>
            <a:r>
              <a:rPr sz="1800" spc="-10" dirty="0">
                <a:latin typeface="Calibri"/>
                <a:cs typeface="Calibri"/>
              </a:rPr>
              <a:t>information.</a:t>
            </a:r>
            <a:endParaRPr sz="1800">
              <a:latin typeface="Calibri"/>
              <a:cs typeface="Calibri"/>
            </a:endParaRPr>
          </a:p>
          <a:p>
            <a:pPr marL="241300" marR="127000" indent="-228600">
              <a:lnSpc>
                <a:spcPct val="100000"/>
              </a:lnSpc>
              <a:spcBef>
                <a:spcPts val="969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It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very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important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bring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their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pharmacy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receive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their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prescriptions,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claims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process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without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card.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Members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receive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several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communications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about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importance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their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throughout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AEP:</a:t>
            </a:r>
            <a:endParaRPr sz="1800">
              <a:latin typeface="Calibri"/>
              <a:cs typeface="Calibri"/>
            </a:endParaRPr>
          </a:p>
          <a:p>
            <a:pPr marL="469265" lvl="1" indent="-227965">
              <a:lnSpc>
                <a:spcPct val="100000"/>
              </a:lnSpc>
              <a:spcBef>
                <a:spcPts val="1010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1800" dirty="0">
                <a:latin typeface="Calibri"/>
                <a:cs typeface="Calibri"/>
              </a:rPr>
              <a:t>Letter/Flyer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(ANOC,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etc.)</a:t>
            </a:r>
            <a:endParaRPr sz="1800">
              <a:latin typeface="Calibri"/>
              <a:cs typeface="Calibri"/>
            </a:endParaRPr>
          </a:p>
          <a:p>
            <a:pPr marL="469265" lvl="1" indent="-227965">
              <a:lnSpc>
                <a:spcPct val="100000"/>
              </a:lnSpc>
              <a:spcBef>
                <a:spcPts val="505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1800" dirty="0">
                <a:latin typeface="Calibri"/>
                <a:cs typeface="Calibri"/>
              </a:rPr>
              <a:t>ID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Card </a:t>
            </a:r>
            <a:r>
              <a:rPr sz="1800" spc="-10" dirty="0">
                <a:latin typeface="Calibri"/>
                <a:cs typeface="Calibri"/>
              </a:rPr>
              <a:t>Letter</a:t>
            </a:r>
            <a:endParaRPr sz="1800">
              <a:latin typeface="Calibri"/>
              <a:cs typeface="Calibri"/>
            </a:endParaRPr>
          </a:p>
          <a:p>
            <a:pPr marL="469265" lvl="1" indent="-227965">
              <a:lnSpc>
                <a:spcPct val="100000"/>
              </a:lnSpc>
              <a:spcBef>
                <a:spcPts val="505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1800" dirty="0">
                <a:latin typeface="Calibri"/>
                <a:cs typeface="Calibri"/>
              </a:rPr>
              <a:t>Call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Campaigns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Mail</a:t>
            </a:r>
            <a:r>
              <a:rPr spc="-20" dirty="0"/>
              <a:t> </a:t>
            </a:r>
            <a:r>
              <a:rPr spc="-10" dirty="0"/>
              <a:t>Order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498600"/>
            <a:ext cx="10702290" cy="326009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800" spc="-10" dirty="0">
                <a:latin typeface="Calibri"/>
                <a:cs typeface="Calibri"/>
              </a:rPr>
              <a:t>Effective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Jan.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2024,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Express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Scripts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will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replace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CVS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Caremark</a:t>
            </a:r>
            <a:r>
              <a:rPr sz="1800" b="1" spc="-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preferred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mail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order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provider.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b="1" dirty="0">
                <a:latin typeface="Calibri"/>
                <a:cs typeface="Calibri"/>
              </a:rPr>
              <a:t>CVS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Caremark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Mail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Order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will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be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out-</a:t>
            </a:r>
            <a:r>
              <a:rPr sz="1800" b="1" spc="-10" dirty="0">
                <a:latin typeface="Calibri"/>
                <a:cs typeface="Calibri"/>
              </a:rPr>
              <a:t>of-</a:t>
            </a:r>
            <a:r>
              <a:rPr sz="1800" b="1" dirty="0">
                <a:latin typeface="Calibri"/>
                <a:cs typeface="Calibri"/>
              </a:rPr>
              <a:t>network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in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2024</a:t>
            </a:r>
            <a:r>
              <a:rPr sz="1800" dirty="0">
                <a:latin typeface="Calibri"/>
                <a:cs typeface="Calibri"/>
              </a:rPr>
              <a:t>.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If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decide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continue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mail</a:t>
            </a:r>
            <a:r>
              <a:rPr sz="1800" spc="-20" dirty="0">
                <a:latin typeface="Calibri"/>
                <a:cs typeface="Calibri"/>
              </a:rPr>
              <a:t> order,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they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must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switch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Express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Scripts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effective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Jan.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2024.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69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For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existing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mail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order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users</a:t>
            </a:r>
            <a:r>
              <a:rPr sz="1800" dirty="0">
                <a:latin typeface="Calibri"/>
                <a:cs typeface="Calibri"/>
              </a:rPr>
              <a:t>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open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prescription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refills will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transferred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Express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Scripts.</a:t>
            </a:r>
            <a:endParaRPr sz="1800">
              <a:latin typeface="Calibri"/>
              <a:cs typeface="Calibri"/>
            </a:endParaRPr>
          </a:p>
          <a:p>
            <a:pPr marL="241300" marR="465455" indent="-228600">
              <a:lnSpc>
                <a:spcPct val="100000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For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any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new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mail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order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prescriptions</a:t>
            </a:r>
            <a:r>
              <a:rPr sz="1800" spc="-10" dirty="0">
                <a:latin typeface="Calibri"/>
                <a:cs typeface="Calibri"/>
              </a:rPr>
              <a:t>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 able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set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up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profile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Express</a:t>
            </a:r>
            <a:r>
              <a:rPr sz="1800" spc="-10" dirty="0">
                <a:latin typeface="Calibri"/>
                <a:cs typeface="Calibri"/>
              </a:rPr>
              <a:t> Scripts </a:t>
            </a:r>
            <a:r>
              <a:rPr sz="1800" dirty="0">
                <a:latin typeface="Calibri"/>
                <a:cs typeface="Calibri"/>
              </a:rPr>
              <a:t>beginning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Dec.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2023,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only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able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initiate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order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beginning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Jan.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2024.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Communications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sent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further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information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actions needed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access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benefit.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Like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CVS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Caremark,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Express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Scripts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managing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mail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order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operations,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including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providing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call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center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to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support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inquiries.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21834" y="2737256"/>
            <a:ext cx="46602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</a:rPr>
              <a:t>Supplemental</a:t>
            </a:r>
            <a:r>
              <a:rPr sz="4000" spc="-170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Benefits</a:t>
            </a:r>
            <a:endParaRPr sz="40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7916545" cy="132905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ts val="4860"/>
              </a:lnSpc>
              <a:spcBef>
                <a:spcPts val="715"/>
              </a:spcBef>
            </a:pPr>
            <a:r>
              <a:rPr dirty="0"/>
              <a:t>PY2024</a:t>
            </a:r>
            <a:r>
              <a:rPr spc="-50" dirty="0"/>
              <a:t> </a:t>
            </a:r>
            <a:r>
              <a:rPr dirty="0"/>
              <a:t>Multi-Benefit</a:t>
            </a:r>
            <a:r>
              <a:rPr spc="-90" dirty="0"/>
              <a:t> </a:t>
            </a:r>
            <a:r>
              <a:rPr spc="-10" dirty="0"/>
              <a:t>Card: </a:t>
            </a:r>
            <a:r>
              <a:rPr dirty="0"/>
              <a:t>Introducing</a:t>
            </a:r>
            <a:r>
              <a:rPr spc="-210" dirty="0"/>
              <a:t> </a:t>
            </a:r>
            <a:r>
              <a:rPr spc="-10" dirty="0"/>
              <a:t>Wellcare</a:t>
            </a:r>
            <a:r>
              <a:rPr spc="-80" dirty="0"/>
              <a:t> </a:t>
            </a:r>
            <a:r>
              <a:rPr spc="-10" dirty="0"/>
              <a:t>Spendables</a:t>
            </a:r>
            <a:r>
              <a:rPr spc="-475" dirty="0"/>
              <a:t> </a:t>
            </a:r>
            <a:r>
              <a:rPr sz="2400" spc="-50" dirty="0"/>
              <a:t>™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4318508" y="2116241"/>
            <a:ext cx="7273290" cy="392811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A</a:t>
            </a:r>
            <a:r>
              <a:rPr sz="1800" b="1" spc="-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single</a:t>
            </a:r>
            <a:r>
              <a:rPr sz="1800" b="1" spc="-5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card</a:t>
            </a:r>
            <a:r>
              <a:rPr sz="18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provides</a:t>
            </a:r>
            <a:r>
              <a:rPr sz="18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an</a:t>
            </a:r>
            <a:r>
              <a:rPr sz="18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allowance</a:t>
            </a:r>
            <a:r>
              <a:rPr sz="18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access</a:t>
            </a:r>
            <a:r>
              <a:rPr sz="1800" b="1" spc="-7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to</a:t>
            </a:r>
            <a:r>
              <a:rPr sz="18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9FA2"/>
                </a:solidFill>
                <a:latin typeface="Calibri"/>
                <a:cs typeface="Calibri"/>
              </a:rPr>
              <a:t>multiple</a:t>
            </a:r>
            <a:r>
              <a:rPr sz="1800" b="1" spc="-10" dirty="0">
                <a:solidFill>
                  <a:srgbClr val="009FA2"/>
                </a:solidFill>
                <a:latin typeface="Calibri"/>
                <a:cs typeface="Calibri"/>
              </a:rPr>
              <a:t> benefits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4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Combines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multiple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benefits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into</a:t>
            </a:r>
            <a:r>
              <a:rPr sz="1550" spc="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single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card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6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Pursing strategy</a:t>
            </a:r>
            <a:r>
              <a:rPr sz="1550" spc="-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benefit groups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based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on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plan</a:t>
            </a:r>
            <a:r>
              <a:rPr sz="1550" spc="-15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type</a:t>
            </a:r>
            <a:endParaRPr sz="1550">
              <a:latin typeface="Calibri"/>
              <a:cs typeface="Calibri"/>
            </a:endParaRPr>
          </a:p>
          <a:p>
            <a:pPr marL="241300" marR="5080" indent="-228600" algn="just">
              <a:lnSpc>
                <a:spcPct val="103600"/>
              </a:lnSpc>
              <a:spcBef>
                <a:spcPts val="59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dirty="0">
                <a:latin typeface="Calibri"/>
                <a:cs typeface="Calibri"/>
              </a:rPr>
              <a:t>D-SNP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plans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include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single</a:t>
            </a:r>
            <a:r>
              <a:rPr sz="1550" spc="-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purse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OTC,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Grocery,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Gas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(Pay-</a:t>
            </a:r>
            <a:r>
              <a:rPr sz="1550" dirty="0">
                <a:latin typeface="Calibri"/>
                <a:cs typeface="Calibri"/>
              </a:rPr>
              <a:t>at-the-Pump), and</a:t>
            </a:r>
            <a:r>
              <a:rPr sz="1550" spc="-1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Utility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Rent</a:t>
            </a:r>
            <a:r>
              <a:rPr sz="1550" spc="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Assistance,</a:t>
            </a:r>
            <a:r>
              <a:rPr sz="1550" spc="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may</a:t>
            </a:r>
            <a:r>
              <a:rPr sz="1550" spc="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include</a:t>
            </a:r>
            <a:r>
              <a:rPr sz="1550" spc="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DVH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cost-shares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that</a:t>
            </a:r>
            <a:r>
              <a:rPr sz="1550" spc="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purse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depending</a:t>
            </a:r>
            <a:r>
              <a:rPr sz="1550" spc="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on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the </a:t>
            </a:r>
            <a:r>
              <a:rPr sz="1550" spc="-20" dirty="0">
                <a:latin typeface="Calibri"/>
                <a:cs typeface="Calibri"/>
              </a:rPr>
              <a:t>plan</a:t>
            </a:r>
            <a:endParaRPr sz="1550">
              <a:latin typeface="Calibri"/>
              <a:cs typeface="Calibri"/>
            </a:endParaRPr>
          </a:p>
          <a:p>
            <a:pPr marL="241300" marR="12700" indent="-228600">
              <a:lnSpc>
                <a:spcPct val="103600"/>
              </a:lnSpc>
              <a:spcBef>
                <a:spcPts val="59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550" dirty="0">
                <a:latin typeface="Calibri"/>
                <a:cs typeface="Calibri"/>
              </a:rPr>
              <a:t>Non-D-SNP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plans</a:t>
            </a:r>
            <a:r>
              <a:rPr sz="1550" spc="-1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include</a:t>
            </a:r>
            <a:r>
              <a:rPr sz="1550" spc="-1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single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purse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purses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OTC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and,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depending on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plan, </a:t>
            </a:r>
            <a:r>
              <a:rPr sz="1550" dirty="0">
                <a:latin typeface="Calibri"/>
                <a:cs typeface="Calibri"/>
              </a:rPr>
              <a:t>DVH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cost-shares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will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included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that</a:t>
            </a:r>
            <a:r>
              <a:rPr sz="1550" spc="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purse.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If</a:t>
            </a:r>
            <a:r>
              <a:rPr sz="1550" spc="1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 plan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has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SSBCI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Utility,</a:t>
            </a:r>
            <a:r>
              <a:rPr sz="1550" spc="-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it will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spc="-50" dirty="0">
                <a:latin typeface="Calibri"/>
                <a:cs typeface="Calibri"/>
              </a:rPr>
              <a:t>a </a:t>
            </a:r>
            <a:r>
              <a:rPr sz="1550" dirty="0">
                <a:latin typeface="Calibri"/>
                <a:cs typeface="Calibri"/>
              </a:rPr>
              <a:t>separate purse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on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card.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6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Simple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convenient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use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6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Benefits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loaded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each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period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6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Amounts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will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vary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by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plan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6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Allows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member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use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benefit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as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they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choose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meet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their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needs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1119" y="2171255"/>
            <a:ext cx="3453129" cy="2214245"/>
            <a:chOff x="571119" y="2171255"/>
            <a:chExt cx="3453129" cy="22142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644" y="2180843"/>
              <a:ext cx="3433572" cy="21946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75881" y="2176017"/>
              <a:ext cx="3443604" cy="2204720"/>
            </a:xfrm>
            <a:custGeom>
              <a:avLst/>
              <a:gdLst/>
              <a:ahLst/>
              <a:cxnLst/>
              <a:rect l="l" t="t" r="r" b="b"/>
              <a:pathLst>
                <a:path w="3443604" h="2204720">
                  <a:moveTo>
                    <a:pt x="193433" y="0"/>
                  </a:moveTo>
                  <a:lnTo>
                    <a:pt x="3250247" y="0"/>
                  </a:lnTo>
                  <a:lnTo>
                    <a:pt x="3289109" y="4064"/>
                  </a:lnTo>
                  <a:lnTo>
                    <a:pt x="3357816" y="33020"/>
                  </a:lnTo>
                  <a:lnTo>
                    <a:pt x="3410394" y="85471"/>
                  </a:lnTo>
                  <a:lnTo>
                    <a:pt x="3439223" y="154686"/>
                  </a:lnTo>
                  <a:lnTo>
                    <a:pt x="3443287" y="193548"/>
                  </a:lnTo>
                  <a:lnTo>
                    <a:pt x="3443287" y="2011299"/>
                  </a:lnTo>
                  <a:lnTo>
                    <a:pt x="3439223" y="2050034"/>
                  </a:lnTo>
                  <a:lnTo>
                    <a:pt x="3410394" y="2119249"/>
                  </a:lnTo>
                  <a:lnTo>
                    <a:pt x="3357816" y="2171319"/>
                  </a:lnTo>
                  <a:lnTo>
                    <a:pt x="3289109" y="2200275"/>
                  </a:lnTo>
                  <a:lnTo>
                    <a:pt x="3250247" y="2204339"/>
                  </a:lnTo>
                  <a:lnTo>
                    <a:pt x="193433" y="2204339"/>
                  </a:lnTo>
                  <a:lnTo>
                    <a:pt x="154622" y="2200275"/>
                  </a:lnTo>
                  <a:lnTo>
                    <a:pt x="85445" y="2171319"/>
                  </a:lnTo>
                  <a:lnTo>
                    <a:pt x="32943" y="2119249"/>
                  </a:lnTo>
                  <a:lnTo>
                    <a:pt x="4038" y="2050034"/>
                  </a:lnTo>
                  <a:lnTo>
                    <a:pt x="0" y="2011172"/>
                  </a:lnTo>
                  <a:lnTo>
                    <a:pt x="0" y="193167"/>
                  </a:lnTo>
                  <a:lnTo>
                    <a:pt x="4038" y="154686"/>
                  </a:lnTo>
                  <a:lnTo>
                    <a:pt x="32943" y="85471"/>
                  </a:lnTo>
                  <a:lnTo>
                    <a:pt x="85445" y="33020"/>
                  </a:lnTo>
                  <a:lnTo>
                    <a:pt x="154622" y="4064"/>
                  </a:lnTo>
                  <a:lnTo>
                    <a:pt x="193433" y="0"/>
                  </a:lnTo>
                  <a:close/>
                </a:path>
              </a:pathLst>
            </a:custGeom>
            <a:ln w="9525">
              <a:solidFill>
                <a:srgbClr val="E1E1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Medicare</a:t>
            </a:r>
            <a:r>
              <a:rPr spc="-145" dirty="0"/>
              <a:t> </a:t>
            </a:r>
            <a:r>
              <a:rPr spc="-10" dirty="0"/>
              <a:t>Snapshot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3092" y="1811527"/>
            <a:ext cx="5313663" cy="30618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9701" y="1390486"/>
            <a:ext cx="5360035" cy="3757929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300" b="1" dirty="0">
                <a:solidFill>
                  <a:srgbClr val="00A1A3"/>
                </a:solidFill>
                <a:latin typeface="Calibri"/>
                <a:cs typeface="Calibri"/>
              </a:rPr>
              <a:t>Our</a:t>
            </a:r>
            <a:r>
              <a:rPr sz="1300" b="1" spc="-25" dirty="0">
                <a:solidFill>
                  <a:srgbClr val="00A1A3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00A1A3"/>
                </a:solidFill>
                <a:latin typeface="Calibri"/>
                <a:cs typeface="Calibri"/>
              </a:rPr>
              <a:t>Footprint:</a:t>
            </a:r>
            <a:endParaRPr sz="1300">
              <a:latin typeface="Calibri"/>
              <a:cs typeface="Calibri"/>
            </a:endParaRPr>
          </a:p>
          <a:p>
            <a:pPr marL="231775" indent="-219075">
              <a:lnSpc>
                <a:spcPct val="100000"/>
              </a:lnSpc>
              <a:spcBef>
                <a:spcPts val="600"/>
              </a:spcBef>
              <a:buClr>
                <a:srgbClr val="009FA2"/>
              </a:buClr>
              <a:buFont typeface="Arial"/>
              <a:buChar char="•"/>
              <a:tabLst>
                <a:tab pos="231775" algn="l"/>
              </a:tabLst>
            </a:pPr>
            <a:r>
              <a:rPr sz="1300" dirty="0">
                <a:latin typeface="Calibri"/>
                <a:cs typeface="Calibri"/>
              </a:rPr>
              <a:t>Sixth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largest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carrier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in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terms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of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membership,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spanning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36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states:</a:t>
            </a:r>
            <a:endParaRPr sz="1300">
              <a:latin typeface="Calibri"/>
              <a:cs typeface="Calibri"/>
            </a:endParaRPr>
          </a:p>
          <a:p>
            <a:pPr marL="469265" lvl="1" indent="-228600">
              <a:lnSpc>
                <a:spcPct val="100000"/>
              </a:lnSpc>
              <a:spcBef>
                <a:spcPts val="605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1300" dirty="0">
                <a:latin typeface="Calibri"/>
                <a:cs typeface="Calibri"/>
              </a:rPr>
              <a:t>1.3M total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members</a:t>
            </a:r>
            <a:endParaRPr sz="1300">
              <a:latin typeface="Calibri"/>
              <a:cs typeface="Calibri"/>
            </a:endParaRPr>
          </a:p>
          <a:p>
            <a:pPr marL="698500" lvl="2" indent="-22923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98500" algn="l"/>
              </a:tabLst>
            </a:pPr>
            <a:r>
              <a:rPr sz="1300" dirty="0">
                <a:latin typeface="Calibri"/>
                <a:cs typeface="Calibri"/>
              </a:rPr>
              <a:t>Driven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by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rebalanced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distribution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strategy,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increased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competition</a:t>
            </a:r>
            <a:endParaRPr sz="13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300" dirty="0">
                <a:latin typeface="Calibri"/>
                <a:cs typeface="Calibri"/>
              </a:rPr>
              <a:t>409K </a:t>
            </a:r>
            <a:r>
              <a:rPr sz="1300" spc="-20" dirty="0">
                <a:latin typeface="Calibri"/>
                <a:cs typeface="Calibri"/>
              </a:rPr>
              <a:t>D-</a:t>
            </a:r>
            <a:r>
              <a:rPr sz="1300" dirty="0">
                <a:latin typeface="Calibri"/>
                <a:cs typeface="Calibri"/>
              </a:rPr>
              <a:t>SNP </a:t>
            </a:r>
            <a:r>
              <a:rPr sz="1300" spc="-10" dirty="0">
                <a:latin typeface="Calibri"/>
                <a:cs typeface="Calibri"/>
              </a:rPr>
              <a:t>members</a:t>
            </a:r>
            <a:endParaRPr sz="13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300" dirty="0">
                <a:latin typeface="Calibri"/>
                <a:cs typeface="Calibri"/>
              </a:rPr>
              <a:t>Wellcare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plans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are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available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to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80%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of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Medicare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eligibles across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the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country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009FA2"/>
              </a:buClr>
              <a:buFont typeface="Arial"/>
              <a:buChar char="•"/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b="1" dirty="0">
                <a:solidFill>
                  <a:srgbClr val="00A1A3"/>
                </a:solidFill>
                <a:latin typeface="Calibri"/>
                <a:cs typeface="Calibri"/>
              </a:rPr>
              <a:t>Our</a:t>
            </a:r>
            <a:r>
              <a:rPr sz="1300" b="1" spc="-25" dirty="0">
                <a:solidFill>
                  <a:srgbClr val="00A1A3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00A1A3"/>
                </a:solidFill>
                <a:latin typeface="Calibri"/>
                <a:cs typeface="Calibri"/>
              </a:rPr>
              <a:t>Markets:</a:t>
            </a:r>
            <a:endParaRPr sz="13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300" dirty="0">
                <a:latin typeface="Calibri"/>
                <a:cs typeface="Calibri"/>
              </a:rPr>
              <a:t>Fourth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largest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geographic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presence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in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terms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of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counties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09FA2"/>
              </a:buClr>
              <a:buFont typeface="Arial"/>
              <a:buChar char="•"/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b="1" spc="-10" dirty="0">
                <a:solidFill>
                  <a:srgbClr val="00A1A3"/>
                </a:solidFill>
                <a:latin typeface="Calibri"/>
                <a:cs typeface="Calibri"/>
              </a:rPr>
              <a:t>Demographics:</a:t>
            </a:r>
            <a:endParaRPr sz="13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300" dirty="0">
                <a:latin typeface="Calibri"/>
                <a:cs typeface="Calibri"/>
              </a:rPr>
              <a:t>65M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individuals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covered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by</a:t>
            </a:r>
            <a:r>
              <a:rPr sz="1300" spc="-6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Medicare</a:t>
            </a:r>
            <a:endParaRPr sz="1300">
              <a:latin typeface="Calibri"/>
              <a:cs typeface="Calibri"/>
            </a:endParaRPr>
          </a:p>
          <a:p>
            <a:pPr marL="469265" lvl="1" indent="-228600">
              <a:lnSpc>
                <a:spcPct val="100000"/>
              </a:lnSpc>
              <a:spcBef>
                <a:spcPts val="600"/>
              </a:spcBef>
              <a:buClr>
                <a:srgbClr val="6D6D6D"/>
              </a:buClr>
              <a:buFont typeface="Wingdings"/>
              <a:buChar char=""/>
              <a:tabLst>
                <a:tab pos="469265" algn="l"/>
              </a:tabLst>
            </a:pPr>
            <a:r>
              <a:rPr sz="1300" dirty="0">
                <a:latin typeface="Calibri"/>
                <a:cs typeface="Calibri"/>
              </a:rPr>
              <a:t>31M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have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Medicare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Advantage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(MA)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(48%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penetration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rate)</a:t>
            </a:r>
            <a:endParaRPr sz="1300">
              <a:latin typeface="Calibri"/>
              <a:cs typeface="Calibri"/>
            </a:endParaRPr>
          </a:p>
          <a:p>
            <a:pPr marL="240665" indent="-227965">
              <a:lnSpc>
                <a:spcPts val="1555"/>
              </a:lnSpc>
              <a:spcBef>
                <a:spcPts val="6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300" dirty="0">
                <a:latin typeface="Calibri"/>
                <a:cs typeface="Calibri"/>
              </a:rPr>
              <a:t>30%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of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Wellcare’s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Medicare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membership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are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in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D-SNP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plans,</a:t>
            </a:r>
            <a:endParaRPr sz="1300">
              <a:latin typeface="Calibri"/>
              <a:cs typeface="Calibri"/>
            </a:endParaRPr>
          </a:p>
          <a:p>
            <a:pPr marL="240665">
              <a:lnSpc>
                <a:spcPts val="1555"/>
              </a:lnSpc>
            </a:pPr>
            <a:r>
              <a:rPr sz="1300" dirty="0">
                <a:latin typeface="Calibri"/>
                <a:cs typeface="Calibri"/>
              </a:rPr>
              <a:t>compared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to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17% of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all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MA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enrollees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701" y="5200015"/>
            <a:ext cx="4430395" cy="424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300" dirty="0">
                <a:latin typeface="Calibri"/>
                <a:cs typeface="Calibri"/>
              </a:rPr>
              <a:t>48%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of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Wellcare’s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Medicare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membership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are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racial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minorities,</a:t>
            </a:r>
            <a:endParaRPr sz="1300">
              <a:latin typeface="Calibri"/>
              <a:cs typeface="Calibri"/>
            </a:endParaRPr>
          </a:p>
          <a:p>
            <a:pPr marL="240665">
              <a:lnSpc>
                <a:spcPct val="100000"/>
              </a:lnSpc>
              <a:spcBef>
                <a:spcPts val="25"/>
              </a:spcBef>
            </a:pPr>
            <a:r>
              <a:rPr sz="1300" dirty="0">
                <a:latin typeface="Calibri"/>
                <a:cs typeface="Calibri"/>
              </a:rPr>
              <a:t>compared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to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30% of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all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MA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enrollees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91473" y="5261559"/>
            <a:ext cx="125095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10" dirty="0">
                <a:latin typeface="Calibri"/>
                <a:cs typeface="Calibri"/>
              </a:rPr>
              <a:t>Wellcare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footprint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20456" y="5303520"/>
            <a:ext cx="160020" cy="160020"/>
          </a:xfrm>
          <a:custGeom>
            <a:avLst/>
            <a:gdLst/>
            <a:ahLst/>
            <a:cxnLst/>
            <a:rect l="l" t="t" r="r" b="b"/>
            <a:pathLst>
              <a:path w="160020" h="160020">
                <a:moveTo>
                  <a:pt x="160020" y="0"/>
                </a:moveTo>
                <a:lnTo>
                  <a:pt x="0" y="0"/>
                </a:lnTo>
                <a:lnTo>
                  <a:pt x="0" y="160019"/>
                </a:lnTo>
                <a:lnTo>
                  <a:pt x="160020" y="160019"/>
                </a:lnTo>
                <a:lnTo>
                  <a:pt x="160020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427" y="6291478"/>
            <a:ext cx="2541905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Confidential</a:t>
            </a:r>
            <a:r>
              <a:rPr sz="1150" spc="16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and</a:t>
            </a:r>
            <a:r>
              <a:rPr sz="1150" spc="18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1C70"/>
                </a:solidFill>
                <a:latin typeface="Calibri"/>
                <a:cs typeface="Calibri"/>
              </a:rPr>
              <a:t>Proprietary</a:t>
            </a:r>
            <a:r>
              <a:rPr sz="1150" spc="14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1C70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2083" y="1408175"/>
            <a:ext cx="10849610" cy="1102360"/>
          </a:xfrm>
          <a:custGeom>
            <a:avLst/>
            <a:gdLst/>
            <a:ahLst/>
            <a:cxnLst/>
            <a:rect l="l" t="t" r="r" b="b"/>
            <a:pathLst>
              <a:path w="10849610" h="1102360">
                <a:moveTo>
                  <a:pt x="10849356" y="0"/>
                </a:moveTo>
                <a:lnTo>
                  <a:pt x="0" y="0"/>
                </a:lnTo>
                <a:lnTo>
                  <a:pt x="0" y="1101852"/>
                </a:lnTo>
                <a:lnTo>
                  <a:pt x="10849356" y="1101852"/>
                </a:lnTo>
                <a:lnTo>
                  <a:pt x="1084935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2083" y="1408175"/>
            <a:ext cx="10849610" cy="110236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3931920" indent="-288290">
              <a:lnSpc>
                <a:spcPct val="100000"/>
              </a:lnSpc>
              <a:spcBef>
                <a:spcPts val="1605"/>
              </a:spcBef>
              <a:buFont typeface="Arial"/>
              <a:buChar char="•"/>
              <a:tabLst>
                <a:tab pos="3931920" algn="l"/>
              </a:tabLst>
            </a:pPr>
            <a:r>
              <a:rPr sz="1550" b="1" dirty="0">
                <a:latin typeface="Calibri"/>
                <a:cs typeface="Calibri"/>
              </a:rPr>
              <a:t>Solutran</a:t>
            </a:r>
            <a:r>
              <a:rPr sz="1550" b="1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is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national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partner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administer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Wellcare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Spendables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experience</a:t>
            </a:r>
            <a:endParaRPr sz="1550">
              <a:latin typeface="Calibri"/>
              <a:cs typeface="Calibri"/>
            </a:endParaRPr>
          </a:p>
          <a:p>
            <a:pPr marL="3931920" indent="-288290">
              <a:lnSpc>
                <a:spcPct val="100000"/>
              </a:lnSpc>
              <a:spcBef>
                <a:spcPts val="55"/>
              </a:spcBef>
              <a:buFont typeface="Arial"/>
              <a:buChar char="•"/>
              <a:tabLst>
                <a:tab pos="3931920" algn="l"/>
              </a:tabLst>
            </a:pPr>
            <a:r>
              <a:rPr sz="1550" dirty="0">
                <a:latin typeface="Calibri"/>
                <a:cs typeface="Calibri"/>
              </a:rPr>
              <a:t>Currently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trusted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partner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six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Medicare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competitors</a:t>
            </a:r>
            <a:endParaRPr sz="1550">
              <a:latin typeface="Calibri"/>
              <a:cs typeface="Calibri"/>
            </a:endParaRPr>
          </a:p>
          <a:p>
            <a:pPr marL="3931920" indent="-288290">
              <a:lnSpc>
                <a:spcPct val="100000"/>
              </a:lnSpc>
              <a:spcBef>
                <a:spcPts val="45"/>
              </a:spcBef>
              <a:buFont typeface="Arial"/>
              <a:buChar char="•"/>
              <a:tabLst>
                <a:tab pos="3931920" algn="l"/>
              </a:tabLst>
            </a:pPr>
            <a:r>
              <a:rPr sz="1550" dirty="0">
                <a:latin typeface="Calibri"/>
                <a:cs typeface="Calibri"/>
              </a:rPr>
              <a:t>Retailer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Direct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Network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includes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more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than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55,000</a:t>
            </a:r>
            <a:r>
              <a:rPr sz="1550" b="1" spc="14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stores</a:t>
            </a:r>
            <a:r>
              <a:rPr sz="1550" b="1" spc="15" dirty="0">
                <a:latin typeface="Calibri"/>
                <a:cs typeface="Calibri"/>
              </a:rPr>
              <a:t> </a:t>
            </a:r>
            <a:r>
              <a:rPr sz="1550" b="1" spc="-10" dirty="0">
                <a:latin typeface="Calibri"/>
                <a:cs typeface="Calibri"/>
              </a:rPr>
              <a:t>nationwide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Introducing</a:t>
            </a:r>
            <a:r>
              <a:rPr spc="-245" dirty="0"/>
              <a:t> </a:t>
            </a:r>
            <a:r>
              <a:rPr spc="-10" dirty="0"/>
              <a:t>Wellcare</a:t>
            </a:r>
            <a:r>
              <a:rPr spc="-150" dirty="0"/>
              <a:t> </a:t>
            </a:r>
            <a:r>
              <a:rPr spc="-10" dirty="0"/>
              <a:t>Spendables™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543169" y="6343903"/>
            <a:ext cx="589534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latin typeface="Calibri"/>
                <a:cs typeface="Calibri"/>
              </a:rPr>
              <a:t>All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information</a:t>
            </a:r>
            <a:r>
              <a:rPr sz="1150" spc="15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on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this</a:t>
            </a:r>
            <a:r>
              <a:rPr sz="1150" spc="8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slide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is</a:t>
            </a:r>
            <a:r>
              <a:rPr sz="1150" spc="8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subject</a:t>
            </a:r>
            <a:r>
              <a:rPr sz="1150" spc="114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to</a:t>
            </a:r>
            <a:r>
              <a:rPr sz="1150" spc="10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change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until</a:t>
            </a:r>
            <a:r>
              <a:rPr sz="1150" spc="9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bids</a:t>
            </a:r>
            <a:r>
              <a:rPr sz="1150" spc="7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are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submitted</a:t>
            </a:r>
            <a:r>
              <a:rPr sz="1150" spc="11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and</a:t>
            </a:r>
            <a:r>
              <a:rPr sz="1150" spc="10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approved</a:t>
            </a:r>
            <a:r>
              <a:rPr sz="1150" spc="10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by</a:t>
            </a:r>
            <a:r>
              <a:rPr sz="1150" spc="75" dirty="0">
                <a:latin typeface="Calibri"/>
                <a:cs typeface="Calibri"/>
              </a:rPr>
              <a:t> </a:t>
            </a:r>
            <a:r>
              <a:rPr sz="1150" spc="-20" dirty="0">
                <a:latin typeface="Calibri"/>
                <a:cs typeface="Calibri"/>
              </a:rPr>
              <a:t>CMS.</a:t>
            </a:r>
            <a:endParaRPr sz="115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68312" y="2578354"/>
          <a:ext cx="10935970" cy="3712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1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6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Benefits</a:t>
                      </a:r>
                      <a:r>
                        <a:rPr sz="1150" b="1" spc="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Covered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D6D6D"/>
                    </a:solidFill>
                  </a:tcPr>
                </a:tc>
                <a:tc>
                  <a:txBody>
                    <a:bodyPr/>
                    <a:lstStyle/>
                    <a:p>
                      <a:pPr marL="265430" indent="-173355">
                        <a:lnSpc>
                          <a:spcPct val="100000"/>
                        </a:lnSpc>
                        <a:spcBef>
                          <a:spcPts val="290"/>
                        </a:spcBef>
                        <a:buFont typeface="Arial"/>
                        <a:buChar char="•"/>
                        <a:tabLst>
                          <a:tab pos="265430" algn="l"/>
                        </a:tabLst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Retailer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Direct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via</a:t>
                      </a:r>
                      <a:r>
                        <a:rPr sz="12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Debit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Card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In-Store</a:t>
                      </a:r>
                      <a:r>
                        <a:rPr sz="11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11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Online*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Any</a:t>
                      </a:r>
                      <a:r>
                        <a:rPr sz="1150" b="1" spc="1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Item</a:t>
                      </a:r>
                      <a:r>
                        <a:rPr sz="1150" b="1" spc="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w/Approved</a:t>
                      </a:r>
                      <a:r>
                        <a:rPr sz="115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SKU/Category</a:t>
                      </a:r>
                      <a:r>
                        <a:rPr sz="1150" b="1" spc="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Code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65430" indent="-17335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265430" algn="l"/>
                        </a:tabLst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Retailer</a:t>
                      </a:r>
                      <a:r>
                        <a:rPr sz="12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Network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267335" indent="-173355">
                        <a:lnSpc>
                          <a:spcPct val="100000"/>
                        </a:lnSpc>
                        <a:spcBef>
                          <a:spcPts val="1010"/>
                        </a:spcBef>
                        <a:buFont typeface="Arial"/>
                        <a:buChar char="•"/>
                        <a:tabLst>
                          <a:tab pos="267335" algn="l"/>
                        </a:tabLst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Mail-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Order**</a:t>
                      </a:r>
                      <a:r>
                        <a:rPr sz="120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via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Phone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Call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Portal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6700" indent="-172720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•"/>
                        <a:tabLst>
                          <a:tab pos="266700" algn="l"/>
                        </a:tabLst>
                      </a:pP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List/“Catalog”</a:t>
                      </a:r>
                      <a:r>
                        <a:rPr sz="1150" b="1" spc="2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15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Approved</a:t>
                      </a:r>
                      <a:r>
                        <a:rPr sz="115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Items</a:t>
                      </a:r>
                      <a:r>
                        <a:rPr sz="1150" b="1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150" b="1" spc="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Products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67335" indent="-17335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267335" algn="l"/>
                        </a:tabLst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Fulfillment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Vendor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(TBD)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8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150" b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DVH</a:t>
                      </a:r>
                      <a:r>
                        <a:rPr sz="1150" b="1" spc="8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Cost-Share</a:t>
                      </a:r>
                      <a:r>
                        <a:rPr sz="1150" b="1" spc="14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Assistance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b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if</a:t>
                      </a:r>
                      <a:r>
                        <a:rPr sz="1200" b="1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applicable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(Dental,</a:t>
                      </a:r>
                      <a:r>
                        <a:rPr sz="1000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Vision</a:t>
                      </a:r>
                      <a:r>
                        <a:rPr sz="1000" spc="-4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sz="1000" spc="-3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000" spc="-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Cost-</a:t>
                      </a:r>
                      <a:r>
                        <a:rPr sz="1000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Share)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8707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Network</a:t>
                      </a:r>
                      <a:r>
                        <a:rPr sz="1200" spc="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=</a:t>
                      </a:r>
                      <a:r>
                        <a:rPr sz="1200" spc="-4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Approved</a:t>
                      </a:r>
                      <a:r>
                        <a:rPr sz="1200" spc="2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MCC</a:t>
                      </a:r>
                      <a:r>
                        <a:rPr sz="1200" spc="-1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Codes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88340">
                        <a:lnSpc>
                          <a:spcPct val="100000"/>
                        </a:lnSpc>
                      </a:pPr>
                      <a:r>
                        <a:rPr sz="1200" spc="-2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150" b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OTC</a:t>
                      </a:r>
                      <a:r>
                        <a:rPr sz="1150" b="1" spc="7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(Over-the-</a:t>
                      </a:r>
                      <a:r>
                        <a:rPr sz="1000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Counter)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87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15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Retailer</a:t>
                      </a:r>
                      <a:r>
                        <a:rPr sz="1150" spc="1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Network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68834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15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Yes,</a:t>
                      </a:r>
                      <a:r>
                        <a:rPr sz="1150" spc="1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Limited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2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Food</a:t>
                      </a:r>
                      <a:r>
                        <a:rPr sz="12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(D-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SNP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Only)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8707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Retailer</a:t>
                      </a:r>
                      <a:r>
                        <a:rPr sz="1200" spc="-6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Network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68834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Yes, Limited,</a:t>
                      </a:r>
                      <a:r>
                        <a:rPr sz="1200" spc="-3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Shelf </a:t>
                      </a:r>
                      <a:r>
                        <a:rPr sz="1200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Stable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Utility/Rent</a:t>
                      </a:r>
                      <a:r>
                        <a:rPr sz="1150" b="1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Assistance</a:t>
                      </a:r>
                      <a:r>
                        <a:rPr sz="1150" b="1" spc="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(D-SNP</a:t>
                      </a:r>
                      <a:r>
                        <a:rPr sz="1150" b="1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Only)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87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15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Network</a:t>
                      </a:r>
                      <a:r>
                        <a:rPr sz="1150" spc="1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=</a:t>
                      </a:r>
                      <a:r>
                        <a:rPr sz="1150" spc="6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Approved</a:t>
                      </a:r>
                      <a:r>
                        <a:rPr sz="1150" spc="15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MCC</a:t>
                      </a:r>
                      <a:r>
                        <a:rPr sz="1150" spc="9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Codes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68834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150" spc="-2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Gas</a:t>
                      </a:r>
                      <a:r>
                        <a:rPr sz="11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(D-SNP</a:t>
                      </a:r>
                      <a:r>
                        <a:rPr sz="11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Only)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(Pay-at-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the-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Pump)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8707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15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Network</a:t>
                      </a:r>
                      <a:r>
                        <a:rPr sz="1150" spc="12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=</a:t>
                      </a:r>
                      <a:r>
                        <a:rPr sz="1150" spc="6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MCC</a:t>
                      </a:r>
                      <a:r>
                        <a:rPr sz="1150" spc="1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Codes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68834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15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Pay</a:t>
                      </a:r>
                      <a:r>
                        <a:rPr sz="1150" spc="8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sz="1150" spc="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Gas</a:t>
                      </a:r>
                      <a:r>
                        <a:rPr sz="1150" spc="4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Pump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SSBCI</a:t>
                      </a:r>
                      <a:r>
                        <a:rPr sz="12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Utility</a:t>
                      </a:r>
                      <a:r>
                        <a:rPr sz="12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(Non-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SNP)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8707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Network</a:t>
                      </a:r>
                      <a:r>
                        <a:rPr sz="1200" spc="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=</a:t>
                      </a:r>
                      <a:r>
                        <a:rPr sz="1200" spc="-4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Approved</a:t>
                      </a:r>
                      <a:r>
                        <a:rPr sz="1200" spc="2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MCC</a:t>
                      </a:r>
                      <a:r>
                        <a:rPr sz="1200" spc="-1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Codes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68834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i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*</a:t>
                      </a:r>
                      <a:r>
                        <a:rPr sz="1000" b="1" i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Online</a:t>
                      </a:r>
                      <a:r>
                        <a:rPr sz="1000" b="1" i="1" spc="-8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i="1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shipping</a:t>
                      </a:r>
                      <a:r>
                        <a:rPr sz="1000" i="1" spc="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i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sz="1000" i="1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delivery</a:t>
                      </a:r>
                      <a:r>
                        <a:rPr sz="1000" i="1" spc="2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i="1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fees</a:t>
                      </a:r>
                      <a:r>
                        <a:rPr sz="1000" i="1" spc="-4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i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1000" i="1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i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use </a:t>
                      </a:r>
                      <a:r>
                        <a:rPr sz="1000" i="1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allowance</a:t>
                      </a:r>
                      <a:r>
                        <a:rPr sz="1000" i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i="1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funds.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i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**</a:t>
                      </a:r>
                      <a:r>
                        <a:rPr sz="1000" b="1" i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Mail</a:t>
                      </a:r>
                      <a:r>
                        <a:rPr sz="1000" b="1" i="1" spc="-2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i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order</a:t>
                      </a:r>
                      <a:r>
                        <a:rPr sz="1000" b="1" i="1" spc="-7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i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1000" i="1" spc="-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i="1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require</a:t>
                      </a:r>
                      <a:r>
                        <a:rPr sz="1000" i="1" spc="-3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i="1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minimum</a:t>
                      </a:r>
                      <a:r>
                        <a:rPr sz="1000" i="1" spc="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i="1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amount</a:t>
                      </a:r>
                      <a:r>
                        <a:rPr sz="1000" i="1" spc="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i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1000" i="1" spc="-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i="1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free</a:t>
                      </a:r>
                      <a:r>
                        <a:rPr sz="1000" i="1" spc="-6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i="1" spc="-1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shipping.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8" name="object 8"/>
          <p:cNvGrpSpPr/>
          <p:nvPr/>
        </p:nvGrpSpPr>
        <p:grpSpPr>
          <a:xfrm>
            <a:off x="1019555" y="1575053"/>
            <a:ext cx="2767330" cy="772795"/>
            <a:chOff x="1019555" y="1575053"/>
            <a:chExt cx="2767330" cy="77279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9555" y="1604771"/>
              <a:ext cx="2043683" cy="7269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783329" y="1575053"/>
              <a:ext cx="0" cy="772795"/>
            </a:xfrm>
            <a:custGeom>
              <a:avLst/>
              <a:gdLst/>
              <a:ahLst/>
              <a:cxnLst/>
              <a:rect l="l" t="t" r="r" b="b"/>
              <a:pathLst>
                <a:path h="772794">
                  <a:moveTo>
                    <a:pt x="0" y="0"/>
                  </a:moveTo>
                  <a:lnTo>
                    <a:pt x="0" y="77241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49993" y="3609246"/>
            <a:ext cx="224793" cy="2248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9993" y="4080109"/>
            <a:ext cx="224793" cy="22484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9993" y="4460527"/>
            <a:ext cx="224793" cy="22479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9993" y="4830298"/>
            <a:ext cx="224793" cy="22484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49993" y="5224742"/>
            <a:ext cx="224793" cy="22479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49993" y="5623735"/>
            <a:ext cx="224793" cy="22481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24204" y="4080109"/>
            <a:ext cx="224793" cy="22484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24204" y="4460527"/>
            <a:ext cx="224793" cy="22479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19576" y="5224742"/>
            <a:ext cx="224849" cy="22479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20940" y="3611879"/>
            <a:ext cx="228600" cy="22860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520940" y="4828032"/>
            <a:ext cx="228600" cy="22860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520940" y="5623559"/>
            <a:ext cx="228600" cy="2286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035" y="79705"/>
            <a:ext cx="34486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Wellcare</a:t>
            </a:r>
            <a:r>
              <a:rPr sz="3200" spc="-160" dirty="0"/>
              <a:t> </a:t>
            </a:r>
            <a:r>
              <a:rPr sz="3200" spc="-10" dirty="0"/>
              <a:t>Spendables</a:t>
            </a:r>
            <a:endParaRPr sz="320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52064" y="583819"/>
            <a:ext cx="173291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333333"/>
                </a:solidFill>
                <a:latin typeface="Calibri"/>
                <a:cs typeface="Calibri"/>
              </a:rPr>
              <a:t>Benefit</a:t>
            </a:r>
            <a:r>
              <a:rPr sz="1400" b="1" spc="-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333333"/>
                </a:solidFill>
                <a:latin typeface="Calibri"/>
                <a:cs typeface="Calibri"/>
              </a:rPr>
              <a:t>Package</a:t>
            </a:r>
            <a:r>
              <a:rPr sz="1400" b="1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333333"/>
                </a:solidFill>
                <a:latin typeface="Calibri"/>
                <a:cs typeface="Calibri"/>
              </a:rPr>
              <a:t>Design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27848" y="549592"/>
          <a:ext cx="9450070" cy="5729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9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8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5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1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3473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Periodicity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2700">
                      <a:solidFill>
                        <a:srgbClr val="003473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34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Purse</a:t>
                      </a:r>
                      <a:r>
                        <a:rPr sz="1400" b="1" spc="-4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Design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3473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33679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DSNP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Plans-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022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Scenario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D9C96"/>
                    </a:solidFill>
                  </a:tcPr>
                </a:tc>
                <a:tc>
                  <a:txBody>
                    <a:bodyPr/>
                    <a:lstStyle/>
                    <a:p>
                      <a:pPr marL="265430" indent="-173355">
                        <a:lnSpc>
                          <a:spcPct val="100000"/>
                        </a:lnSpc>
                        <a:spcBef>
                          <a:spcPts val="280"/>
                        </a:spcBef>
                        <a:buFont typeface="Wingdings"/>
                        <a:buChar char=""/>
                        <a:tabLst>
                          <a:tab pos="265430" algn="l"/>
                        </a:tabLst>
                      </a:pPr>
                      <a:r>
                        <a:rPr sz="120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VBID</a:t>
                      </a:r>
                      <a:r>
                        <a:rPr sz="1200" spc="-3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Benefits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Gas</a:t>
                      </a:r>
                      <a:r>
                        <a:rPr sz="1150" spc="7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pay-at</a:t>
                      </a:r>
                      <a:r>
                        <a:rPr sz="1150" spc="8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pump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150" spc="114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food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65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Utilities</a:t>
                      </a:r>
                      <a:r>
                        <a:rPr sz="1150" spc="14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assistance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Rent</a:t>
                      </a:r>
                      <a:r>
                        <a:rPr sz="1150" spc="6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Assistance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302260" indent="-21018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"/>
                        <a:tabLst>
                          <a:tab pos="302260" algn="l"/>
                        </a:tabLst>
                      </a:pPr>
                      <a:r>
                        <a:rPr sz="1200" spc="-2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OTC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3473"/>
                      </a:solidFill>
                      <a:prstDash val="solid"/>
                    </a:lnR>
                    <a:lnT w="19050">
                      <a:solidFill>
                        <a:srgbClr val="003473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Monthly,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2700">
                      <a:solidFill>
                        <a:srgbClr val="003473"/>
                      </a:solidFill>
                      <a:prstDash val="solid"/>
                    </a:lnR>
                    <a:lnT w="19050">
                      <a:solidFill>
                        <a:srgbClr val="003473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12090" indent="-11811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Single</a:t>
                      </a:r>
                      <a:r>
                        <a:rPr sz="1150" spc="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purse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Managed</a:t>
                      </a:r>
                      <a:r>
                        <a:rPr sz="1150" spc="1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as</a:t>
                      </a:r>
                      <a:r>
                        <a:rPr sz="1150" spc="9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combined</a:t>
                      </a:r>
                      <a:r>
                        <a:rPr sz="1150" spc="16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allowance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VBID</a:t>
                      </a:r>
                      <a:r>
                        <a:rPr sz="1150" spc="4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150" spc="9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OTC</a:t>
                      </a:r>
                      <a:r>
                        <a:rPr sz="1150" spc="7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benefits</a:t>
                      </a:r>
                      <a:r>
                        <a:rPr sz="1150" spc="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sz="1150" spc="8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all</a:t>
                      </a:r>
                      <a:r>
                        <a:rPr sz="1150" spc="4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DSNPs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3473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02260" marR="226695" indent="-68580">
                        <a:lnSpc>
                          <a:spcPct val="100899"/>
                        </a:lnSpc>
                        <a:spcBef>
                          <a:spcPts val="116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DSNP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Plans-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Scenario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D9C96"/>
                    </a:solidFill>
                  </a:tcPr>
                </a:tc>
                <a:tc>
                  <a:txBody>
                    <a:bodyPr/>
                    <a:lstStyle/>
                    <a:p>
                      <a:pPr marL="302260" indent="-210185">
                        <a:lnSpc>
                          <a:spcPct val="100000"/>
                        </a:lnSpc>
                        <a:spcBef>
                          <a:spcPts val="285"/>
                        </a:spcBef>
                        <a:buFont typeface="Wingdings"/>
                        <a:buChar char=""/>
                        <a:tabLst>
                          <a:tab pos="302260" algn="l"/>
                        </a:tabLst>
                      </a:pPr>
                      <a:r>
                        <a:rPr sz="120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VBID</a:t>
                      </a:r>
                      <a:r>
                        <a:rPr sz="1200" spc="-3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Benefits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Gas</a:t>
                      </a:r>
                      <a:r>
                        <a:rPr sz="1150" spc="7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pay-at</a:t>
                      </a:r>
                      <a:r>
                        <a:rPr sz="1150" spc="8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pump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150" spc="114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food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Utilities</a:t>
                      </a:r>
                      <a:r>
                        <a:rPr sz="1150" spc="14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assistance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Rent</a:t>
                      </a:r>
                      <a:r>
                        <a:rPr sz="1150" spc="6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Assistance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302260" indent="-21018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"/>
                        <a:tabLst>
                          <a:tab pos="302260" algn="l"/>
                        </a:tabLst>
                      </a:pPr>
                      <a:r>
                        <a:rPr sz="1200" spc="-2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OTC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01625" indent="-209550"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Wingdings"/>
                        <a:buChar char=""/>
                        <a:tabLst>
                          <a:tab pos="301625" algn="l"/>
                        </a:tabLst>
                      </a:pPr>
                      <a:r>
                        <a:rPr sz="115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150" spc="8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150" spc="9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Hearing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3473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Monthly,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2700">
                      <a:solidFill>
                        <a:srgbClr val="003473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12090" indent="-11811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Single</a:t>
                      </a:r>
                      <a:r>
                        <a:rPr sz="1150" spc="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purse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Managed</a:t>
                      </a:r>
                      <a:r>
                        <a:rPr sz="1150" spc="1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as</a:t>
                      </a:r>
                      <a:r>
                        <a:rPr sz="1150" spc="9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combined</a:t>
                      </a:r>
                      <a:r>
                        <a:rPr sz="1150" spc="16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allowance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VBID</a:t>
                      </a:r>
                      <a:r>
                        <a:rPr sz="1150" spc="4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150" spc="9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OTC</a:t>
                      </a:r>
                      <a:r>
                        <a:rPr sz="1150" spc="7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benefits</a:t>
                      </a:r>
                      <a:r>
                        <a:rPr sz="1150" spc="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sz="1150" spc="8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all</a:t>
                      </a:r>
                      <a:r>
                        <a:rPr sz="1150" spc="4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DSNPs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r>
                        <a:rPr sz="1150" spc="7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may</a:t>
                      </a:r>
                      <a:r>
                        <a:rPr sz="1150" spc="1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elect</a:t>
                      </a:r>
                      <a:r>
                        <a:rPr sz="1150" spc="114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150" spc="4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include</a:t>
                      </a:r>
                      <a:r>
                        <a:rPr sz="1150" spc="9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DVH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Non</a:t>
                      </a:r>
                      <a:r>
                        <a:rPr sz="1150" b="1" spc="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SNP</a:t>
                      </a:r>
                      <a:r>
                        <a:rPr sz="11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3568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Scenario</a:t>
                      </a:r>
                      <a:r>
                        <a:rPr sz="1150" b="1" spc="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D9C96"/>
                    </a:solidFill>
                  </a:tcPr>
                </a:tc>
                <a:tc>
                  <a:txBody>
                    <a:bodyPr/>
                    <a:lstStyle/>
                    <a:p>
                      <a:pPr marL="265430" indent="-173355">
                        <a:lnSpc>
                          <a:spcPct val="100000"/>
                        </a:lnSpc>
                        <a:spcBef>
                          <a:spcPts val="1065"/>
                        </a:spcBef>
                        <a:buFont typeface="Wingdings"/>
                        <a:buChar char=""/>
                        <a:tabLst>
                          <a:tab pos="265430" algn="l"/>
                        </a:tabLst>
                      </a:pPr>
                      <a:r>
                        <a:rPr sz="1150" spc="-2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OTC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65430" indent="-173355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Wingdings"/>
                        <a:buChar char=""/>
                        <a:tabLst>
                          <a:tab pos="265430" algn="l"/>
                        </a:tabLst>
                      </a:pPr>
                      <a:r>
                        <a:rPr sz="115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150" spc="8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150" spc="13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Hearing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3473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Monthly,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rolling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2700">
                      <a:solidFill>
                        <a:srgbClr val="003473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295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3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purse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Managed</a:t>
                      </a:r>
                      <a:r>
                        <a:rPr sz="1150" spc="1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as</a:t>
                      </a:r>
                      <a:r>
                        <a:rPr sz="1150" spc="9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combined</a:t>
                      </a:r>
                      <a:r>
                        <a:rPr sz="1150" spc="16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allowance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645160" marR="92075" indent="-553720">
                        <a:lnSpc>
                          <a:spcPct val="104299"/>
                        </a:lnSpc>
                        <a:spcBef>
                          <a:spcPts val="290"/>
                        </a:spcBef>
                      </a:pP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Non</a:t>
                      </a:r>
                      <a:r>
                        <a:rPr sz="1150" b="1" spc="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SNP-</a:t>
                      </a:r>
                      <a:r>
                        <a:rPr sz="115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Scenario </a:t>
                      </a:r>
                      <a:r>
                        <a:rPr sz="11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D9C96"/>
                    </a:solidFill>
                  </a:tcPr>
                </a:tc>
                <a:tc>
                  <a:txBody>
                    <a:bodyPr/>
                    <a:lstStyle/>
                    <a:p>
                      <a:pPr marL="265430" indent="-173355">
                        <a:lnSpc>
                          <a:spcPct val="100000"/>
                        </a:lnSpc>
                        <a:spcBef>
                          <a:spcPts val="1070"/>
                        </a:spcBef>
                        <a:buFont typeface="Wingdings"/>
                        <a:buChar char=""/>
                        <a:tabLst>
                          <a:tab pos="265430" algn="l"/>
                        </a:tabLst>
                      </a:pPr>
                      <a:r>
                        <a:rPr sz="115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OTC</a:t>
                      </a:r>
                      <a:r>
                        <a:rPr sz="1150" spc="1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Only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3589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3473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Quarterly,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non-rolling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2700">
                      <a:solidFill>
                        <a:srgbClr val="003473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350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Single</a:t>
                      </a:r>
                      <a:r>
                        <a:rPr sz="1150" spc="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purse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Single</a:t>
                      </a:r>
                      <a:r>
                        <a:rPr sz="1150" spc="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allowance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4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NonSNP-</a:t>
                      </a:r>
                      <a:r>
                        <a:rPr sz="1150" b="1" spc="1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Scenario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589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D9C96"/>
                    </a:solidFill>
                  </a:tcPr>
                </a:tc>
                <a:tc>
                  <a:txBody>
                    <a:bodyPr/>
                    <a:lstStyle/>
                    <a:p>
                      <a:pPr marL="265430" indent="-173355">
                        <a:lnSpc>
                          <a:spcPct val="100000"/>
                        </a:lnSpc>
                        <a:spcBef>
                          <a:spcPts val="1070"/>
                        </a:spcBef>
                        <a:buFont typeface="Wingdings"/>
                        <a:buChar char=""/>
                        <a:tabLst>
                          <a:tab pos="265430" algn="l"/>
                        </a:tabLst>
                      </a:pPr>
                      <a:r>
                        <a:rPr sz="1150" spc="-2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OTC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65430" indent="-17335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"/>
                        <a:tabLst>
                          <a:tab pos="265430" algn="l"/>
                        </a:tabLst>
                      </a:pPr>
                      <a:r>
                        <a:rPr sz="120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SSBCI</a:t>
                      </a:r>
                      <a:r>
                        <a:rPr sz="1200" spc="-3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Utility</a:t>
                      </a:r>
                      <a:r>
                        <a:rPr sz="1200" spc="-1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Assistance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589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3473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121285" marR="113664" indent="-635" algn="ctr">
                        <a:lnSpc>
                          <a:spcPct val="102200"/>
                        </a:lnSpc>
                        <a:spcBef>
                          <a:spcPts val="320"/>
                        </a:spcBef>
                      </a:pPr>
                      <a:r>
                        <a:rPr sz="1150" b="1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OTC-</a:t>
                      </a:r>
                      <a:r>
                        <a:rPr sz="1150" b="1" spc="1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Quarterly,</a:t>
                      </a:r>
                      <a:r>
                        <a:rPr sz="1150" spc="3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non</a:t>
                      </a:r>
                      <a:r>
                        <a:rPr sz="1150" spc="6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rolling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Utility</a:t>
                      </a:r>
                      <a:r>
                        <a:rPr sz="1200" b="1" spc="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assistance-</a:t>
                      </a:r>
                      <a:r>
                        <a:rPr sz="1200" b="1" spc="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Monthly,</a:t>
                      </a:r>
                      <a:r>
                        <a:rPr sz="1200" spc="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non-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rolling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2700">
                      <a:solidFill>
                        <a:srgbClr val="003473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350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Purse</a:t>
                      </a:r>
                      <a:r>
                        <a:rPr sz="1150" spc="9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1-</a:t>
                      </a:r>
                      <a:r>
                        <a:rPr sz="1150" spc="5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OTC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Purse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2-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SSBCI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Utilities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assistance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Managed</a:t>
                      </a:r>
                      <a:r>
                        <a:rPr sz="1150" spc="13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as</a:t>
                      </a:r>
                      <a:r>
                        <a:rPr sz="1150" spc="10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separate</a:t>
                      </a:r>
                      <a:r>
                        <a:rPr sz="1150" spc="7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allowances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45160" marR="109220" indent="-535305">
                        <a:lnSpc>
                          <a:spcPct val="104299"/>
                        </a:lnSpc>
                        <a:spcBef>
                          <a:spcPts val="835"/>
                        </a:spcBef>
                      </a:pPr>
                      <a:r>
                        <a:rPr sz="11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NonSNP-</a:t>
                      </a:r>
                      <a:r>
                        <a:rPr sz="1150" b="1" spc="1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Scenario </a:t>
                      </a:r>
                      <a:r>
                        <a:rPr sz="11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D9C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01625" indent="-209550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Wingdings"/>
                        <a:buChar char=""/>
                        <a:tabLst>
                          <a:tab pos="301625" algn="l"/>
                        </a:tabLst>
                      </a:pPr>
                      <a:r>
                        <a:rPr sz="115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OTC</a:t>
                      </a:r>
                      <a:r>
                        <a:rPr sz="1150" spc="7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150" spc="4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150" spc="9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150" spc="5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Hearing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301625" indent="-20955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Wingdings"/>
                        <a:buChar char=""/>
                        <a:tabLst>
                          <a:tab pos="301625" algn="l"/>
                        </a:tabLst>
                      </a:pPr>
                      <a:r>
                        <a:rPr sz="115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SSBCI</a:t>
                      </a:r>
                      <a:r>
                        <a:rPr sz="1150" spc="9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Utility</a:t>
                      </a:r>
                      <a:r>
                        <a:rPr sz="1150" spc="75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97115E"/>
                          </a:solidFill>
                          <a:latin typeface="Calibri"/>
                          <a:cs typeface="Calibri"/>
                        </a:rPr>
                        <a:t>Assistance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3473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121285" marR="113664" indent="-3810" algn="ctr">
                        <a:lnSpc>
                          <a:spcPct val="104000"/>
                        </a:lnSpc>
                        <a:spcBef>
                          <a:spcPts val="245"/>
                        </a:spcBef>
                      </a:pPr>
                      <a:r>
                        <a:rPr sz="1200" b="1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OTC</a:t>
                      </a:r>
                      <a:r>
                        <a:rPr sz="1200" b="1" spc="3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200" b="1" spc="-3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DVH-</a:t>
                      </a:r>
                      <a:r>
                        <a:rPr sz="1200" b="1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Monthly,</a:t>
                      </a:r>
                      <a:r>
                        <a:rPr sz="1200" spc="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rolling </a:t>
                      </a:r>
                      <a:r>
                        <a:rPr sz="1150" b="1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Utility</a:t>
                      </a:r>
                      <a:r>
                        <a:rPr sz="1150" b="1" spc="1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assistance-</a:t>
                      </a:r>
                      <a:r>
                        <a:rPr sz="1150" b="1" spc="114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Monthly,</a:t>
                      </a:r>
                      <a:r>
                        <a:rPr sz="1150" spc="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non-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rolling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2700">
                      <a:solidFill>
                        <a:srgbClr val="003473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785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Purse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1-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OTC</a:t>
                      </a:r>
                      <a:r>
                        <a:rPr sz="120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200" spc="-3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DVH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Purse</a:t>
                      </a:r>
                      <a:r>
                        <a:rPr sz="1150" spc="1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2-</a:t>
                      </a:r>
                      <a:r>
                        <a:rPr sz="1150" spc="8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SSBCI</a:t>
                      </a:r>
                      <a:r>
                        <a:rPr sz="1150" spc="7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Utilities</a:t>
                      </a:r>
                      <a:r>
                        <a:rPr sz="1150" spc="9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assistance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12090" indent="-11811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Arial"/>
                        <a:buChar char="•"/>
                        <a:tabLst>
                          <a:tab pos="212090" algn="l"/>
                        </a:tabLst>
                      </a:pP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Managed</a:t>
                      </a:r>
                      <a:r>
                        <a:rPr sz="1150" spc="13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as</a:t>
                      </a:r>
                      <a:r>
                        <a:rPr sz="1150" spc="10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separate</a:t>
                      </a:r>
                      <a:r>
                        <a:rPr sz="1150" spc="7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allowances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3473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ysDash"/>
                    </a:lnT>
                    <a:lnB w="12700">
                      <a:solidFill>
                        <a:srgbClr val="D9D9D9"/>
                      </a:solidFill>
                      <a:prstDash val="sysDash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808" y="3931920"/>
            <a:ext cx="3332988" cy="21214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9808" y="1641348"/>
            <a:ext cx="3273552" cy="20848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Wellcare</a:t>
            </a:r>
            <a:r>
              <a:rPr spc="-90" dirty="0"/>
              <a:t> </a:t>
            </a:r>
            <a:r>
              <a:rPr dirty="0"/>
              <a:t>Spendables™</a:t>
            </a:r>
            <a:r>
              <a:rPr spc="-110" dirty="0"/>
              <a:t> </a:t>
            </a:r>
            <a:r>
              <a:rPr dirty="0"/>
              <a:t>Debit</a:t>
            </a:r>
            <a:r>
              <a:rPr spc="-55" dirty="0"/>
              <a:t> </a:t>
            </a:r>
            <a:r>
              <a:rPr spc="-10" dirty="0"/>
              <a:t>Cards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90415" y="1663064"/>
            <a:ext cx="6593205" cy="669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z="1400" b="1" dirty="0">
                <a:solidFill>
                  <a:srgbClr val="009FA2"/>
                </a:solidFill>
                <a:latin typeface="Calibri"/>
                <a:cs typeface="Calibri"/>
              </a:rPr>
              <a:t>Category</a:t>
            </a:r>
            <a:r>
              <a:rPr sz="1400" b="1" spc="-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9FA2"/>
                </a:solidFill>
                <a:latin typeface="Calibri"/>
                <a:cs typeface="Calibri"/>
              </a:rPr>
              <a:t>level:</a:t>
            </a:r>
            <a:r>
              <a:rPr sz="1400" b="1" spc="-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Healthy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food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items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managed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category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level.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Categories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allow </a:t>
            </a:r>
            <a:r>
              <a:rPr sz="1400" dirty="0">
                <a:latin typeface="Calibri"/>
                <a:cs typeface="Calibri"/>
              </a:rPr>
              <a:t>members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purchase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brand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name/generic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items,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ability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limit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approved categories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ensure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members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purchase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approved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items.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09338" y="2556510"/>
            <a:ext cx="10788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9FA2"/>
                </a:solidFill>
                <a:latin typeface="Calibri"/>
                <a:cs typeface="Calibri"/>
              </a:rPr>
              <a:t>Healthy</a:t>
            </a:r>
            <a:r>
              <a:rPr sz="14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009FA2"/>
                </a:solidFill>
                <a:latin typeface="Calibri"/>
                <a:cs typeface="Calibri"/>
              </a:rPr>
              <a:t>Foods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09338" y="2771648"/>
            <a:ext cx="3324225" cy="2586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5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Beans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legumes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spcBef>
                <a:spcPts val="10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Canned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fruits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vegetables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Dairy </a:t>
            </a:r>
            <a:r>
              <a:rPr sz="1400" spc="-10" dirty="0">
                <a:latin typeface="Calibri"/>
                <a:cs typeface="Calibri"/>
              </a:rPr>
              <a:t>products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5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Fresh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fruit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vegetables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spcBef>
                <a:spcPts val="10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Fresh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salad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kits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spc="-10" dirty="0">
                <a:latin typeface="Calibri"/>
                <a:cs typeface="Calibri"/>
              </a:rPr>
              <a:t>Frozen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produce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meals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Healthy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grains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bread,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cereals,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pastas,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etc.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spcBef>
                <a:spcPts val="15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Meat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seafood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Nutritional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shakes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bars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5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Pantry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staples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flour,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sugar,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spices,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etc.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spcBef>
                <a:spcPts val="15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spc="-10" dirty="0">
                <a:latin typeface="Calibri"/>
                <a:cs typeface="Calibri"/>
              </a:rPr>
              <a:t>Soups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spc="-10" dirty="0">
                <a:latin typeface="Calibri"/>
                <a:cs typeface="Calibri"/>
              </a:rPr>
              <a:t>Water/vitamin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water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07679" y="2561082"/>
            <a:ext cx="26416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b="1" spc="-25" dirty="0">
                <a:solidFill>
                  <a:srgbClr val="009FA2"/>
                </a:solidFill>
                <a:latin typeface="Calibri"/>
                <a:cs typeface="Calibri"/>
              </a:rPr>
              <a:t>OTC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07679" y="2739085"/>
            <a:ext cx="2663190" cy="3232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5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Allergy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sinus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5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Cold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flu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spcBef>
                <a:spcPts val="10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Dental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oral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health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Diabetes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care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5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Digestive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health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spcBef>
                <a:spcPts val="15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Eye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ear</a:t>
            </a:r>
            <a:r>
              <a:rPr sz="1400" spc="-20" dirty="0">
                <a:latin typeface="Calibri"/>
                <a:cs typeface="Calibri"/>
              </a:rPr>
              <a:t> care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First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aid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Foot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care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spcBef>
                <a:spcPts val="15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Home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health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care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daily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living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Incontinence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products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Pain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relief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spcBef>
                <a:spcPts val="15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Skin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care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ts val="1670"/>
              </a:lnSpc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Sleep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aids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5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Smoking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cessation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products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"/>
              </a:spcBef>
              <a:buSzPct val="71428"/>
              <a:buFont typeface="Symbol"/>
              <a:buChar char="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Supports,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braces,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wraps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563369" y="1914779"/>
          <a:ext cx="9141460" cy="3289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7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Merchant</a:t>
                      </a:r>
                      <a:r>
                        <a:rPr sz="1550" b="1" spc="1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Group</a:t>
                      </a:r>
                      <a:r>
                        <a:rPr sz="1550" b="1" spc="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Coverage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Across</a:t>
                      </a:r>
                      <a:r>
                        <a:rPr sz="1550" b="1" spc="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37</a:t>
                      </a:r>
                      <a:r>
                        <a:rPr sz="155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Markets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550" spc="-10" dirty="0">
                          <a:latin typeface="Calibri"/>
                          <a:cs typeface="Calibri"/>
                        </a:rPr>
                        <a:t>Ahold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Giant</a:t>
                      </a:r>
                      <a:r>
                        <a:rPr sz="15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10" dirty="0">
                          <a:latin typeface="Calibri"/>
                          <a:cs typeface="Calibri"/>
                        </a:rPr>
                        <a:t>Eagle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550" spc="-10" dirty="0">
                          <a:latin typeface="Calibri"/>
                          <a:cs typeface="Calibri"/>
                        </a:rPr>
                        <a:t>Publix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Albertsons</a:t>
                      </a:r>
                      <a:r>
                        <a:rPr sz="155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10" dirty="0">
                          <a:latin typeface="Calibri"/>
                          <a:cs typeface="Calibri"/>
                        </a:rPr>
                        <a:t>Companies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spc="-10" dirty="0">
                          <a:latin typeface="Calibri"/>
                          <a:cs typeface="Calibri"/>
                        </a:rPr>
                        <a:t>Hmart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spc="-10" dirty="0">
                          <a:latin typeface="Calibri"/>
                          <a:cs typeface="Calibri"/>
                        </a:rPr>
                        <a:t>RiteAid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spc="-10" dirty="0">
                          <a:latin typeface="Calibri"/>
                          <a:cs typeface="Calibri"/>
                        </a:rPr>
                        <a:t>Butera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spc="-10" dirty="0">
                          <a:latin typeface="Calibri"/>
                          <a:cs typeface="Calibri"/>
                        </a:rPr>
                        <a:t>HyVee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Southeastern</a:t>
                      </a:r>
                      <a:r>
                        <a:rPr sz="155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dirty="0">
                          <a:latin typeface="Calibri"/>
                          <a:cs typeface="Calibri"/>
                        </a:rPr>
                        <a:t>Grocers</a:t>
                      </a:r>
                      <a:r>
                        <a:rPr sz="155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25" dirty="0">
                          <a:latin typeface="Calibri"/>
                          <a:cs typeface="Calibri"/>
                        </a:rPr>
                        <a:t>Inc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spc="-10" dirty="0">
                          <a:latin typeface="Calibri"/>
                          <a:cs typeface="Calibri"/>
                        </a:rPr>
                        <a:t>Coborn's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Independent</a:t>
                      </a:r>
                      <a:r>
                        <a:rPr sz="155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10" dirty="0">
                          <a:latin typeface="Calibri"/>
                          <a:cs typeface="Calibri"/>
                        </a:rPr>
                        <a:t>Retailers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spc="-10" dirty="0">
                          <a:latin typeface="Calibri"/>
                          <a:cs typeface="Calibri"/>
                        </a:rPr>
                        <a:t>Walgreens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Cub</a:t>
                      </a:r>
                      <a:r>
                        <a:rPr sz="15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10" dirty="0">
                          <a:latin typeface="Calibri"/>
                          <a:cs typeface="Calibri"/>
                        </a:rPr>
                        <a:t>Corporate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550" spc="-10" dirty="0">
                          <a:latin typeface="Calibri"/>
                          <a:cs typeface="Calibri"/>
                        </a:rPr>
                        <a:t>Kroger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Walmart</a:t>
                      </a:r>
                      <a:r>
                        <a:rPr sz="15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20" dirty="0">
                          <a:latin typeface="Calibri"/>
                          <a:cs typeface="Calibri"/>
                        </a:rPr>
                        <a:t>Store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550" spc="-25" dirty="0">
                          <a:latin typeface="Calibri"/>
                          <a:cs typeface="Calibri"/>
                        </a:rPr>
                        <a:t>CVS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Miners</a:t>
                      </a:r>
                      <a:r>
                        <a:rPr sz="155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dirty="0">
                          <a:latin typeface="Calibri"/>
                          <a:cs typeface="Calibri"/>
                        </a:rPr>
                        <a:t>Super</a:t>
                      </a:r>
                      <a:r>
                        <a:rPr sz="155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25" dirty="0">
                          <a:latin typeface="Calibri"/>
                          <a:cs typeface="Calibri"/>
                        </a:rPr>
                        <a:t>One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Western</a:t>
                      </a:r>
                      <a:r>
                        <a:rPr sz="15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20" dirty="0">
                          <a:latin typeface="Calibri"/>
                          <a:cs typeface="Calibri"/>
                        </a:rPr>
                        <a:t>Beef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Delhaize</a:t>
                      </a:r>
                      <a:r>
                        <a:rPr sz="155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5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dirty="0">
                          <a:latin typeface="Calibri"/>
                          <a:cs typeface="Calibri"/>
                        </a:rPr>
                        <a:t>Food</a:t>
                      </a:r>
                      <a:r>
                        <a:rPr sz="155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dirty="0">
                          <a:latin typeface="Calibri"/>
                          <a:cs typeface="Calibri"/>
                        </a:rPr>
                        <a:t>Lion</a:t>
                      </a:r>
                      <a:r>
                        <a:rPr sz="15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5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10" dirty="0">
                          <a:latin typeface="Calibri"/>
                          <a:cs typeface="Calibri"/>
                        </a:rPr>
                        <a:t>Hannaford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Niemann</a:t>
                      </a:r>
                      <a:r>
                        <a:rPr sz="155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10" dirty="0">
                          <a:latin typeface="Calibri"/>
                          <a:cs typeface="Calibri"/>
                        </a:rPr>
                        <a:t>Foods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550" spc="-10" dirty="0">
                          <a:latin typeface="Calibri"/>
                          <a:cs typeface="Calibri"/>
                        </a:rPr>
                        <a:t>Woodman's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Dollar</a:t>
                      </a:r>
                      <a:r>
                        <a:rPr sz="155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10" dirty="0">
                          <a:latin typeface="Calibri"/>
                          <a:cs typeface="Calibri"/>
                        </a:rPr>
                        <a:t>General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Piggly</a:t>
                      </a:r>
                      <a:r>
                        <a:rPr sz="15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dirty="0">
                          <a:latin typeface="Calibri"/>
                          <a:cs typeface="Calibri"/>
                        </a:rPr>
                        <a:t>Wiggly</a:t>
                      </a:r>
                      <a:r>
                        <a:rPr sz="1550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10" dirty="0">
                          <a:latin typeface="Calibri"/>
                          <a:cs typeface="Calibri"/>
                        </a:rPr>
                        <a:t>Midwest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Solutran</a:t>
            </a:r>
            <a:r>
              <a:rPr spc="-114" dirty="0"/>
              <a:t> </a:t>
            </a:r>
            <a:r>
              <a:rPr dirty="0"/>
              <a:t>Network</a:t>
            </a:r>
            <a:r>
              <a:rPr spc="-90" dirty="0"/>
              <a:t> </a:t>
            </a:r>
            <a:r>
              <a:rPr spc="-20" dirty="0"/>
              <a:t>Coverage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34998" y="5372227"/>
            <a:ext cx="301752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latin typeface="Calibri"/>
                <a:cs typeface="Calibri"/>
              </a:rPr>
              <a:t>Network</a:t>
            </a:r>
            <a:r>
              <a:rPr sz="1150" spc="13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as</a:t>
            </a:r>
            <a:r>
              <a:rPr sz="1150" spc="9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of</a:t>
            </a:r>
            <a:r>
              <a:rPr sz="1150" spc="9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July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2023.</a:t>
            </a:r>
            <a:r>
              <a:rPr sz="1150" spc="7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Network</a:t>
            </a:r>
            <a:r>
              <a:rPr sz="1150" spc="13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build</a:t>
            </a:r>
            <a:r>
              <a:rPr sz="1150" spc="75" dirty="0">
                <a:latin typeface="Calibri"/>
                <a:cs typeface="Calibri"/>
              </a:rPr>
              <a:t> </a:t>
            </a:r>
            <a:r>
              <a:rPr sz="1150" spc="-10" dirty="0">
                <a:latin typeface="Calibri"/>
                <a:cs typeface="Calibri"/>
              </a:rPr>
              <a:t>ongoing.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2024</a:t>
            </a:r>
            <a:r>
              <a:rPr spc="-40" dirty="0"/>
              <a:t> </a:t>
            </a:r>
            <a:r>
              <a:rPr dirty="0"/>
              <a:t>MAPD</a:t>
            </a:r>
            <a:r>
              <a:rPr spc="-45" dirty="0"/>
              <a:t> </a:t>
            </a:r>
            <a:r>
              <a:rPr dirty="0"/>
              <a:t>Benefit</a:t>
            </a:r>
            <a:r>
              <a:rPr spc="-35" dirty="0"/>
              <a:t> </a:t>
            </a:r>
            <a:r>
              <a:rPr spc="-10" dirty="0"/>
              <a:t>Highlights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95604" y="1641601"/>
          <a:ext cx="10956925" cy="4358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Availability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7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 marR="158750">
                        <a:lnSpc>
                          <a:spcPct val="1008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 Spendables™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Card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Many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D-SNPs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include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(pay-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at-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the-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pump),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utilities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assistance,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assistance,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healthy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depending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plan,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additional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cost-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sharing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assistance,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purse.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Non-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D-SNP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plans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can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include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OTC,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depending</a:t>
                      </a:r>
                      <a:r>
                        <a:rPr sz="14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plan,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additional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Vision,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cost-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>
                        <a:lnSpc>
                          <a:spcPts val="16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sharing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assistance,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purse.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plans may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also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include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SSBCI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utility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assistance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separate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purse.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Vision, and</a:t>
                      </a:r>
                      <a:r>
                        <a:rPr sz="14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 cost-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sharing</a:t>
                      </a:r>
                      <a:r>
                        <a:rPr sz="1400" i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assistance</a:t>
                      </a:r>
                      <a:r>
                        <a:rPr sz="1400" i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4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separate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14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dirty="0">
                          <a:latin typeface="Calibri"/>
                          <a:cs typeface="Calibri"/>
                        </a:rPr>
                        <a:t>routine base</a:t>
                      </a:r>
                      <a:r>
                        <a:rPr sz="14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benefits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Routine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Base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Most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5755" marR="862330" indent="-233679">
                        <a:lnSpc>
                          <a:spcPct val="100699"/>
                        </a:lnSpc>
                        <a:spcBef>
                          <a:spcPts val="110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2024,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offer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packages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lean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limited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preventive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services,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packages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with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preventive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comprehensive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coverage,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various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allowances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depending</a:t>
                      </a:r>
                      <a:r>
                        <a:rPr sz="14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Allowance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amounts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comprehensive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services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$5,000.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Routine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Vision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Base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Most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offer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packages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2024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ranging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routine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exam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only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routine exam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plus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eyewear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(glasses/contacts)</a:t>
                      </a:r>
                      <a:r>
                        <a:rPr sz="14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allowance.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Eyewear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allowances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range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$600.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Members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get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unlimited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contacts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 glasses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upgrades,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 allowance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maximum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their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Routine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Hearing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Base</a:t>
                      </a:r>
                      <a:r>
                        <a:rPr sz="14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Most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12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offer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packages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2024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ranging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coverage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routine exam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only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packages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routine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exam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coverage.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aid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allowances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range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$350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ear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$2,500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ear.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2024</a:t>
            </a:r>
            <a:r>
              <a:rPr spc="-40" dirty="0"/>
              <a:t> </a:t>
            </a:r>
            <a:r>
              <a:rPr dirty="0"/>
              <a:t>MAPD</a:t>
            </a:r>
            <a:r>
              <a:rPr spc="-45" dirty="0"/>
              <a:t> </a:t>
            </a:r>
            <a:r>
              <a:rPr dirty="0"/>
              <a:t>Benefit</a:t>
            </a:r>
            <a:r>
              <a:rPr spc="-35" dirty="0"/>
              <a:t> </a:t>
            </a:r>
            <a:r>
              <a:rPr spc="-10" dirty="0"/>
              <a:t>Highlights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95604" y="1641601"/>
          <a:ext cx="10956925" cy="4449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3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4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Availability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244">
                <a:tc>
                  <a:txBody>
                    <a:bodyPr/>
                    <a:lstStyle/>
                    <a:p>
                      <a:pPr marL="91440" marR="17526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Non-Emergency Medical Transportation (NEMT)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Most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10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offer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packages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2024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ranging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coverage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one-way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trips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unlimited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trips.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Trips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can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 used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non-emergency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medically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necessary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reasons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such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going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doctor’s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appointment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pharmacy.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Fitness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Most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cover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membership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almost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every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Medicare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Advantage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being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offered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2024.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Members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can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manage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their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through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online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courses,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in-home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kits,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memory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kits,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and/or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fitness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trackers.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91440" marR="309880">
                        <a:lnSpc>
                          <a:spcPct val="100099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Personal Emergency Response System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(PERS)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11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Personal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Emergency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Response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System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(PERS)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medical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monitoring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system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provides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safety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net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people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might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need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immediate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medical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assistance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when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nobody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help.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Options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include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in-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home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mobile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solutions.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Meals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Most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member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has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meal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programs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chronic,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post-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acute,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and/or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nutritional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shakes.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In-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Home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Support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members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can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qualify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receive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range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services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chores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personal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care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services, depending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offerings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(6-24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visits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year).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2024</a:t>
            </a:r>
            <a:r>
              <a:rPr spc="-40" dirty="0"/>
              <a:t> </a:t>
            </a:r>
            <a:r>
              <a:rPr dirty="0"/>
              <a:t>MAPD</a:t>
            </a:r>
            <a:r>
              <a:rPr spc="-45" dirty="0"/>
              <a:t> </a:t>
            </a:r>
            <a:r>
              <a:rPr dirty="0"/>
              <a:t>Benefit</a:t>
            </a:r>
            <a:r>
              <a:rPr spc="-35" dirty="0"/>
              <a:t> </a:t>
            </a:r>
            <a:r>
              <a:rPr spc="-10" dirty="0"/>
              <a:t>Highlights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641601"/>
          <a:ext cx="10956925" cy="3837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6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Availability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Telehealth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Telehealth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allows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healthcare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professionals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evaluate,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diagnose,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treat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members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remote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locations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using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telecommunications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technology.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covered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Nursing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Hotline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provides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telephonic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nurse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assistance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hours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day,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days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week.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CAM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1378585">
                        <a:lnSpc>
                          <a:spcPct val="100699"/>
                        </a:lnSpc>
                        <a:spcBef>
                          <a:spcPts val="38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CAM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offers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members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routine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chiropractic,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routine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acupuncture,</a:t>
                      </a:r>
                      <a:r>
                        <a:rPr sz="14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therapeutic massage/naturopathy</a:t>
                      </a:r>
                      <a:r>
                        <a:rPr sz="14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only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88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Routine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Acupuncture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Acupuncture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procedure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inserting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manipulating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needles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into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various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points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body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relieve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pain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therapeutic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purposes.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(12-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48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visits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year)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Routine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Chiropractic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30200" indent="-237490">
                        <a:lnSpc>
                          <a:spcPct val="100000"/>
                        </a:lnSpc>
                        <a:spcBef>
                          <a:spcPts val="400"/>
                        </a:spcBef>
                        <a:buFont typeface="Arial"/>
                        <a:buChar char="•"/>
                        <a:tabLst>
                          <a:tab pos="33020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 provides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coverage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members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routine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chiropractic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services.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30200" indent="-237490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3020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Original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Medicare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offers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coverage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Medicare-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covered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chiropractic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well.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(6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unlimited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visits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year.)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Routine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Podiatry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Routine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podiatry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services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include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routine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foot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care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such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cutting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removing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corns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calluses,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trimming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or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cutting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nails,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hygienic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preventive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maintenance.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(4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unlimited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visits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year).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PY2024</a:t>
            </a:r>
            <a:r>
              <a:rPr spc="-25" dirty="0"/>
              <a:t> </a:t>
            </a:r>
            <a:r>
              <a:rPr dirty="0"/>
              <a:t>VBID</a:t>
            </a:r>
            <a:r>
              <a:rPr spc="-60" dirty="0"/>
              <a:t> </a:t>
            </a:r>
            <a:r>
              <a:rPr spc="-10" dirty="0"/>
              <a:t>D-</a:t>
            </a:r>
            <a:r>
              <a:rPr dirty="0"/>
              <a:t>SNP</a:t>
            </a:r>
            <a:r>
              <a:rPr spc="-50" dirty="0"/>
              <a:t> </a:t>
            </a:r>
            <a:r>
              <a:rPr dirty="0"/>
              <a:t>Benefit</a:t>
            </a:r>
            <a:r>
              <a:rPr spc="-15" dirty="0"/>
              <a:t> </a:t>
            </a:r>
            <a:r>
              <a:rPr spc="-10" dirty="0"/>
              <a:t>Changes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362455"/>
          <a:ext cx="11036935" cy="4083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5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7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4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520"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One</a:t>
                      </a:r>
                      <a:r>
                        <a:rPr sz="20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Purse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3462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 marL="915035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Healthy</a:t>
                      </a:r>
                      <a:r>
                        <a:rPr sz="1550" b="1" spc="114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Food</a:t>
                      </a:r>
                      <a:endParaRPr sz="1550">
                        <a:latin typeface="Calibri"/>
                        <a:cs typeface="Calibri"/>
                      </a:endParaRPr>
                    </a:p>
                    <a:p>
                      <a:pPr marL="9150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550" b="1" spc="-1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(VBID)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679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Allowance-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based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benefit;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non-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rolling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month-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to-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month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679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Allowance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available via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Spendables™</a:t>
                      </a:r>
                      <a:r>
                        <a:rPr sz="14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card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679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Members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take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action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receive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benefit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462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 marL="915035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Utility</a:t>
                      </a:r>
                      <a:r>
                        <a:rPr sz="1550" b="1" spc="5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sz="1550" b="1" spc="8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Rent</a:t>
                      </a:r>
                      <a:r>
                        <a:rPr sz="1550" b="1" spc="35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Assistance</a:t>
                      </a:r>
                      <a:endParaRPr sz="1550">
                        <a:latin typeface="Calibri"/>
                        <a:cs typeface="Calibri"/>
                      </a:endParaRPr>
                    </a:p>
                    <a:p>
                      <a:pPr marL="9150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550" b="1" spc="-1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(VBID)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187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679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Allowance-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based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679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Allowance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available via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Spendables™</a:t>
                      </a:r>
                      <a:r>
                        <a:rPr sz="14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card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679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Inclusion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rent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assistance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2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462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150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Over-the-</a:t>
                      </a:r>
                      <a:r>
                        <a:rPr sz="1550" b="1" spc="-1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Counter</a:t>
                      </a:r>
                      <a:endParaRPr sz="1550">
                        <a:latin typeface="Calibri"/>
                        <a:cs typeface="Calibri"/>
                      </a:endParaRPr>
                    </a:p>
                    <a:p>
                      <a:pPr marL="9150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550" b="1" spc="-1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(OTC)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679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Spendables™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card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679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Purchase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methods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include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in-store,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mobile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app,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phone,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web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orders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679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Solutran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offers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significantly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expanded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in-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store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footprint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multiple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retailers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679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Catalog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available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sent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members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462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915035">
                        <a:lnSpc>
                          <a:spcPct val="100000"/>
                        </a:lnSpc>
                      </a:pP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Gas</a:t>
                      </a:r>
                      <a:r>
                        <a:rPr sz="1550" b="1" spc="135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(Pay-</a:t>
                      </a: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at-the-</a:t>
                      </a:r>
                      <a:r>
                        <a:rPr sz="1550" b="1" spc="-1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Pump)</a:t>
                      </a:r>
                      <a:endParaRPr sz="1550">
                        <a:latin typeface="Calibri"/>
                        <a:cs typeface="Calibri"/>
                      </a:endParaRPr>
                    </a:p>
                    <a:p>
                      <a:pPr marL="9150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550" b="1" spc="-1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(VBID)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679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Allowance-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based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679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Allowance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available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Spendables™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card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679">
                        <a:lnSpc>
                          <a:spcPts val="167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Allowance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issued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monthly;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rolling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throughout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year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679">
                        <a:lnSpc>
                          <a:spcPts val="1670"/>
                        </a:lnSpc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Members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are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only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allowed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 debit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pump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462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C70"/>
                    </a:solidFill>
                  </a:tcPr>
                </a:tc>
                <a:tc>
                  <a:txBody>
                    <a:bodyPr/>
                    <a:lstStyle/>
                    <a:p>
                      <a:pPr marL="915035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Rx</a:t>
                      </a:r>
                      <a:r>
                        <a:rPr sz="1550" b="1" spc="114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$0</a:t>
                      </a:r>
                      <a:r>
                        <a:rPr sz="1550" b="1" spc="114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Cost-Sharing</a:t>
                      </a:r>
                      <a:r>
                        <a:rPr sz="1550" b="1" spc="11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5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endParaRPr sz="1550">
                        <a:latin typeface="Calibri"/>
                        <a:cs typeface="Calibri"/>
                      </a:endParaRPr>
                    </a:p>
                    <a:p>
                      <a:pPr marL="9150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All</a:t>
                      </a:r>
                      <a:r>
                        <a:rPr sz="1550" b="1" spc="5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Tiers</a:t>
                      </a:r>
                      <a:r>
                        <a:rPr sz="1550" b="1" spc="65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(VBID)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26390" indent="-233679">
                        <a:lnSpc>
                          <a:spcPct val="100000"/>
                        </a:lnSpc>
                        <a:spcBef>
                          <a:spcPts val="1120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change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6390" indent="-233679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639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Administered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point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purchase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any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network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pharmacy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824585" y="5575503"/>
            <a:ext cx="105435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*PY2024</a:t>
            </a:r>
            <a:r>
              <a:rPr sz="1400" b="1" spc="-12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VBID</a:t>
            </a:r>
            <a:r>
              <a:rPr sz="1400" b="1" spc="-8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Participation:</a:t>
            </a:r>
            <a:r>
              <a:rPr sz="1400" b="1" spc="-1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New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Jersey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D-SNP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currently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outlier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for</a:t>
            </a:r>
            <a:r>
              <a:rPr sz="1400" spc="-8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VBID,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there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Rx; </a:t>
            </a:r>
            <a:r>
              <a:rPr sz="1400" spc="-30" dirty="0">
                <a:latin typeface="Calibri"/>
                <a:cs typeface="Calibri"/>
              </a:rPr>
              <a:t>however,</a:t>
            </a:r>
            <a:r>
              <a:rPr sz="1400" spc="-1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offer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Wellcare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Spendables™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debit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card.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2747" y="1504188"/>
            <a:ext cx="548640" cy="5486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2747" y="2185416"/>
            <a:ext cx="548640" cy="54863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2747" y="3040379"/>
            <a:ext cx="548640" cy="54863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2747" y="3973067"/>
            <a:ext cx="548640" cy="54864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2747" y="4805171"/>
            <a:ext cx="548640" cy="54863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644134" y="6332245"/>
            <a:ext cx="5845810" cy="176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sz="1150" i="1" dirty="0">
                <a:latin typeface="Calibri"/>
                <a:cs typeface="Calibri"/>
              </a:rPr>
              <a:t>All</a:t>
            </a:r>
            <a:r>
              <a:rPr sz="1150" i="1" spc="7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information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this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slide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subject</a:t>
            </a:r>
            <a:r>
              <a:rPr sz="1150" i="1" spc="5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to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change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until</a:t>
            </a:r>
            <a:r>
              <a:rPr sz="1150" i="1" spc="8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bids</a:t>
            </a:r>
            <a:r>
              <a:rPr sz="1150" i="1" spc="6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are</a:t>
            </a:r>
            <a:r>
              <a:rPr sz="1150" i="1" spc="11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submitted</a:t>
            </a:r>
            <a:r>
              <a:rPr sz="1150" i="1" spc="6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and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approved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by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spc="-20" dirty="0">
                <a:latin typeface="Calibri"/>
                <a:cs typeface="Calibri"/>
              </a:rPr>
              <a:t>CMS.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8343900" cy="1329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130"/>
              </a:lnSpc>
              <a:spcBef>
                <a:spcPts val="100"/>
              </a:spcBef>
            </a:pPr>
            <a:r>
              <a:rPr dirty="0"/>
              <a:t>PY2024</a:t>
            </a:r>
            <a:r>
              <a:rPr spc="-55" dirty="0"/>
              <a:t> </a:t>
            </a:r>
            <a:r>
              <a:rPr dirty="0"/>
              <a:t>SSBCI</a:t>
            </a:r>
            <a:r>
              <a:rPr spc="-35" dirty="0"/>
              <a:t> </a:t>
            </a:r>
            <a:r>
              <a:rPr spc="-50" dirty="0"/>
              <a:t>–</a:t>
            </a:r>
          </a:p>
          <a:p>
            <a:pPr marL="12700">
              <a:lnSpc>
                <a:spcPts val="5130"/>
              </a:lnSpc>
            </a:pPr>
            <a:r>
              <a:rPr dirty="0"/>
              <a:t>Approved</a:t>
            </a:r>
            <a:r>
              <a:rPr spc="-125" dirty="0"/>
              <a:t> </a:t>
            </a:r>
            <a:r>
              <a:rPr spc="-20" dirty="0"/>
              <a:t>Vendors</a:t>
            </a:r>
            <a:r>
              <a:rPr spc="-150" dirty="0"/>
              <a:t> </a:t>
            </a:r>
            <a:r>
              <a:rPr dirty="0"/>
              <a:t>and</a:t>
            </a:r>
            <a:r>
              <a:rPr spc="-140" dirty="0"/>
              <a:t> </a:t>
            </a:r>
            <a:r>
              <a:rPr dirty="0"/>
              <a:t>Key</a:t>
            </a:r>
            <a:r>
              <a:rPr spc="-130" dirty="0"/>
              <a:t> </a:t>
            </a:r>
            <a:r>
              <a:rPr spc="-10" dirty="0"/>
              <a:t>Changes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644134" y="6332245"/>
            <a:ext cx="5845810" cy="176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sz="1150" i="1" dirty="0">
                <a:latin typeface="Calibri"/>
                <a:cs typeface="Calibri"/>
              </a:rPr>
              <a:t>All</a:t>
            </a:r>
            <a:r>
              <a:rPr sz="1150" i="1" spc="7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information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this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slide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subject</a:t>
            </a:r>
            <a:r>
              <a:rPr sz="1150" i="1" spc="5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to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change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until</a:t>
            </a:r>
            <a:r>
              <a:rPr sz="1150" i="1" spc="8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bids</a:t>
            </a:r>
            <a:r>
              <a:rPr sz="1150" i="1" spc="6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are</a:t>
            </a:r>
            <a:r>
              <a:rPr sz="1150" i="1" spc="11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submitted</a:t>
            </a:r>
            <a:r>
              <a:rPr sz="1150" i="1" spc="6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and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approved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by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spc="-20" dirty="0">
                <a:latin typeface="Calibri"/>
                <a:cs typeface="Calibri"/>
              </a:rPr>
              <a:t>CMS.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0059" y="3593591"/>
            <a:ext cx="11201400" cy="223583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33350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1050"/>
              </a:spcBef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In</a:t>
            </a:r>
            <a:r>
              <a:rPr sz="1550" b="1" spc="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order</a:t>
            </a:r>
            <a:r>
              <a:rPr sz="1550" b="1" spc="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to</a:t>
            </a:r>
            <a:r>
              <a:rPr sz="1550" b="1" spc="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qualify</a:t>
            </a:r>
            <a:r>
              <a:rPr sz="1550" b="1" spc="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for</a:t>
            </a:r>
            <a:r>
              <a:rPr sz="1550" b="1" spc="1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the</a:t>
            </a:r>
            <a:r>
              <a:rPr sz="1550" b="1" spc="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SSBCI</a:t>
            </a:r>
            <a:r>
              <a:rPr sz="1550" b="1" spc="1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benefits,</a:t>
            </a:r>
            <a:r>
              <a:rPr sz="1550" b="1" spc="9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a</a:t>
            </a:r>
            <a:r>
              <a:rPr sz="1550" b="1" spc="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member</a:t>
            </a:r>
            <a:r>
              <a:rPr sz="1550" b="1" spc="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must</a:t>
            </a:r>
            <a:r>
              <a:rPr sz="1550" b="1" spc="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meet</a:t>
            </a:r>
            <a:r>
              <a:rPr sz="1550" b="1" spc="10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ALL</a:t>
            </a:r>
            <a:r>
              <a:rPr sz="1550" b="1" spc="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THREE</a:t>
            </a:r>
            <a:r>
              <a:rPr sz="1550" b="1" spc="9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of</a:t>
            </a:r>
            <a:r>
              <a:rPr sz="1550" b="1" spc="114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the</a:t>
            </a:r>
            <a:r>
              <a:rPr sz="1550" b="1" spc="6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following</a:t>
            </a:r>
            <a:r>
              <a:rPr sz="1550" b="1" spc="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requirements:</a:t>
            </a:r>
            <a:endParaRPr sz="1550">
              <a:latin typeface="Calibri"/>
              <a:cs typeface="Calibri"/>
            </a:endParaRPr>
          </a:p>
          <a:p>
            <a:pPr marL="457834" marR="372110" indent="-228600">
              <a:lnSpc>
                <a:spcPct val="1026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457834" algn="l"/>
              </a:tabLst>
            </a:pPr>
            <a:r>
              <a:rPr sz="1550" dirty="0">
                <a:latin typeface="Calibri"/>
                <a:cs typeface="Calibri"/>
              </a:rPr>
              <a:t>Require</a:t>
            </a:r>
            <a:r>
              <a:rPr sz="1550" spc="1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intensive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care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management,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based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on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provider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assessment</a:t>
            </a:r>
            <a:r>
              <a:rPr sz="1550" spc="1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patient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having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had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two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or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more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inpatient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admissions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in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last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60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days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OR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having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had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three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or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more</a:t>
            </a:r>
            <a:r>
              <a:rPr sz="1550" spc="1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emergency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room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visits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last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60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days.</a:t>
            </a:r>
            <a:endParaRPr sz="1550">
              <a:latin typeface="Calibri"/>
              <a:cs typeface="Calibri"/>
            </a:endParaRPr>
          </a:p>
          <a:p>
            <a:pPr marL="457834" indent="-228600">
              <a:lnSpc>
                <a:spcPct val="100000"/>
              </a:lnSpc>
              <a:spcBef>
                <a:spcPts val="555"/>
              </a:spcBef>
              <a:buClr>
                <a:srgbClr val="009FA2"/>
              </a:buClr>
              <a:buFont typeface="Arial"/>
              <a:buChar char="•"/>
              <a:tabLst>
                <a:tab pos="457834" algn="l"/>
              </a:tabLst>
            </a:pPr>
            <a:r>
              <a:rPr sz="1550" dirty="0">
                <a:latin typeface="Calibri"/>
                <a:cs typeface="Calibri"/>
              </a:rPr>
              <a:t>Be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at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high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risk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hospitalization,</a:t>
            </a:r>
            <a:r>
              <a:rPr sz="1550" spc="21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based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on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provider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assessment</a:t>
            </a:r>
            <a:r>
              <a:rPr sz="1550" spc="1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patient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being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at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high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risk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unplanned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hospitalization</a:t>
            </a:r>
            <a:r>
              <a:rPr sz="1550" spc="-50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in</a:t>
            </a:r>
            <a:endParaRPr sz="1550">
              <a:latin typeface="Calibri"/>
              <a:cs typeface="Calibri"/>
            </a:endParaRPr>
          </a:p>
          <a:p>
            <a:pPr marL="457834">
              <a:lnSpc>
                <a:spcPct val="100000"/>
              </a:lnSpc>
              <a:spcBef>
                <a:spcPts val="85"/>
              </a:spcBef>
            </a:pPr>
            <a:r>
              <a:rPr sz="1550" dirty="0">
                <a:latin typeface="Calibri"/>
                <a:cs typeface="Calibri"/>
              </a:rPr>
              <a:t>the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next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60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days.</a:t>
            </a:r>
            <a:endParaRPr sz="1550">
              <a:latin typeface="Calibri"/>
              <a:cs typeface="Calibri"/>
            </a:endParaRPr>
          </a:p>
          <a:p>
            <a:pPr marL="457834" indent="-228600">
              <a:lnSpc>
                <a:spcPct val="100000"/>
              </a:lnSpc>
              <a:spcBef>
                <a:spcPts val="555"/>
              </a:spcBef>
              <a:buClr>
                <a:srgbClr val="009FA2"/>
              </a:buClr>
              <a:buFont typeface="Arial"/>
              <a:buChar char="•"/>
              <a:tabLst>
                <a:tab pos="457834" algn="l"/>
              </a:tabLst>
            </a:pPr>
            <a:r>
              <a:rPr sz="1550" dirty="0">
                <a:latin typeface="Calibri"/>
                <a:cs typeface="Calibri"/>
              </a:rPr>
              <a:t>Have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documented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active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diagnosis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one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or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more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qualifying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comorbid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medically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complex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conditions.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The</a:t>
            </a:r>
            <a:endParaRPr sz="1550">
              <a:latin typeface="Calibri"/>
              <a:cs typeface="Calibri"/>
            </a:endParaRPr>
          </a:p>
          <a:p>
            <a:pPr marL="457834">
              <a:lnSpc>
                <a:spcPct val="100000"/>
              </a:lnSpc>
              <a:spcBef>
                <a:spcPts val="45"/>
              </a:spcBef>
            </a:pPr>
            <a:r>
              <a:rPr sz="1550" dirty="0">
                <a:latin typeface="Calibri"/>
                <a:cs typeface="Calibri"/>
              </a:rPr>
              <a:t>condition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must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life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threatening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or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must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significantly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limit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overall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health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or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function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member.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141" y="1900043"/>
            <a:ext cx="10686415" cy="149796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Chronic</a:t>
            </a:r>
            <a:r>
              <a:rPr sz="1550" b="1" spc="12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Conditions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5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Supplemental</a:t>
            </a:r>
            <a:r>
              <a:rPr sz="1550" spc="1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benefit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not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primarily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health-</a:t>
            </a:r>
            <a:r>
              <a:rPr sz="1550" spc="-10" dirty="0">
                <a:latin typeface="Calibri"/>
                <a:cs typeface="Calibri"/>
              </a:rPr>
              <a:t>related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5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Offered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non-uniformly</a:t>
            </a:r>
            <a:r>
              <a:rPr sz="1550" spc="21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1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chronically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ill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enrollees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5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The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SSBCI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must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have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“reasonable</a:t>
            </a:r>
            <a:r>
              <a:rPr sz="1550" spc="20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expectation</a:t>
            </a:r>
            <a:r>
              <a:rPr sz="1550" spc="1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improving</a:t>
            </a:r>
            <a:r>
              <a:rPr sz="1550" spc="1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or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maintaining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health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or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overall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function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enrollee”</a:t>
            </a:r>
            <a:r>
              <a:rPr sz="1550" spc="1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as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it</a:t>
            </a:r>
            <a:endParaRPr sz="155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85"/>
              </a:spcBef>
            </a:pPr>
            <a:r>
              <a:rPr sz="1550" dirty="0">
                <a:latin typeface="Calibri"/>
                <a:cs typeface="Calibri"/>
              </a:rPr>
              <a:t>relates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chronic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disease.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5992" y="3239681"/>
            <a:ext cx="10540365" cy="197231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How</a:t>
            </a:r>
            <a:r>
              <a:rPr sz="1550" b="1" spc="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do</a:t>
            </a:r>
            <a:r>
              <a:rPr sz="1550" b="1" spc="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members</a:t>
            </a:r>
            <a:r>
              <a:rPr sz="1550" b="1" spc="13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become</a:t>
            </a:r>
            <a:r>
              <a:rPr sz="1550" b="1" spc="11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eligible</a:t>
            </a:r>
            <a:r>
              <a:rPr sz="1550" b="1" spc="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for</a:t>
            </a:r>
            <a:r>
              <a:rPr sz="1550" b="1" spc="8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009FA2"/>
                </a:solidFill>
                <a:latin typeface="Calibri"/>
                <a:cs typeface="Calibri"/>
              </a:rPr>
              <a:t>SSBCI</a:t>
            </a:r>
            <a:r>
              <a:rPr sz="1550" b="1" spc="12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009FA2"/>
                </a:solidFill>
                <a:latin typeface="Calibri"/>
                <a:cs typeface="Calibri"/>
              </a:rPr>
              <a:t>benefits?</a:t>
            </a:r>
            <a:endParaRPr sz="155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2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400" spc="-10" dirty="0">
                <a:latin typeface="Calibri"/>
                <a:cs typeface="Calibri"/>
              </a:rPr>
              <a:t>Automated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Method: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Members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may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flagged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eligible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based 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Hierarchical </a:t>
            </a:r>
            <a:r>
              <a:rPr sz="1400" dirty="0">
                <a:latin typeface="Calibri"/>
                <a:cs typeface="Calibri"/>
              </a:rPr>
              <a:t>Condition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Category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(HCC)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reporting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CMS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member’s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risk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stratification</a:t>
            </a:r>
            <a:r>
              <a:rPr sz="1400" spc="-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score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indicating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high risk;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or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7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Manual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Method: Members who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believe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they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meet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eligibility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criteria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may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obtain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eligibility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provider’s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attestation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members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meet</a:t>
            </a:r>
            <a:endParaRPr sz="14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condition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clinical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criteria.</a:t>
            </a:r>
            <a:endParaRPr sz="1400">
              <a:latin typeface="Calibri"/>
              <a:cs typeface="Calibri"/>
            </a:endParaRPr>
          </a:p>
          <a:p>
            <a:pPr marL="241300" marR="172085" indent="-228600">
              <a:lnSpc>
                <a:spcPct val="99700"/>
              </a:lnSpc>
              <a:spcBef>
                <a:spcPts val="41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Eligibility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determined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discretion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your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through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processes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review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claims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history,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risk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classification,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other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information. Members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who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cannot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10" dirty="0">
                <a:latin typeface="Calibri"/>
                <a:cs typeface="Calibri"/>
              </a:rPr>
              <a:t> automatically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qualified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required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schedule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visit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their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physician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ensure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sufficient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documentation </a:t>
            </a:r>
            <a:r>
              <a:rPr sz="1400" dirty="0">
                <a:latin typeface="Calibri"/>
                <a:cs typeface="Calibri"/>
              </a:rPr>
              <a:t>(such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claims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qualifying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assessment)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available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validate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eligibility.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PY2024</a:t>
            </a:r>
            <a:r>
              <a:rPr spc="-60" dirty="0"/>
              <a:t> </a:t>
            </a:r>
            <a:r>
              <a:rPr dirty="0"/>
              <a:t>SSBCI</a:t>
            </a:r>
            <a:r>
              <a:rPr spc="-35" dirty="0"/>
              <a:t> </a:t>
            </a:r>
            <a:r>
              <a:rPr dirty="0"/>
              <a:t>Benefit</a:t>
            </a:r>
            <a:r>
              <a:rPr spc="-55" dirty="0"/>
              <a:t> </a:t>
            </a:r>
            <a:r>
              <a:rPr spc="-10" dirty="0"/>
              <a:t>Changes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20483" y="1530985"/>
          <a:ext cx="10827385" cy="14624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0885">
                <a:tc>
                  <a:txBody>
                    <a:bodyPr/>
                    <a:lstStyle/>
                    <a:p>
                      <a:pPr marL="915035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Care</a:t>
                      </a:r>
                      <a:r>
                        <a:rPr sz="1550" b="1" spc="75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Concierge</a:t>
                      </a:r>
                      <a:r>
                        <a:rPr sz="1550" b="1" spc="17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(SSBCI)</a:t>
                      </a:r>
                      <a:r>
                        <a:rPr sz="1550" b="1" spc="175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5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endParaRPr sz="1550">
                        <a:latin typeface="Calibri"/>
                        <a:cs typeface="Calibri"/>
                      </a:endParaRPr>
                    </a:p>
                    <a:p>
                      <a:pPr marL="9150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Any</a:t>
                      </a:r>
                      <a:r>
                        <a:rPr sz="1550" b="1" spc="4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10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200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quarterly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credits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 used for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carte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services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National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Vendor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–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healthAlign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5035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Utility</a:t>
                      </a:r>
                      <a:r>
                        <a:rPr sz="1550" b="1" spc="14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Assistance</a:t>
                      </a:r>
                      <a:r>
                        <a:rPr sz="1550" b="1" spc="8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(SSBCI)</a:t>
                      </a:r>
                      <a:endParaRPr sz="1550">
                        <a:latin typeface="Calibri"/>
                        <a:cs typeface="Calibri"/>
                      </a:endParaRPr>
                    </a:p>
                    <a:p>
                      <a:pPr marL="9150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550" b="1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Non-D-SNP</a:t>
                      </a:r>
                      <a:r>
                        <a:rPr sz="1550" b="1" spc="185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001C70"/>
                          </a:solidFill>
                          <a:latin typeface="Calibri"/>
                          <a:cs typeface="Calibri"/>
                        </a:rPr>
                        <a:t>Only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187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Allowance-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based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benefit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Allowance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available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via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Spendables™</a:t>
                      </a:r>
                      <a:r>
                        <a:rPr sz="14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card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25755" indent="-23304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32575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Utility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assistance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offered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D-SNP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plans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through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VBID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2024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0683" y="2354579"/>
            <a:ext cx="548640" cy="5486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0683" y="1632204"/>
            <a:ext cx="548640" cy="54863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644134" y="6332245"/>
            <a:ext cx="5845810" cy="176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sz="1150" i="1" dirty="0">
                <a:latin typeface="Calibri"/>
                <a:cs typeface="Calibri"/>
              </a:rPr>
              <a:t>All</a:t>
            </a:r>
            <a:r>
              <a:rPr sz="1150" i="1" spc="7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information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on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this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slide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is</a:t>
            </a:r>
            <a:r>
              <a:rPr sz="1150" i="1" spc="65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subject</a:t>
            </a:r>
            <a:r>
              <a:rPr sz="1150" i="1" spc="5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to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change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until</a:t>
            </a:r>
            <a:r>
              <a:rPr sz="1150" i="1" spc="8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bids</a:t>
            </a:r>
            <a:r>
              <a:rPr sz="1150" i="1" spc="6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are</a:t>
            </a:r>
            <a:r>
              <a:rPr sz="1150" i="1" spc="11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submitted</a:t>
            </a:r>
            <a:r>
              <a:rPr sz="1150" i="1" spc="6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and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approved</a:t>
            </a:r>
            <a:r>
              <a:rPr sz="1150" i="1" spc="100" dirty="0">
                <a:latin typeface="Calibri"/>
                <a:cs typeface="Calibri"/>
              </a:rPr>
              <a:t> </a:t>
            </a:r>
            <a:r>
              <a:rPr sz="1150" i="1" dirty="0">
                <a:latin typeface="Calibri"/>
                <a:cs typeface="Calibri"/>
              </a:rPr>
              <a:t>by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spc="-20" dirty="0">
                <a:latin typeface="Calibri"/>
                <a:cs typeface="Calibri"/>
              </a:rPr>
              <a:t>CMS.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87221" y="1568322"/>
            <a:ext cx="10172065" cy="3768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Enrollment: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Growing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low-</a:t>
            </a:r>
            <a:r>
              <a:rPr sz="1800" dirty="0">
                <a:latin typeface="Calibri"/>
                <a:cs typeface="Calibri"/>
              </a:rPr>
              <a:t>income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membership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above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industry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average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returning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targeted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geographic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expansion.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latin typeface="Calibri"/>
              <a:cs typeface="Calibri"/>
            </a:endParaRPr>
          </a:p>
          <a:p>
            <a:pPr marL="12700" marR="128397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Financial:</a:t>
            </a:r>
            <a:r>
              <a:rPr sz="1800" b="1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Successfully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balancing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price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margin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sustain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positive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membership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financial performance.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Network</a:t>
            </a:r>
            <a:r>
              <a:rPr sz="1800" dirty="0">
                <a:latin typeface="Calibri"/>
                <a:cs typeface="Calibri"/>
              </a:rPr>
              <a:t>: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Strengthening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networks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VBC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drive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outcomes.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Quality: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Improving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Stars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performance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enhancing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operations,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clinical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outcomes,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stakeholder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satisfaction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(members,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providers,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CMS).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Distribution: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Further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aligning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distribution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strategy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building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capacity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improve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stickiness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retention.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855" y="2402539"/>
            <a:ext cx="566248" cy="5624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Plan</a:t>
            </a:r>
            <a:r>
              <a:rPr spc="-90" dirty="0"/>
              <a:t> </a:t>
            </a:r>
            <a:r>
              <a:rPr dirty="0"/>
              <a:t>for</a:t>
            </a:r>
            <a:r>
              <a:rPr spc="-35" dirty="0"/>
              <a:t> </a:t>
            </a:r>
            <a:r>
              <a:rPr spc="-10" dirty="0"/>
              <a:t>Growth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376" y="1567492"/>
            <a:ext cx="559190" cy="55919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0221" y="4700157"/>
            <a:ext cx="562107" cy="5621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6363" y="3140964"/>
            <a:ext cx="585216" cy="59436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21791" y="3895344"/>
            <a:ext cx="585470" cy="594360"/>
            <a:chOff x="621791" y="3895344"/>
            <a:chExt cx="585470" cy="594360"/>
          </a:xfrm>
        </p:grpSpPr>
        <p:sp>
          <p:nvSpPr>
            <p:cNvPr id="9" name="object 9"/>
            <p:cNvSpPr/>
            <p:nvPr/>
          </p:nvSpPr>
          <p:spPr>
            <a:xfrm>
              <a:off x="621791" y="3895344"/>
              <a:ext cx="585470" cy="594360"/>
            </a:xfrm>
            <a:custGeom>
              <a:avLst/>
              <a:gdLst/>
              <a:ahLst/>
              <a:cxnLst/>
              <a:rect l="l" t="t" r="r" b="b"/>
              <a:pathLst>
                <a:path w="585469" h="594360">
                  <a:moveTo>
                    <a:pt x="292608" y="0"/>
                  </a:moveTo>
                  <a:lnTo>
                    <a:pt x="245144" y="3890"/>
                  </a:lnTo>
                  <a:lnTo>
                    <a:pt x="200119" y="15154"/>
                  </a:lnTo>
                  <a:lnTo>
                    <a:pt x="158135" y="33179"/>
                  </a:lnTo>
                  <a:lnTo>
                    <a:pt x="119795" y="57351"/>
                  </a:lnTo>
                  <a:lnTo>
                    <a:pt x="85701" y="87058"/>
                  </a:lnTo>
                  <a:lnTo>
                    <a:pt x="56455" y="121688"/>
                  </a:lnTo>
                  <a:lnTo>
                    <a:pt x="32659" y="160628"/>
                  </a:lnTo>
                  <a:lnTo>
                    <a:pt x="14916" y="203265"/>
                  </a:lnTo>
                  <a:lnTo>
                    <a:pt x="3829" y="248986"/>
                  </a:lnTo>
                  <a:lnTo>
                    <a:pt x="0" y="297179"/>
                  </a:lnTo>
                  <a:lnTo>
                    <a:pt x="3829" y="345373"/>
                  </a:lnTo>
                  <a:lnTo>
                    <a:pt x="14916" y="391094"/>
                  </a:lnTo>
                  <a:lnTo>
                    <a:pt x="32659" y="433731"/>
                  </a:lnTo>
                  <a:lnTo>
                    <a:pt x="56455" y="472671"/>
                  </a:lnTo>
                  <a:lnTo>
                    <a:pt x="85701" y="507301"/>
                  </a:lnTo>
                  <a:lnTo>
                    <a:pt x="119795" y="537008"/>
                  </a:lnTo>
                  <a:lnTo>
                    <a:pt x="158135" y="561180"/>
                  </a:lnTo>
                  <a:lnTo>
                    <a:pt x="200119" y="579205"/>
                  </a:lnTo>
                  <a:lnTo>
                    <a:pt x="245144" y="590469"/>
                  </a:lnTo>
                  <a:lnTo>
                    <a:pt x="292608" y="594359"/>
                  </a:lnTo>
                  <a:lnTo>
                    <a:pt x="340071" y="590469"/>
                  </a:lnTo>
                  <a:lnTo>
                    <a:pt x="385096" y="579205"/>
                  </a:lnTo>
                  <a:lnTo>
                    <a:pt x="427080" y="561180"/>
                  </a:lnTo>
                  <a:lnTo>
                    <a:pt x="465420" y="537008"/>
                  </a:lnTo>
                  <a:lnTo>
                    <a:pt x="499514" y="507301"/>
                  </a:lnTo>
                  <a:lnTo>
                    <a:pt x="528760" y="472671"/>
                  </a:lnTo>
                  <a:lnTo>
                    <a:pt x="552556" y="433731"/>
                  </a:lnTo>
                  <a:lnTo>
                    <a:pt x="570299" y="391094"/>
                  </a:lnTo>
                  <a:lnTo>
                    <a:pt x="581386" y="345373"/>
                  </a:lnTo>
                  <a:lnTo>
                    <a:pt x="585216" y="297179"/>
                  </a:lnTo>
                  <a:lnTo>
                    <a:pt x="581386" y="248986"/>
                  </a:lnTo>
                  <a:lnTo>
                    <a:pt x="570299" y="203265"/>
                  </a:lnTo>
                  <a:lnTo>
                    <a:pt x="552556" y="160628"/>
                  </a:lnTo>
                  <a:lnTo>
                    <a:pt x="528760" y="121688"/>
                  </a:lnTo>
                  <a:lnTo>
                    <a:pt x="499514" y="87058"/>
                  </a:lnTo>
                  <a:lnTo>
                    <a:pt x="465420" y="57351"/>
                  </a:lnTo>
                  <a:lnTo>
                    <a:pt x="427080" y="33179"/>
                  </a:lnTo>
                  <a:lnTo>
                    <a:pt x="385096" y="15154"/>
                  </a:lnTo>
                  <a:lnTo>
                    <a:pt x="340071" y="3890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5235" y="3982212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4">
                  <a:moveTo>
                    <a:pt x="180594" y="0"/>
                  </a:moveTo>
                  <a:lnTo>
                    <a:pt x="137960" y="137921"/>
                  </a:lnTo>
                  <a:lnTo>
                    <a:pt x="0" y="137921"/>
                  </a:lnTo>
                  <a:lnTo>
                    <a:pt x="111620" y="223265"/>
                  </a:lnTo>
                  <a:lnTo>
                    <a:pt x="68986" y="361188"/>
                  </a:lnTo>
                  <a:lnTo>
                    <a:pt x="180594" y="275970"/>
                  </a:lnTo>
                  <a:lnTo>
                    <a:pt x="292201" y="361188"/>
                  </a:lnTo>
                  <a:lnTo>
                    <a:pt x="249567" y="223265"/>
                  </a:lnTo>
                  <a:lnTo>
                    <a:pt x="361188" y="137921"/>
                  </a:lnTo>
                  <a:lnTo>
                    <a:pt x="223227" y="137921"/>
                  </a:lnTo>
                  <a:lnTo>
                    <a:pt x="180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656831"/>
            <a:ext cx="12193905" cy="201295"/>
          </a:xfrm>
          <a:custGeom>
            <a:avLst/>
            <a:gdLst/>
            <a:ahLst/>
            <a:cxnLst/>
            <a:rect l="l" t="t" r="r" b="b"/>
            <a:pathLst>
              <a:path w="12193905" h="201295">
                <a:moveTo>
                  <a:pt x="12193524" y="0"/>
                </a:moveTo>
                <a:lnTo>
                  <a:pt x="0" y="0"/>
                </a:lnTo>
                <a:lnTo>
                  <a:pt x="0" y="201168"/>
                </a:lnTo>
                <a:lnTo>
                  <a:pt x="12193524" y="201168"/>
                </a:lnTo>
                <a:lnTo>
                  <a:pt x="12193524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16183" y="5248726"/>
            <a:ext cx="1152143" cy="11565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Part</a:t>
            </a:r>
            <a:r>
              <a:rPr spc="-50" dirty="0"/>
              <a:t> </a:t>
            </a:r>
            <a:r>
              <a:rPr dirty="0"/>
              <a:t>B</a:t>
            </a:r>
            <a:r>
              <a:rPr spc="-70" dirty="0"/>
              <a:t> </a:t>
            </a:r>
            <a:r>
              <a:rPr dirty="0"/>
              <a:t>Diabetic</a:t>
            </a:r>
            <a:r>
              <a:rPr spc="-85" dirty="0"/>
              <a:t> </a:t>
            </a:r>
            <a:r>
              <a:rPr spc="-45" dirty="0"/>
              <a:t>Testing</a:t>
            </a:r>
            <a:r>
              <a:rPr spc="-120" dirty="0"/>
              <a:t> </a:t>
            </a:r>
            <a:r>
              <a:rPr dirty="0"/>
              <a:t>Supplies</a:t>
            </a:r>
            <a:r>
              <a:rPr spc="-95" dirty="0"/>
              <a:t> </a:t>
            </a:r>
            <a:r>
              <a:rPr spc="-10" dirty="0"/>
              <a:t>Strategy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01141" y="1796872"/>
            <a:ext cx="10509250" cy="361378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4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2024,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MAPD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will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have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same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Part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diabetic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testing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supply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strategy.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4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Preferred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manufacturers:</a:t>
            </a:r>
            <a:endParaRPr sz="2000">
              <a:latin typeface="Calibri"/>
              <a:cs typeface="Calibri"/>
            </a:endParaRPr>
          </a:p>
          <a:p>
            <a:pPr marL="473075" marR="5080" lvl="1" indent="-232410">
              <a:lnSpc>
                <a:spcPts val="2380"/>
              </a:lnSpc>
              <a:spcBef>
                <a:spcPts val="1620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000" spc="-20" dirty="0">
                <a:latin typeface="Calibri"/>
                <a:cs typeface="Calibri"/>
              </a:rPr>
              <a:t>Traditional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diabetic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testing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supplies: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OneTouch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covered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quantity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limit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(1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meter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365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days; 	</a:t>
            </a:r>
            <a:r>
              <a:rPr sz="2000" dirty="0">
                <a:latin typeface="Calibri"/>
                <a:cs typeface="Calibri"/>
              </a:rPr>
              <a:t>100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test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strips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25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days)</a:t>
            </a:r>
            <a:endParaRPr sz="20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1450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000" spc="-10" dirty="0">
                <a:latin typeface="Calibri"/>
                <a:cs typeface="Calibri"/>
              </a:rPr>
              <a:t>Continuous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blood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glucose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monitoring: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Dexcom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or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FreeStyle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Libre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prior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authorization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4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Non-</a:t>
            </a:r>
            <a:r>
              <a:rPr sz="2000" spc="-20" dirty="0">
                <a:latin typeface="Calibri"/>
                <a:cs typeface="Calibri"/>
              </a:rPr>
              <a:t>preferred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manufacturers:</a:t>
            </a:r>
            <a:endParaRPr sz="20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1490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000" spc="-10" dirty="0">
                <a:latin typeface="Calibri"/>
                <a:cs typeface="Calibri"/>
              </a:rPr>
              <a:t>Covered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approved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prior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authorization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at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preferred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manufacturer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copay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5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The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vendor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benefit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is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4932" y="5116394"/>
            <a:ext cx="2911002" cy="45219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What’s</a:t>
            </a:r>
            <a:r>
              <a:rPr spc="-185" dirty="0"/>
              <a:t> </a:t>
            </a:r>
            <a:r>
              <a:rPr spc="-165" dirty="0"/>
              <a:t>To</a:t>
            </a:r>
            <a:r>
              <a:rPr spc="-85" dirty="0"/>
              <a:t> </a:t>
            </a:r>
            <a:r>
              <a:rPr spc="-10" dirty="0"/>
              <a:t>Come…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890125"/>
            <a:ext cx="10912475" cy="298577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First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Looks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Microsite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live</a:t>
            </a:r>
            <a:r>
              <a:rPr sz="2400" b="1" spc="-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July</a:t>
            </a:r>
            <a:r>
              <a:rPr sz="2400" b="1" spc="-7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9FA2"/>
                </a:solidFill>
                <a:latin typeface="Calibri"/>
                <a:cs typeface="Calibri"/>
              </a:rPr>
              <a:t>10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Annual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Certification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Training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(ACT)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live</a:t>
            </a:r>
            <a:r>
              <a:rPr sz="2400" b="1" spc="-4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July</a:t>
            </a:r>
            <a:r>
              <a:rPr sz="2400" b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9FA2"/>
                </a:solidFill>
                <a:latin typeface="Calibri"/>
                <a:cs typeface="Calibri"/>
              </a:rPr>
              <a:t>11</a:t>
            </a:r>
            <a:endParaRPr sz="24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1010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400" u="sng" spc="-10" dirty="0">
                <a:solidFill>
                  <a:srgbClr val="001C70"/>
                </a:solidFill>
                <a:uFill>
                  <a:solidFill>
                    <a:srgbClr val="001C70"/>
                  </a:solidFill>
                </a:uFill>
                <a:latin typeface="Calibri"/>
                <a:cs typeface="Calibri"/>
                <a:hlinkClick r:id="rId2"/>
              </a:rPr>
              <a:t>www.wellcarefirstlook.com</a:t>
            </a:r>
            <a:endParaRPr sz="24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1010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400" dirty="0">
                <a:latin typeface="Calibri"/>
                <a:cs typeface="Calibri"/>
              </a:rPr>
              <a:t>Focus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key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selling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features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state,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region,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plan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Updated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First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Looks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[formerly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Portfolios-</a:t>
            </a:r>
            <a:r>
              <a:rPr sz="2400" spc="-15" dirty="0">
                <a:latin typeface="Calibri"/>
                <a:cs typeface="Calibri"/>
              </a:rPr>
              <a:t>at-</a:t>
            </a:r>
            <a:r>
              <a:rPr sz="2400" dirty="0">
                <a:latin typeface="Calibri"/>
                <a:cs typeface="Calibri"/>
              </a:rPr>
              <a:t>a-Glance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(PAAG)]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available</a:t>
            </a:r>
            <a:r>
              <a:rPr sz="24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in</a:t>
            </a:r>
            <a:r>
              <a:rPr sz="24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September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Supplemental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benefit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videos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one-</a:t>
            </a:r>
            <a:r>
              <a:rPr sz="2400" dirty="0">
                <a:latin typeface="Calibri"/>
                <a:cs typeface="Calibri"/>
              </a:rPr>
              <a:t>pagers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available</a:t>
            </a:r>
            <a:r>
              <a:rPr sz="2400" b="1" spc="-4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FA2"/>
                </a:solidFill>
                <a:latin typeface="Calibri"/>
                <a:cs typeface="Calibri"/>
              </a:rPr>
              <a:t>mid-</a:t>
            </a:r>
            <a:r>
              <a:rPr sz="2400" b="1" spc="-10" dirty="0">
                <a:solidFill>
                  <a:srgbClr val="009FA2"/>
                </a:solidFill>
                <a:latin typeface="Calibri"/>
                <a:cs typeface="Calibri"/>
              </a:rPr>
              <a:t>September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21834" y="2484196"/>
            <a:ext cx="4408805" cy="11849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spc="-30" dirty="0">
                <a:solidFill>
                  <a:srgbClr val="FFFFFF"/>
                </a:solidFill>
              </a:rPr>
              <a:t>Wellcare</a:t>
            </a:r>
            <a:r>
              <a:rPr sz="4000" spc="-155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Prescription </a:t>
            </a:r>
            <a:r>
              <a:rPr sz="4000" dirty="0">
                <a:solidFill>
                  <a:srgbClr val="FFFFFF"/>
                </a:solidFill>
              </a:rPr>
              <a:t>Drug</a:t>
            </a:r>
            <a:r>
              <a:rPr sz="4000" spc="-95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Plan</a:t>
            </a:r>
            <a:r>
              <a:rPr sz="4000" spc="-100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Overview</a:t>
            </a:r>
            <a:endParaRPr sz="40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PDP</a:t>
            </a:r>
            <a:r>
              <a:rPr spc="-30" dirty="0"/>
              <a:t> </a:t>
            </a:r>
            <a:r>
              <a:rPr spc="-10" dirty="0"/>
              <a:t>Overview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49616" y="1393901"/>
            <a:ext cx="3269615" cy="3747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35" dirty="0">
                <a:solidFill>
                  <a:srgbClr val="001C70"/>
                </a:solidFill>
                <a:latin typeface="Calibri"/>
                <a:cs typeface="Calibri"/>
              </a:rPr>
              <a:t>4.4M</a:t>
            </a:r>
            <a:r>
              <a:rPr sz="4000" b="1" spc="-45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members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4000" b="1" spc="-35" dirty="0">
                <a:solidFill>
                  <a:srgbClr val="001C70"/>
                </a:solidFill>
                <a:latin typeface="Calibri"/>
                <a:cs typeface="Calibri"/>
              </a:rPr>
              <a:t>#2</a:t>
            </a:r>
            <a:r>
              <a:rPr sz="4000" b="1" spc="-484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standalone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individual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PDP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54"/>
              </a:spcBef>
            </a:pPr>
            <a:r>
              <a:rPr sz="4000" b="1" spc="-35" dirty="0">
                <a:solidFill>
                  <a:srgbClr val="001C70"/>
                </a:solidFill>
                <a:latin typeface="Calibri"/>
                <a:cs typeface="Calibri"/>
              </a:rPr>
              <a:t>3</a:t>
            </a:r>
            <a:r>
              <a:rPr sz="1800" spc="-35" dirty="0">
                <a:solidFill>
                  <a:srgbClr val="7E7E7E"/>
                </a:solidFill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star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quality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rating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50"/>
              </a:spcBef>
            </a:pPr>
            <a:r>
              <a:rPr sz="4000" b="1" spc="-30" dirty="0">
                <a:solidFill>
                  <a:srgbClr val="001C70"/>
                </a:solidFill>
                <a:latin typeface="Calibri"/>
                <a:cs typeface="Calibri"/>
              </a:rPr>
              <a:t>3</a:t>
            </a:r>
            <a:r>
              <a:rPr sz="4000" b="1" spc="-484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unique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region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90710" y="1449446"/>
            <a:ext cx="648978" cy="64897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86016" y="2537552"/>
            <a:ext cx="662939" cy="6627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0710" y="3621146"/>
            <a:ext cx="648978" cy="64897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90710" y="4567550"/>
            <a:ext cx="648978" cy="6489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0846" y="1819864"/>
            <a:ext cx="5842710" cy="358227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spc="-35" dirty="0"/>
              <a:t> </a:t>
            </a:r>
            <a:r>
              <a:rPr dirty="0"/>
              <a:t>Brief</a:t>
            </a:r>
            <a:r>
              <a:rPr spc="-30" dirty="0"/>
              <a:t> </a:t>
            </a:r>
            <a:r>
              <a:rPr spc="-10" dirty="0"/>
              <a:t>History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41832" y="2039111"/>
            <a:ext cx="10079990" cy="2725420"/>
            <a:chOff x="941832" y="2039111"/>
            <a:chExt cx="10079990" cy="2725420"/>
          </a:xfrm>
        </p:grpSpPr>
        <p:sp>
          <p:nvSpPr>
            <p:cNvPr id="4" name="object 4"/>
            <p:cNvSpPr/>
            <p:nvPr/>
          </p:nvSpPr>
          <p:spPr>
            <a:xfrm>
              <a:off x="1633283" y="3584447"/>
              <a:ext cx="0" cy="1138555"/>
            </a:xfrm>
            <a:custGeom>
              <a:avLst/>
              <a:gdLst/>
              <a:ahLst/>
              <a:cxnLst/>
              <a:rect l="l" t="t" r="r" b="b"/>
              <a:pathLst>
                <a:path h="1138554">
                  <a:moveTo>
                    <a:pt x="0" y="0"/>
                  </a:moveTo>
                  <a:lnTo>
                    <a:pt x="0" y="1138046"/>
                  </a:lnTo>
                </a:path>
              </a:pathLst>
            </a:custGeom>
            <a:ln w="130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1056" y="4700016"/>
              <a:ext cx="73151" cy="640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301795" y="3579875"/>
              <a:ext cx="0" cy="1143000"/>
            </a:xfrm>
            <a:custGeom>
              <a:avLst/>
              <a:gdLst/>
              <a:ahLst/>
              <a:cxnLst/>
              <a:rect l="l" t="t" r="r" b="b"/>
              <a:pathLst>
                <a:path h="1143000">
                  <a:moveTo>
                    <a:pt x="0" y="0"/>
                  </a:moveTo>
                  <a:lnTo>
                    <a:pt x="0" y="1142619"/>
                  </a:lnTo>
                </a:path>
              </a:pathLst>
            </a:custGeom>
            <a:ln w="130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68712" y="4700016"/>
              <a:ext cx="73152" cy="640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03431" y="3579875"/>
              <a:ext cx="0" cy="1143000"/>
            </a:xfrm>
            <a:custGeom>
              <a:avLst/>
              <a:gdLst/>
              <a:ahLst/>
              <a:cxnLst/>
              <a:rect l="l" t="t" r="r" b="b"/>
              <a:pathLst>
                <a:path h="1143000">
                  <a:moveTo>
                    <a:pt x="0" y="0"/>
                  </a:moveTo>
                  <a:lnTo>
                    <a:pt x="0" y="1142619"/>
                  </a:lnTo>
                </a:path>
              </a:pathLst>
            </a:custGeom>
            <a:ln w="130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65776" y="4700016"/>
              <a:ext cx="73151" cy="6400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569007" y="3579875"/>
              <a:ext cx="0" cy="1143000"/>
            </a:xfrm>
            <a:custGeom>
              <a:avLst/>
              <a:gdLst/>
              <a:ahLst/>
              <a:cxnLst/>
              <a:rect l="l" t="t" r="r" b="b"/>
              <a:pathLst>
                <a:path h="1143000">
                  <a:moveTo>
                    <a:pt x="0" y="0"/>
                  </a:moveTo>
                  <a:lnTo>
                    <a:pt x="0" y="1142619"/>
                  </a:lnTo>
                </a:path>
              </a:pathLst>
            </a:custGeom>
            <a:ln w="130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5924" y="4700016"/>
              <a:ext cx="73151" cy="6400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66071" y="3584447"/>
              <a:ext cx="0" cy="1138555"/>
            </a:xfrm>
            <a:custGeom>
              <a:avLst/>
              <a:gdLst/>
              <a:ahLst/>
              <a:cxnLst/>
              <a:rect l="l" t="t" r="r" b="b"/>
              <a:pathLst>
                <a:path h="1138554">
                  <a:moveTo>
                    <a:pt x="0" y="0"/>
                  </a:moveTo>
                  <a:lnTo>
                    <a:pt x="0" y="1138046"/>
                  </a:lnTo>
                </a:path>
              </a:pathLst>
            </a:custGeom>
            <a:ln w="130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3844" y="4700016"/>
              <a:ext cx="73151" cy="6400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5363" y="3575303"/>
              <a:ext cx="0" cy="1147445"/>
            </a:xfrm>
            <a:custGeom>
              <a:avLst/>
              <a:gdLst/>
              <a:ahLst/>
              <a:cxnLst/>
              <a:rect l="l" t="t" r="r" b="b"/>
              <a:pathLst>
                <a:path h="1147445">
                  <a:moveTo>
                    <a:pt x="0" y="0"/>
                  </a:moveTo>
                  <a:lnTo>
                    <a:pt x="0" y="1147191"/>
                  </a:lnTo>
                </a:path>
              </a:pathLst>
            </a:custGeom>
            <a:ln w="130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07708" y="4700016"/>
              <a:ext cx="73151" cy="6400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56182" y="4142994"/>
              <a:ext cx="9565640" cy="76200"/>
            </a:xfrm>
            <a:custGeom>
              <a:avLst/>
              <a:gdLst/>
              <a:ahLst/>
              <a:cxnLst/>
              <a:rect l="l" t="t" r="r" b="b"/>
              <a:pathLst>
                <a:path w="9565640" h="76200">
                  <a:moveTo>
                    <a:pt x="9488932" y="0"/>
                  </a:moveTo>
                  <a:lnTo>
                    <a:pt x="9488932" y="76199"/>
                  </a:lnTo>
                  <a:lnTo>
                    <a:pt x="9552432" y="44449"/>
                  </a:lnTo>
                  <a:lnTo>
                    <a:pt x="9501759" y="44449"/>
                  </a:lnTo>
                  <a:lnTo>
                    <a:pt x="9501759" y="31749"/>
                  </a:lnTo>
                  <a:lnTo>
                    <a:pt x="9552432" y="31749"/>
                  </a:lnTo>
                  <a:lnTo>
                    <a:pt x="9488932" y="0"/>
                  </a:lnTo>
                  <a:close/>
                </a:path>
                <a:path w="9565640" h="76200">
                  <a:moveTo>
                    <a:pt x="9488932" y="31749"/>
                  </a:moveTo>
                  <a:lnTo>
                    <a:pt x="0" y="31749"/>
                  </a:lnTo>
                  <a:lnTo>
                    <a:pt x="0" y="44449"/>
                  </a:lnTo>
                  <a:lnTo>
                    <a:pt x="9488932" y="44449"/>
                  </a:lnTo>
                  <a:lnTo>
                    <a:pt x="9488932" y="31749"/>
                  </a:lnTo>
                  <a:close/>
                </a:path>
                <a:path w="9565640" h="76200">
                  <a:moveTo>
                    <a:pt x="9552432" y="31749"/>
                  </a:moveTo>
                  <a:lnTo>
                    <a:pt x="9501759" y="31749"/>
                  </a:lnTo>
                  <a:lnTo>
                    <a:pt x="9501759" y="44449"/>
                  </a:lnTo>
                  <a:lnTo>
                    <a:pt x="9552432" y="44449"/>
                  </a:lnTo>
                  <a:lnTo>
                    <a:pt x="9565132" y="38099"/>
                  </a:lnTo>
                  <a:lnTo>
                    <a:pt x="9552432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41832" y="2039111"/>
              <a:ext cx="1390015" cy="1545590"/>
            </a:xfrm>
            <a:custGeom>
              <a:avLst/>
              <a:gdLst/>
              <a:ahLst/>
              <a:cxnLst/>
              <a:rect l="l" t="t" r="r" b="b"/>
              <a:pathLst>
                <a:path w="1390014" h="1545589">
                  <a:moveTo>
                    <a:pt x="1389888" y="0"/>
                  </a:moveTo>
                  <a:lnTo>
                    <a:pt x="0" y="0"/>
                  </a:lnTo>
                  <a:lnTo>
                    <a:pt x="0" y="1545336"/>
                  </a:lnTo>
                  <a:lnTo>
                    <a:pt x="1389888" y="1545336"/>
                  </a:lnTo>
                  <a:lnTo>
                    <a:pt x="1389888" y="0"/>
                  </a:lnTo>
                  <a:close/>
                </a:path>
              </a:pathLst>
            </a:custGeom>
            <a:solidFill>
              <a:srgbClr val="00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21816" y="4951857"/>
            <a:ext cx="1410335" cy="5099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35"/>
              </a:spcBef>
            </a:pPr>
            <a:r>
              <a:rPr sz="1550" i="1" dirty="0">
                <a:latin typeface="Calibri"/>
                <a:cs typeface="Calibri"/>
              </a:rPr>
              <a:t>Key</a:t>
            </a:r>
            <a:r>
              <a:rPr sz="1550" i="1" spc="50" dirty="0">
                <a:latin typeface="Calibri"/>
                <a:cs typeface="Calibri"/>
              </a:rPr>
              <a:t> </a:t>
            </a:r>
            <a:r>
              <a:rPr sz="1550" i="1" spc="-10" dirty="0">
                <a:latin typeface="Calibri"/>
                <a:cs typeface="Calibri"/>
              </a:rPr>
              <a:t>Milestone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latin typeface="Calibri"/>
                <a:cs typeface="Calibri"/>
              </a:rPr>
              <a:t>Aetna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Purchased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13786" y="4960111"/>
            <a:ext cx="1470025" cy="75184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146050">
              <a:lnSpc>
                <a:spcPct val="102600"/>
              </a:lnSpc>
              <a:spcBef>
                <a:spcPts val="85"/>
              </a:spcBef>
            </a:pPr>
            <a:r>
              <a:rPr sz="1550" i="1" dirty="0">
                <a:latin typeface="Calibri"/>
                <a:cs typeface="Calibri"/>
              </a:rPr>
              <a:t>Key</a:t>
            </a:r>
            <a:r>
              <a:rPr sz="1550" i="1" spc="50" dirty="0">
                <a:latin typeface="Calibri"/>
                <a:cs typeface="Calibri"/>
              </a:rPr>
              <a:t> </a:t>
            </a:r>
            <a:r>
              <a:rPr sz="1550" i="1" spc="-10" dirty="0">
                <a:latin typeface="Calibri"/>
                <a:cs typeface="Calibri"/>
              </a:rPr>
              <a:t>Milestone </a:t>
            </a:r>
            <a:r>
              <a:rPr sz="1550" dirty="0">
                <a:latin typeface="Calibri"/>
                <a:cs typeface="Calibri"/>
              </a:rPr>
              <a:t>Aetna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Integration </a:t>
            </a:r>
            <a:r>
              <a:rPr sz="1550" b="1" dirty="0">
                <a:solidFill>
                  <a:srgbClr val="CA177C"/>
                </a:solidFill>
                <a:latin typeface="Calibri"/>
                <a:cs typeface="Calibri"/>
              </a:rPr>
              <a:t>NEW</a:t>
            </a:r>
            <a:r>
              <a:rPr sz="1550" b="1" spc="105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Value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Script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14119" y="2057857"/>
            <a:ext cx="808355" cy="619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ts val="2835"/>
              </a:lnSpc>
              <a:spcBef>
                <a:spcPts val="115"/>
              </a:spcBef>
            </a:pP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1M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1814"/>
              </a:lnSpc>
            </a:pP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79575" y="2619117"/>
            <a:ext cx="877569" cy="826769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25"/>
              </a:spcBef>
            </a:pPr>
            <a:r>
              <a:rPr sz="3600" spc="-37" baseline="-16203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550" spc="-25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Calibri"/>
                <a:cs typeface="Calibri"/>
              </a:rPr>
              <a:t>Rank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65476" y="2043683"/>
            <a:ext cx="1394460" cy="1541145"/>
          </a:xfrm>
          <a:custGeom>
            <a:avLst/>
            <a:gdLst/>
            <a:ahLst/>
            <a:cxnLst/>
            <a:rect l="l" t="t" r="r" b="b"/>
            <a:pathLst>
              <a:path w="1394460" h="1541145">
                <a:moveTo>
                  <a:pt x="1394460" y="0"/>
                </a:moveTo>
                <a:lnTo>
                  <a:pt x="0" y="0"/>
                </a:lnTo>
                <a:lnTo>
                  <a:pt x="0" y="1540764"/>
                </a:lnTo>
                <a:lnTo>
                  <a:pt x="1394460" y="1540764"/>
                </a:lnTo>
                <a:lnTo>
                  <a:pt x="1394460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956941" y="2083765"/>
            <a:ext cx="809625" cy="619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71755">
              <a:lnSpc>
                <a:spcPts val="2840"/>
              </a:lnSpc>
              <a:spcBef>
                <a:spcPts val="115"/>
              </a:spcBef>
            </a:pP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1.7M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1820"/>
              </a:lnSpc>
            </a:pP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22397" y="2645978"/>
            <a:ext cx="878840" cy="826135"/>
          </a:xfrm>
          <a:prstGeom prst="rect">
            <a:avLst/>
          </a:prstGeom>
        </p:spPr>
        <p:txBody>
          <a:bodyPr vert="horz" wrap="square" lIns="0" tIns="129540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020"/>
              </a:spcBef>
            </a:pPr>
            <a:r>
              <a:rPr sz="3600" spc="-37" baseline="-16203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550" spc="-25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30"/>
              </a:spcBef>
            </a:pP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Calibri"/>
                <a:cs typeface="Calibri"/>
              </a:rPr>
              <a:t>Rank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07408" y="2039111"/>
            <a:ext cx="1390015" cy="1541145"/>
          </a:xfrm>
          <a:custGeom>
            <a:avLst/>
            <a:gdLst/>
            <a:ahLst/>
            <a:cxnLst/>
            <a:rect l="l" t="t" r="r" b="b"/>
            <a:pathLst>
              <a:path w="1390014" h="1541145">
                <a:moveTo>
                  <a:pt x="1389888" y="0"/>
                </a:moveTo>
                <a:lnTo>
                  <a:pt x="0" y="0"/>
                </a:lnTo>
                <a:lnTo>
                  <a:pt x="0" y="1540764"/>
                </a:lnTo>
                <a:lnTo>
                  <a:pt x="1389888" y="1540764"/>
                </a:lnTo>
                <a:lnTo>
                  <a:pt x="138988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697729" y="2087702"/>
            <a:ext cx="807720" cy="619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53340">
              <a:lnSpc>
                <a:spcPts val="2840"/>
              </a:lnSpc>
              <a:spcBef>
                <a:spcPts val="115"/>
              </a:spcBef>
            </a:pP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4.4M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1820"/>
              </a:lnSpc>
            </a:pP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63185" y="2649407"/>
            <a:ext cx="877569" cy="826769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19"/>
              </a:spcBef>
            </a:pPr>
            <a:r>
              <a:rPr sz="3600" spc="-37" baseline="-16203" dirty="0">
                <a:solidFill>
                  <a:srgbClr val="001C70"/>
                </a:solidFill>
                <a:latin typeface="Calibri"/>
                <a:cs typeface="Calibri"/>
              </a:rPr>
              <a:t>1</a:t>
            </a:r>
            <a:r>
              <a:rPr sz="1550" spc="-25" dirty="0">
                <a:solidFill>
                  <a:srgbClr val="001C70"/>
                </a:solidFill>
                <a:latin typeface="Calibri"/>
                <a:cs typeface="Calibri"/>
              </a:rPr>
              <a:t>st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1550" dirty="0">
                <a:solidFill>
                  <a:srgbClr val="001C70"/>
                </a:solidFill>
                <a:latin typeface="Calibri"/>
                <a:cs typeface="Calibri"/>
              </a:rPr>
              <a:t>Plan</a:t>
            </a:r>
            <a:r>
              <a:rPr sz="1550" spc="40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1550" spc="-20" dirty="0">
                <a:solidFill>
                  <a:srgbClr val="001C70"/>
                </a:solidFill>
                <a:latin typeface="Calibri"/>
                <a:cs typeface="Calibri"/>
              </a:rPr>
              <a:t>Rank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44767" y="2034539"/>
            <a:ext cx="1394460" cy="1541145"/>
          </a:xfrm>
          <a:custGeom>
            <a:avLst/>
            <a:gdLst/>
            <a:ahLst/>
            <a:cxnLst/>
            <a:rect l="l" t="t" r="r" b="b"/>
            <a:pathLst>
              <a:path w="1394459" h="1541145">
                <a:moveTo>
                  <a:pt x="1394460" y="0"/>
                </a:moveTo>
                <a:lnTo>
                  <a:pt x="0" y="0"/>
                </a:lnTo>
                <a:lnTo>
                  <a:pt x="0" y="1540764"/>
                </a:lnTo>
                <a:lnTo>
                  <a:pt x="1394460" y="1540764"/>
                </a:lnTo>
                <a:lnTo>
                  <a:pt x="1394460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438138" y="2083765"/>
            <a:ext cx="807720" cy="619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53340">
              <a:lnSpc>
                <a:spcPts val="2840"/>
              </a:lnSpc>
              <a:spcBef>
                <a:spcPts val="115"/>
              </a:spcBef>
            </a:pP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4.1M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1820"/>
              </a:lnSpc>
            </a:pP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03594" y="2645978"/>
            <a:ext cx="877569" cy="826135"/>
          </a:xfrm>
          <a:prstGeom prst="rect">
            <a:avLst/>
          </a:prstGeom>
        </p:spPr>
        <p:txBody>
          <a:bodyPr vert="horz" wrap="square" lIns="0" tIns="12954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20"/>
              </a:spcBef>
            </a:pPr>
            <a:r>
              <a:rPr sz="3600" spc="-37" baseline="-16203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550" spc="-25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30"/>
              </a:spcBef>
            </a:pP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r>
              <a:rPr sz="15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Calibri"/>
                <a:cs typeface="Calibri"/>
              </a:rPr>
              <a:t>Rank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872983" y="2039111"/>
            <a:ext cx="1394460" cy="1541145"/>
          </a:xfrm>
          <a:custGeom>
            <a:avLst/>
            <a:gdLst/>
            <a:ahLst/>
            <a:cxnLst/>
            <a:rect l="l" t="t" r="r" b="b"/>
            <a:pathLst>
              <a:path w="1394459" h="1541145">
                <a:moveTo>
                  <a:pt x="1394459" y="0"/>
                </a:moveTo>
                <a:lnTo>
                  <a:pt x="0" y="0"/>
                </a:lnTo>
                <a:lnTo>
                  <a:pt x="0" y="1540764"/>
                </a:lnTo>
                <a:lnTo>
                  <a:pt x="1394459" y="1540764"/>
                </a:lnTo>
                <a:lnTo>
                  <a:pt x="1394459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155305" y="2067255"/>
            <a:ext cx="807720" cy="619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53340">
              <a:lnSpc>
                <a:spcPts val="2840"/>
              </a:lnSpc>
              <a:spcBef>
                <a:spcPts val="115"/>
              </a:spcBef>
            </a:pP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4.1M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1820"/>
              </a:lnSpc>
            </a:pP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20760" y="2629921"/>
            <a:ext cx="877569" cy="825500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15"/>
              </a:spcBef>
            </a:pPr>
            <a:r>
              <a:rPr sz="3600" spc="-37" baseline="-16203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550" spc="-25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r>
              <a:rPr sz="15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Calibri"/>
                <a:cs typeface="Calibri"/>
              </a:rPr>
              <a:t>Rank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601200" y="2039111"/>
            <a:ext cx="1394460" cy="1541145"/>
          </a:xfrm>
          <a:custGeom>
            <a:avLst/>
            <a:gdLst/>
            <a:ahLst/>
            <a:cxnLst/>
            <a:rect l="l" t="t" r="r" b="b"/>
            <a:pathLst>
              <a:path w="1394459" h="1541145">
                <a:moveTo>
                  <a:pt x="1394459" y="0"/>
                </a:moveTo>
                <a:lnTo>
                  <a:pt x="0" y="0"/>
                </a:lnTo>
                <a:lnTo>
                  <a:pt x="0" y="1540764"/>
                </a:lnTo>
                <a:lnTo>
                  <a:pt x="1394459" y="1540764"/>
                </a:lnTo>
                <a:lnTo>
                  <a:pt x="1394459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9897871" y="2083765"/>
            <a:ext cx="807720" cy="619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71755">
              <a:lnSpc>
                <a:spcPts val="2840"/>
              </a:lnSpc>
              <a:spcBef>
                <a:spcPts val="115"/>
              </a:spcBef>
            </a:pP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4.4M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1820"/>
              </a:lnSpc>
            </a:pP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863328" y="2645978"/>
            <a:ext cx="877569" cy="826135"/>
          </a:xfrm>
          <a:prstGeom prst="rect">
            <a:avLst/>
          </a:prstGeom>
        </p:spPr>
        <p:txBody>
          <a:bodyPr vert="horz" wrap="square" lIns="0" tIns="129540" rIns="0" bIns="0" rtlCol="0">
            <a:spAutoFit/>
          </a:bodyPr>
          <a:lstStyle/>
          <a:p>
            <a:pPr marL="220345">
              <a:lnSpc>
                <a:spcPct val="100000"/>
              </a:lnSpc>
              <a:spcBef>
                <a:spcPts val="1020"/>
              </a:spcBef>
            </a:pPr>
            <a:r>
              <a:rPr sz="3600" spc="-37" baseline="-16203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550" spc="-25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endParaRPr sz="155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630"/>
              </a:spcBef>
            </a:pP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r>
              <a:rPr sz="15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Calibri"/>
                <a:cs typeface="Calibri"/>
              </a:rPr>
              <a:t>Rank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018027" y="3831844"/>
            <a:ext cx="694055" cy="698500"/>
            <a:chOff x="3018027" y="3831844"/>
            <a:chExt cx="694055" cy="698500"/>
          </a:xfrm>
        </p:grpSpPr>
        <p:sp>
          <p:nvSpPr>
            <p:cNvPr id="38" name="object 38"/>
            <p:cNvSpPr/>
            <p:nvPr/>
          </p:nvSpPr>
          <p:spPr>
            <a:xfrm>
              <a:off x="3024377" y="3838194"/>
              <a:ext cx="681355" cy="685800"/>
            </a:xfrm>
            <a:custGeom>
              <a:avLst/>
              <a:gdLst/>
              <a:ahLst/>
              <a:cxnLst/>
              <a:rect l="l" t="t" r="r" b="b"/>
              <a:pathLst>
                <a:path w="681354" h="685800">
                  <a:moveTo>
                    <a:pt x="340613" y="0"/>
                  </a:moveTo>
                  <a:lnTo>
                    <a:pt x="294400" y="3130"/>
                  </a:lnTo>
                  <a:lnTo>
                    <a:pt x="250075" y="12250"/>
                  </a:lnTo>
                  <a:lnTo>
                    <a:pt x="208043" y="26949"/>
                  </a:lnTo>
                  <a:lnTo>
                    <a:pt x="168712" y="46820"/>
                  </a:lnTo>
                  <a:lnTo>
                    <a:pt x="132487" y="71454"/>
                  </a:lnTo>
                  <a:lnTo>
                    <a:pt x="99774" y="100441"/>
                  </a:lnTo>
                  <a:lnTo>
                    <a:pt x="70979" y="133373"/>
                  </a:lnTo>
                  <a:lnTo>
                    <a:pt x="46510" y="169841"/>
                  </a:lnTo>
                  <a:lnTo>
                    <a:pt x="26771" y="209436"/>
                  </a:lnTo>
                  <a:lnTo>
                    <a:pt x="12169" y="251751"/>
                  </a:lnTo>
                  <a:lnTo>
                    <a:pt x="3109" y="296375"/>
                  </a:lnTo>
                  <a:lnTo>
                    <a:pt x="0" y="342899"/>
                  </a:lnTo>
                  <a:lnTo>
                    <a:pt x="3109" y="389424"/>
                  </a:lnTo>
                  <a:lnTo>
                    <a:pt x="12169" y="434048"/>
                  </a:lnTo>
                  <a:lnTo>
                    <a:pt x="26771" y="476363"/>
                  </a:lnTo>
                  <a:lnTo>
                    <a:pt x="46510" y="515958"/>
                  </a:lnTo>
                  <a:lnTo>
                    <a:pt x="70979" y="552426"/>
                  </a:lnTo>
                  <a:lnTo>
                    <a:pt x="99774" y="585358"/>
                  </a:lnTo>
                  <a:lnTo>
                    <a:pt x="132487" y="614345"/>
                  </a:lnTo>
                  <a:lnTo>
                    <a:pt x="168712" y="638979"/>
                  </a:lnTo>
                  <a:lnTo>
                    <a:pt x="208043" y="658850"/>
                  </a:lnTo>
                  <a:lnTo>
                    <a:pt x="250075" y="673549"/>
                  </a:lnTo>
                  <a:lnTo>
                    <a:pt x="294400" y="682669"/>
                  </a:lnTo>
                  <a:lnTo>
                    <a:pt x="340613" y="685799"/>
                  </a:lnTo>
                  <a:lnTo>
                    <a:pt x="386827" y="682669"/>
                  </a:lnTo>
                  <a:lnTo>
                    <a:pt x="431152" y="673549"/>
                  </a:lnTo>
                  <a:lnTo>
                    <a:pt x="473184" y="658850"/>
                  </a:lnTo>
                  <a:lnTo>
                    <a:pt x="512515" y="638979"/>
                  </a:lnTo>
                  <a:lnTo>
                    <a:pt x="548740" y="614345"/>
                  </a:lnTo>
                  <a:lnTo>
                    <a:pt x="581453" y="585358"/>
                  </a:lnTo>
                  <a:lnTo>
                    <a:pt x="610248" y="552426"/>
                  </a:lnTo>
                  <a:lnTo>
                    <a:pt x="634717" y="515958"/>
                  </a:lnTo>
                  <a:lnTo>
                    <a:pt x="654456" y="476363"/>
                  </a:lnTo>
                  <a:lnTo>
                    <a:pt x="669058" y="434048"/>
                  </a:lnTo>
                  <a:lnTo>
                    <a:pt x="678118" y="389424"/>
                  </a:lnTo>
                  <a:lnTo>
                    <a:pt x="681227" y="342899"/>
                  </a:lnTo>
                  <a:lnTo>
                    <a:pt x="678118" y="296375"/>
                  </a:lnTo>
                  <a:lnTo>
                    <a:pt x="669058" y="251751"/>
                  </a:lnTo>
                  <a:lnTo>
                    <a:pt x="654456" y="209436"/>
                  </a:lnTo>
                  <a:lnTo>
                    <a:pt x="634717" y="169841"/>
                  </a:lnTo>
                  <a:lnTo>
                    <a:pt x="610248" y="133373"/>
                  </a:lnTo>
                  <a:lnTo>
                    <a:pt x="581453" y="100441"/>
                  </a:lnTo>
                  <a:lnTo>
                    <a:pt x="548740" y="71454"/>
                  </a:lnTo>
                  <a:lnTo>
                    <a:pt x="512515" y="46820"/>
                  </a:lnTo>
                  <a:lnTo>
                    <a:pt x="473184" y="26949"/>
                  </a:lnTo>
                  <a:lnTo>
                    <a:pt x="431152" y="12250"/>
                  </a:lnTo>
                  <a:lnTo>
                    <a:pt x="386827" y="3130"/>
                  </a:lnTo>
                  <a:lnTo>
                    <a:pt x="340613" y="0"/>
                  </a:lnTo>
                  <a:close/>
                </a:path>
              </a:pathLst>
            </a:custGeom>
            <a:solidFill>
              <a:srgbClr val="CA17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024377" y="3838194"/>
              <a:ext cx="681355" cy="685800"/>
            </a:xfrm>
            <a:custGeom>
              <a:avLst/>
              <a:gdLst/>
              <a:ahLst/>
              <a:cxnLst/>
              <a:rect l="l" t="t" r="r" b="b"/>
              <a:pathLst>
                <a:path w="681354" h="685800">
                  <a:moveTo>
                    <a:pt x="0" y="342899"/>
                  </a:moveTo>
                  <a:lnTo>
                    <a:pt x="3109" y="296375"/>
                  </a:lnTo>
                  <a:lnTo>
                    <a:pt x="12169" y="251751"/>
                  </a:lnTo>
                  <a:lnTo>
                    <a:pt x="26771" y="209436"/>
                  </a:lnTo>
                  <a:lnTo>
                    <a:pt x="46510" y="169841"/>
                  </a:lnTo>
                  <a:lnTo>
                    <a:pt x="70979" y="133373"/>
                  </a:lnTo>
                  <a:lnTo>
                    <a:pt x="99774" y="100441"/>
                  </a:lnTo>
                  <a:lnTo>
                    <a:pt x="132487" y="71454"/>
                  </a:lnTo>
                  <a:lnTo>
                    <a:pt x="168712" y="46820"/>
                  </a:lnTo>
                  <a:lnTo>
                    <a:pt x="208043" y="26949"/>
                  </a:lnTo>
                  <a:lnTo>
                    <a:pt x="250075" y="12250"/>
                  </a:lnTo>
                  <a:lnTo>
                    <a:pt x="294400" y="3130"/>
                  </a:lnTo>
                  <a:lnTo>
                    <a:pt x="340613" y="0"/>
                  </a:lnTo>
                  <a:lnTo>
                    <a:pt x="386827" y="3130"/>
                  </a:lnTo>
                  <a:lnTo>
                    <a:pt x="431152" y="12250"/>
                  </a:lnTo>
                  <a:lnTo>
                    <a:pt x="473184" y="26949"/>
                  </a:lnTo>
                  <a:lnTo>
                    <a:pt x="512515" y="46820"/>
                  </a:lnTo>
                  <a:lnTo>
                    <a:pt x="548740" y="71454"/>
                  </a:lnTo>
                  <a:lnTo>
                    <a:pt x="581453" y="100441"/>
                  </a:lnTo>
                  <a:lnTo>
                    <a:pt x="610248" y="133373"/>
                  </a:lnTo>
                  <a:lnTo>
                    <a:pt x="634717" y="169841"/>
                  </a:lnTo>
                  <a:lnTo>
                    <a:pt x="654456" y="209436"/>
                  </a:lnTo>
                  <a:lnTo>
                    <a:pt x="669058" y="251751"/>
                  </a:lnTo>
                  <a:lnTo>
                    <a:pt x="678118" y="296375"/>
                  </a:lnTo>
                  <a:lnTo>
                    <a:pt x="681227" y="342899"/>
                  </a:lnTo>
                  <a:lnTo>
                    <a:pt x="678118" y="389424"/>
                  </a:lnTo>
                  <a:lnTo>
                    <a:pt x="669058" y="434048"/>
                  </a:lnTo>
                  <a:lnTo>
                    <a:pt x="654456" y="476363"/>
                  </a:lnTo>
                  <a:lnTo>
                    <a:pt x="634717" y="515958"/>
                  </a:lnTo>
                  <a:lnTo>
                    <a:pt x="610248" y="552426"/>
                  </a:lnTo>
                  <a:lnTo>
                    <a:pt x="581453" y="585358"/>
                  </a:lnTo>
                  <a:lnTo>
                    <a:pt x="548740" y="614345"/>
                  </a:lnTo>
                  <a:lnTo>
                    <a:pt x="512515" y="638979"/>
                  </a:lnTo>
                  <a:lnTo>
                    <a:pt x="473184" y="658850"/>
                  </a:lnTo>
                  <a:lnTo>
                    <a:pt x="431152" y="673549"/>
                  </a:lnTo>
                  <a:lnTo>
                    <a:pt x="386827" y="682669"/>
                  </a:lnTo>
                  <a:lnTo>
                    <a:pt x="340613" y="685799"/>
                  </a:lnTo>
                  <a:lnTo>
                    <a:pt x="294400" y="682669"/>
                  </a:lnTo>
                  <a:lnTo>
                    <a:pt x="250075" y="673549"/>
                  </a:lnTo>
                  <a:lnTo>
                    <a:pt x="208043" y="658850"/>
                  </a:lnTo>
                  <a:lnTo>
                    <a:pt x="168712" y="638979"/>
                  </a:lnTo>
                  <a:lnTo>
                    <a:pt x="132487" y="614345"/>
                  </a:lnTo>
                  <a:lnTo>
                    <a:pt x="99774" y="585358"/>
                  </a:lnTo>
                  <a:lnTo>
                    <a:pt x="70979" y="552426"/>
                  </a:lnTo>
                  <a:lnTo>
                    <a:pt x="46510" y="515958"/>
                  </a:lnTo>
                  <a:lnTo>
                    <a:pt x="26771" y="476363"/>
                  </a:lnTo>
                  <a:lnTo>
                    <a:pt x="12169" y="434048"/>
                  </a:lnTo>
                  <a:lnTo>
                    <a:pt x="3109" y="389424"/>
                  </a:lnTo>
                  <a:lnTo>
                    <a:pt x="0" y="342899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150870" y="4043248"/>
            <a:ext cx="427990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1" spc="-20" dirty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497320" y="3831844"/>
            <a:ext cx="698500" cy="698500"/>
            <a:chOff x="6497320" y="3831844"/>
            <a:chExt cx="698500" cy="698500"/>
          </a:xfrm>
        </p:grpSpPr>
        <p:sp>
          <p:nvSpPr>
            <p:cNvPr id="42" name="object 42"/>
            <p:cNvSpPr/>
            <p:nvPr/>
          </p:nvSpPr>
          <p:spPr>
            <a:xfrm>
              <a:off x="6503670" y="3838194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900" y="0"/>
                  </a:moveTo>
                  <a:lnTo>
                    <a:pt x="296375" y="3130"/>
                  </a:lnTo>
                  <a:lnTo>
                    <a:pt x="251751" y="12250"/>
                  </a:lnTo>
                  <a:lnTo>
                    <a:pt x="209436" y="26949"/>
                  </a:lnTo>
                  <a:lnTo>
                    <a:pt x="169841" y="46820"/>
                  </a:lnTo>
                  <a:lnTo>
                    <a:pt x="133373" y="71454"/>
                  </a:lnTo>
                  <a:lnTo>
                    <a:pt x="100441" y="100441"/>
                  </a:lnTo>
                  <a:lnTo>
                    <a:pt x="71454" y="133373"/>
                  </a:lnTo>
                  <a:lnTo>
                    <a:pt x="46820" y="169841"/>
                  </a:lnTo>
                  <a:lnTo>
                    <a:pt x="26949" y="209436"/>
                  </a:lnTo>
                  <a:lnTo>
                    <a:pt x="12250" y="251751"/>
                  </a:lnTo>
                  <a:lnTo>
                    <a:pt x="3130" y="296375"/>
                  </a:lnTo>
                  <a:lnTo>
                    <a:pt x="0" y="342899"/>
                  </a:lnTo>
                  <a:lnTo>
                    <a:pt x="3130" y="389424"/>
                  </a:lnTo>
                  <a:lnTo>
                    <a:pt x="12250" y="434048"/>
                  </a:lnTo>
                  <a:lnTo>
                    <a:pt x="26949" y="476363"/>
                  </a:lnTo>
                  <a:lnTo>
                    <a:pt x="46820" y="515958"/>
                  </a:lnTo>
                  <a:lnTo>
                    <a:pt x="71454" y="552426"/>
                  </a:lnTo>
                  <a:lnTo>
                    <a:pt x="100441" y="585358"/>
                  </a:lnTo>
                  <a:lnTo>
                    <a:pt x="133373" y="614345"/>
                  </a:lnTo>
                  <a:lnTo>
                    <a:pt x="169841" y="638979"/>
                  </a:lnTo>
                  <a:lnTo>
                    <a:pt x="209436" y="658850"/>
                  </a:lnTo>
                  <a:lnTo>
                    <a:pt x="251751" y="673549"/>
                  </a:lnTo>
                  <a:lnTo>
                    <a:pt x="296375" y="682669"/>
                  </a:lnTo>
                  <a:lnTo>
                    <a:pt x="342900" y="685799"/>
                  </a:lnTo>
                  <a:lnTo>
                    <a:pt x="389424" y="682669"/>
                  </a:lnTo>
                  <a:lnTo>
                    <a:pt x="434048" y="673549"/>
                  </a:lnTo>
                  <a:lnTo>
                    <a:pt x="476363" y="658850"/>
                  </a:lnTo>
                  <a:lnTo>
                    <a:pt x="515958" y="638979"/>
                  </a:lnTo>
                  <a:lnTo>
                    <a:pt x="552426" y="614345"/>
                  </a:lnTo>
                  <a:lnTo>
                    <a:pt x="585358" y="585358"/>
                  </a:lnTo>
                  <a:lnTo>
                    <a:pt x="614345" y="552426"/>
                  </a:lnTo>
                  <a:lnTo>
                    <a:pt x="638979" y="515958"/>
                  </a:lnTo>
                  <a:lnTo>
                    <a:pt x="658850" y="476363"/>
                  </a:lnTo>
                  <a:lnTo>
                    <a:pt x="673549" y="434048"/>
                  </a:lnTo>
                  <a:lnTo>
                    <a:pt x="682669" y="389424"/>
                  </a:lnTo>
                  <a:lnTo>
                    <a:pt x="685800" y="342899"/>
                  </a:lnTo>
                  <a:lnTo>
                    <a:pt x="682669" y="296375"/>
                  </a:lnTo>
                  <a:lnTo>
                    <a:pt x="673549" y="251751"/>
                  </a:lnTo>
                  <a:lnTo>
                    <a:pt x="658850" y="209436"/>
                  </a:lnTo>
                  <a:lnTo>
                    <a:pt x="638979" y="169841"/>
                  </a:lnTo>
                  <a:lnTo>
                    <a:pt x="614345" y="133373"/>
                  </a:lnTo>
                  <a:lnTo>
                    <a:pt x="585358" y="100441"/>
                  </a:lnTo>
                  <a:lnTo>
                    <a:pt x="552426" y="71454"/>
                  </a:lnTo>
                  <a:lnTo>
                    <a:pt x="515958" y="46820"/>
                  </a:lnTo>
                  <a:lnTo>
                    <a:pt x="476363" y="26949"/>
                  </a:lnTo>
                  <a:lnTo>
                    <a:pt x="434048" y="12250"/>
                  </a:lnTo>
                  <a:lnTo>
                    <a:pt x="389424" y="313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CA17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503670" y="3838194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42899"/>
                  </a:moveTo>
                  <a:lnTo>
                    <a:pt x="3130" y="296375"/>
                  </a:lnTo>
                  <a:lnTo>
                    <a:pt x="12250" y="251751"/>
                  </a:lnTo>
                  <a:lnTo>
                    <a:pt x="26949" y="209436"/>
                  </a:lnTo>
                  <a:lnTo>
                    <a:pt x="46820" y="169841"/>
                  </a:lnTo>
                  <a:lnTo>
                    <a:pt x="71454" y="133373"/>
                  </a:lnTo>
                  <a:lnTo>
                    <a:pt x="100441" y="100441"/>
                  </a:lnTo>
                  <a:lnTo>
                    <a:pt x="133373" y="71454"/>
                  </a:lnTo>
                  <a:lnTo>
                    <a:pt x="169841" y="46820"/>
                  </a:lnTo>
                  <a:lnTo>
                    <a:pt x="209436" y="26949"/>
                  </a:lnTo>
                  <a:lnTo>
                    <a:pt x="251751" y="12250"/>
                  </a:lnTo>
                  <a:lnTo>
                    <a:pt x="296375" y="3130"/>
                  </a:lnTo>
                  <a:lnTo>
                    <a:pt x="342900" y="0"/>
                  </a:lnTo>
                  <a:lnTo>
                    <a:pt x="389424" y="3130"/>
                  </a:lnTo>
                  <a:lnTo>
                    <a:pt x="434048" y="12250"/>
                  </a:lnTo>
                  <a:lnTo>
                    <a:pt x="476363" y="26949"/>
                  </a:lnTo>
                  <a:lnTo>
                    <a:pt x="515958" y="46820"/>
                  </a:lnTo>
                  <a:lnTo>
                    <a:pt x="552426" y="71454"/>
                  </a:lnTo>
                  <a:lnTo>
                    <a:pt x="585358" y="100441"/>
                  </a:lnTo>
                  <a:lnTo>
                    <a:pt x="614345" y="133373"/>
                  </a:lnTo>
                  <a:lnTo>
                    <a:pt x="638979" y="169841"/>
                  </a:lnTo>
                  <a:lnTo>
                    <a:pt x="658850" y="209436"/>
                  </a:lnTo>
                  <a:lnTo>
                    <a:pt x="673549" y="251751"/>
                  </a:lnTo>
                  <a:lnTo>
                    <a:pt x="682669" y="296375"/>
                  </a:lnTo>
                  <a:lnTo>
                    <a:pt x="685800" y="342899"/>
                  </a:lnTo>
                  <a:lnTo>
                    <a:pt x="682669" y="389424"/>
                  </a:lnTo>
                  <a:lnTo>
                    <a:pt x="673549" y="434048"/>
                  </a:lnTo>
                  <a:lnTo>
                    <a:pt x="658850" y="476363"/>
                  </a:lnTo>
                  <a:lnTo>
                    <a:pt x="638979" y="515958"/>
                  </a:lnTo>
                  <a:lnTo>
                    <a:pt x="614345" y="552426"/>
                  </a:lnTo>
                  <a:lnTo>
                    <a:pt x="585358" y="585358"/>
                  </a:lnTo>
                  <a:lnTo>
                    <a:pt x="552426" y="614345"/>
                  </a:lnTo>
                  <a:lnTo>
                    <a:pt x="515958" y="638979"/>
                  </a:lnTo>
                  <a:lnTo>
                    <a:pt x="476363" y="658850"/>
                  </a:lnTo>
                  <a:lnTo>
                    <a:pt x="434048" y="673549"/>
                  </a:lnTo>
                  <a:lnTo>
                    <a:pt x="389424" y="682669"/>
                  </a:lnTo>
                  <a:lnTo>
                    <a:pt x="342900" y="685799"/>
                  </a:lnTo>
                  <a:lnTo>
                    <a:pt x="296375" y="682669"/>
                  </a:lnTo>
                  <a:lnTo>
                    <a:pt x="251751" y="673549"/>
                  </a:lnTo>
                  <a:lnTo>
                    <a:pt x="209436" y="658850"/>
                  </a:lnTo>
                  <a:lnTo>
                    <a:pt x="169841" y="638979"/>
                  </a:lnTo>
                  <a:lnTo>
                    <a:pt x="133373" y="614345"/>
                  </a:lnTo>
                  <a:lnTo>
                    <a:pt x="100441" y="585358"/>
                  </a:lnTo>
                  <a:lnTo>
                    <a:pt x="71454" y="552426"/>
                  </a:lnTo>
                  <a:lnTo>
                    <a:pt x="46820" y="515958"/>
                  </a:lnTo>
                  <a:lnTo>
                    <a:pt x="26949" y="476363"/>
                  </a:lnTo>
                  <a:lnTo>
                    <a:pt x="12250" y="434048"/>
                  </a:lnTo>
                  <a:lnTo>
                    <a:pt x="3130" y="389424"/>
                  </a:lnTo>
                  <a:lnTo>
                    <a:pt x="0" y="34289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6631685" y="4043248"/>
            <a:ext cx="429259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1" spc="-20" dirty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8220964" y="3831844"/>
            <a:ext cx="698500" cy="698500"/>
            <a:chOff x="8220964" y="3831844"/>
            <a:chExt cx="698500" cy="698500"/>
          </a:xfrm>
        </p:grpSpPr>
        <p:sp>
          <p:nvSpPr>
            <p:cNvPr id="46" name="object 46"/>
            <p:cNvSpPr/>
            <p:nvPr/>
          </p:nvSpPr>
          <p:spPr>
            <a:xfrm>
              <a:off x="8227314" y="3838194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900" y="0"/>
                  </a:moveTo>
                  <a:lnTo>
                    <a:pt x="296375" y="3130"/>
                  </a:lnTo>
                  <a:lnTo>
                    <a:pt x="251751" y="12250"/>
                  </a:lnTo>
                  <a:lnTo>
                    <a:pt x="209436" y="26949"/>
                  </a:lnTo>
                  <a:lnTo>
                    <a:pt x="169841" y="46820"/>
                  </a:lnTo>
                  <a:lnTo>
                    <a:pt x="133373" y="71454"/>
                  </a:lnTo>
                  <a:lnTo>
                    <a:pt x="100441" y="100441"/>
                  </a:lnTo>
                  <a:lnTo>
                    <a:pt x="71454" y="133373"/>
                  </a:lnTo>
                  <a:lnTo>
                    <a:pt x="46820" y="169841"/>
                  </a:lnTo>
                  <a:lnTo>
                    <a:pt x="26949" y="209436"/>
                  </a:lnTo>
                  <a:lnTo>
                    <a:pt x="12250" y="251751"/>
                  </a:lnTo>
                  <a:lnTo>
                    <a:pt x="3130" y="296375"/>
                  </a:lnTo>
                  <a:lnTo>
                    <a:pt x="0" y="342899"/>
                  </a:lnTo>
                  <a:lnTo>
                    <a:pt x="3130" y="389424"/>
                  </a:lnTo>
                  <a:lnTo>
                    <a:pt x="12250" y="434048"/>
                  </a:lnTo>
                  <a:lnTo>
                    <a:pt x="26949" y="476363"/>
                  </a:lnTo>
                  <a:lnTo>
                    <a:pt x="46820" y="515958"/>
                  </a:lnTo>
                  <a:lnTo>
                    <a:pt x="71454" y="552426"/>
                  </a:lnTo>
                  <a:lnTo>
                    <a:pt x="100441" y="585358"/>
                  </a:lnTo>
                  <a:lnTo>
                    <a:pt x="133373" y="614345"/>
                  </a:lnTo>
                  <a:lnTo>
                    <a:pt x="169841" y="638979"/>
                  </a:lnTo>
                  <a:lnTo>
                    <a:pt x="209436" y="658850"/>
                  </a:lnTo>
                  <a:lnTo>
                    <a:pt x="251751" y="673549"/>
                  </a:lnTo>
                  <a:lnTo>
                    <a:pt x="296375" y="682669"/>
                  </a:lnTo>
                  <a:lnTo>
                    <a:pt x="342900" y="685799"/>
                  </a:lnTo>
                  <a:lnTo>
                    <a:pt x="389424" y="682669"/>
                  </a:lnTo>
                  <a:lnTo>
                    <a:pt x="434048" y="673549"/>
                  </a:lnTo>
                  <a:lnTo>
                    <a:pt x="476363" y="658850"/>
                  </a:lnTo>
                  <a:lnTo>
                    <a:pt x="515958" y="638979"/>
                  </a:lnTo>
                  <a:lnTo>
                    <a:pt x="552426" y="614345"/>
                  </a:lnTo>
                  <a:lnTo>
                    <a:pt x="585358" y="585358"/>
                  </a:lnTo>
                  <a:lnTo>
                    <a:pt x="614345" y="552426"/>
                  </a:lnTo>
                  <a:lnTo>
                    <a:pt x="638979" y="515958"/>
                  </a:lnTo>
                  <a:lnTo>
                    <a:pt x="658850" y="476363"/>
                  </a:lnTo>
                  <a:lnTo>
                    <a:pt x="673549" y="434048"/>
                  </a:lnTo>
                  <a:lnTo>
                    <a:pt x="682669" y="389424"/>
                  </a:lnTo>
                  <a:lnTo>
                    <a:pt x="685800" y="342899"/>
                  </a:lnTo>
                  <a:lnTo>
                    <a:pt x="682669" y="296375"/>
                  </a:lnTo>
                  <a:lnTo>
                    <a:pt x="673549" y="251751"/>
                  </a:lnTo>
                  <a:lnTo>
                    <a:pt x="658850" y="209436"/>
                  </a:lnTo>
                  <a:lnTo>
                    <a:pt x="638979" y="169841"/>
                  </a:lnTo>
                  <a:lnTo>
                    <a:pt x="614345" y="133373"/>
                  </a:lnTo>
                  <a:lnTo>
                    <a:pt x="585358" y="100441"/>
                  </a:lnTo>
                  <a:lnTo>
                    <a:pt x="552426" y="71454"/>
                  </a:lnTo>
                  <a:lnTo>
                    <a:pt x="515958" y="46820"/>
                  </a:lnTo>
                  <a:lnTo>
                    <a:pt x="476363" y="26949"/>
                  </a:lnTo>
                  <a:lnTo>
                    <a:pt x="434048" y="12250"/>
                  </a:lnTo>
                  <a:lnTo>
                    <a:pt x="389424" y="313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CA17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227314" y="3838194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42899"/>
                  </a:moveTo>
                  <a:lnTo>
                    <a:pt x="3130" y="296375"/>
                  </a:lnTo>
                  <a:lnTo>
                    <a:pt x="12250" y="251751"/>
                  </a:lnTo>
                  <a:lnTo>
                    <a:pt x="26949" y="209436"/>
                  </a:lnTo>
                  <a:lnTo>
                    <a:pt x="46820" y="169841"/>
                  </a:lnTo>
                  <a:lnTo>
                    <a:pt x="71454" y="133373"/>
                  </a:lnTo>
                  <a:lnTo>
                    <a:pt x="100441" y="100441"/>
                  </a:lnTo>
                  <a:lnTo>
                    <a:pt x="133373" y="71454"/>
                  </a:lnTo>
                  <a:lnTo>
                    <a:pt x="169841" y="46820"/>
                  </a:lnTo>
                  <a:lnTo>
                    <a:pt x="209436" y="26949"/>
                  </a:lnTo>
                  <a:lnTo>
                    <a:pt x="251751" y="12250"/>
                  </a:lnTo>
                  <a:lnTo>
                    <a:pt x="296375" y="3130"/>
                  </a:lnTo>
                  <a:lnTo>
                    <a:pt x="342900" y="0"/>
                  </a:lnTo>
                  <a:lnTo>
                    <a:pt x="389424" y="3130"/>
                  </a:lnTo>
                  <a:lnTo>
                    <a:pt x="434048" y="12250"/>
                  </a:lnTo>
                  <a:lnTo>
                    <a:pt x="476363" y="26949"/>
                  </a:lnTo>
                  <a:lnTo>
                    <a:pt x="515958" y="46820"/>
                  </a:lnTo>
                  <a:lnTo>
                    <a:pt x="552426" y="71454"/>
                  </a:lnTo>
                  <a:lnTo>
                    <a:pt x="585358" y="100441"/>
                  </a:lnTo>
                  <a:lnTo>
                    <a:pt x="614345" y="133373"/>
                  </a:lnTo>
                  <a:lnTo>
                    <a:pt x="638979" y="169841"/>
                  </a:lnTo>
                  <a:lnTo>
                    <a:pt x="658850" y="209436"/>
                  </a:lnTo>
                  <a:lnTo>
                    <a:pt x="673549" y="251751"/>
                  </a:lnTo>
                  <a:lnTo>
                    <a:pt x="682669" y="296375"/>
                  </a:lnTo>
                  <a:lnTo>
                    <a:pt x="685800" y="342899"/>
                  </a:lnTo>
                  <a:lnTo>
                    <a:pt x="682669" y="389424"/>
                  </a:lnTo>
                  <a:lnTo>
                    <a:pt x="673549" y="434048"/>
                  </a:lnTo>
                  <a:lnTo>
                    <a:pt x="658850" y="476363"/>
                  </a:lnTo>
                  <a:lnTo>
                    <a:pt x="638979" y="515958"/>
                  </a:lnTo>
                  <a:lnTo>
                    <a:pt x="614345" y="552426"/>
                  </a:lnTo>
                  <a:lnTo>
                    <a:pt x="585358" y="585358"/>
                  </a:lnTo>
                  <a:lnTo>
                    <a:pt x="552426" y="614345"/>
                  </a:lnTo>
                  <a:lnTo>
                    <a:pt x="515958" y="638979"/>
                  </a:lnTo>
                  <a:lnTo>
                    <a:pt x="476363" y="658850"/>
                  </a:lnTo>
                  <a:lnTo>
                    <a:pt x="434048" y="673549"/>
                  </a:lnTo>
                  <a:lnTo>
                    <a:pt x="389424" y="682669"/>
                  </a:lnTo>
                  <a:lnTo>
                    <a:pt x="342900" y="685799"/>
                  </a:lnTo>
                  <a:lnTo>
                    <a:pt x="296375" y="682669"/>
                  </a:lnTo>
                  <a:lnTo>
                    <a:pt x="251751" y="673549"/>
                  </a:lnTo>
                  <a:lnTo>
                    <a:pt x="209436" y="658850"/>
                  </a:lnTo>
                  <a:lnTo>
                    <a:pt x="169841" y="638979"/>
                  </a:lnTo>
                  <a:lnTo>
                    <a:pt x="133373" y="614345"/>
                  </a:lnTo>
                  <a:lnTo>
                    <a:pt x="100441" y="585358"/>
                  </a:lnTo>
                  <a:lnTo>
                    <a:pt x="71454" y="552426"/>
                  </a:lnTo>
                  <a:lnTo>
                    <a:pt x="46820" y="515958"/>
                  </a:lnTo>
                  <a:lnTo>
                    <a:pt x="26949" y="476363"/>
                  </a:lnTo>
                  <a:lnTo>
                    <a:pt x="12250" y="434048"/>
                  </a:lnTo>
                  <a:lnTo>
                    <a:pt x="3130" y="389424"/>
                  </a:lnTo>
                  <a:lnTo>
                    <a:pt x="0" y="34289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8358885" y="4043248"/>
            <a:ext cx="427990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1" spc="-20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367021" y="4951857"/>
            <a:ext cx="1472565" cy="7518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146050">
              <a:lnSpc>
                <a:spcPct val="102699"/>
              </a:lnSpc>
              <a:spcBef>
                <a:spcPts val="80"/>
              </a:spcBef>
            </a:pPr>
            <a:r>
              <a:rPr sz="1550" i="1" dirty="0">
                <a:latin typeface="Calibri"/>
                <a:cs typeface="Calibri"/>
              </a:rPr>
              <a:t>Key</a:t>
            </a:r>
            <a:r>
              <a:rPr sz="1550" i="1" spc="50" dirty="0">
                <a:latin typeface="Calibri"/>
                <a:cs typeface="Calibri"/>
              </a:rPr>
              <a:t> </a:t>
            </a:r>
            <a:r>
              <a:rPr sz="1550" i="1" spc="-10" dirty="0">
                <a:latin typeface="Calibri"/>
                <a:cs typeface="Calibri"/>
              </a:rPr>
              <a:t>Milestone </a:t>
            </a:r>
            <a:r>
              <a:rPr sz="1550" dirty="0">
                <a:latin typeface="Calibri"/>
                <a:cs typeface="Calibri"/>
              </a:rPr>
              <a:t>Aetna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Integration </a:t>
            </a:r>
            <a:r>
              <a:rPr sz="1550" b="1" dirty="0">
                <a:solidFill>
                  <a:srgbClr val="CA177C"/>
                </a:solidFill>
                <a:latin typeface="Calibri"/>
                <a:cs typeface="Calibri"/>
              </a:rPr>
              <a:t>NEW</a:t>
            </a:r>
            <a:r>
              <a:rPr sz="1550" b="1" spc="110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Wellness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Rx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092190" y="4960111"/>
            <a:ext cx="1681480" cy="9988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550" i="1" dirty="0">
                <a:latin typeface="Calibri"/>
                <a:cs typeface="Calibri"/>
              </a:rPr>
              <a:t>Key</a:t>
            </a:r>
            <a:r>
              <a:rPr sz="1550" i="1" spc="50" dirty="0">
                <a:latin typeface="Calibri"/>
                <a:cs typeface="Calibri"/>
              </a:rPr>
              <a:t> </a:t>
            </a:r>
            <a:r>
              <a:rPr sz="1550" i="1" spc="-10" dirty="0">
                <a:latin typeface="Calibri"/>
                <a:cs typeface="Calibri"/>
              </a:rPr>
              <a:t>Milestone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550" b="1" dirty="0">
                <a:solidFill>
                  <a:srgbClr val="CA177C"/>
                </a:solidFill>
                <a:latin typeface="Calibri"/>
                <a:cs typeface="Calibri"/>
              </a:rPr>
              <a:t>NEW</a:t>
            </a:r>
            <a:r>
              <a:rPr sz="1550" b="1" spc="85" dirty="0">
                <a:solidFill>
                  <a:srgbClr val="CA177C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Network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latin typeface="Calibri"/>
                <a:cs typeface="Calibri"/>
              </a:rPr>
              <a:t>Partner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(Walgreens)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550" dirty="0">
                <a:latin typeface="Calibri"/>
                <a:cs typeface="Calibri"/>
              </a:rPr>
              <a:t>&amp;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Insulin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Program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980680" y="4951221"/>
            <a:ext cx="1176655" cy="7524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ctr">
              <a:lnSpc>
                <a:spcPct val="102699"/>
              </a:lnSpc>
              <a:spcBef>
                <a:spcPts val="80"/>
              </a:spcBef>
            </a:pPr>
            <a:r>
              <a:rPr sz="1550" i="1" dirty="0">
                <a:latin typeface="Calibri"/>
                <a:cs typeface="Calibri"/>
              </a:rPr>
              <a:t>Key</a:t>
            </a:r>
            <a:r>
              <a:rPr sz="1550" i="1" spc="50" dirty="0">
                <a:latin typeface="Calibri"/>
                <a:cs typeface="Calibri"/>
              </a:rPr>
              <a:t> </a:t>
            </a:r>
            <a:r>
              <a:rPr sz="1550" i="1" spc="-10" dirty="0">
                <a:latin typeface="Calibri"/>
                <a:cs typeface="Calibri"/>
              </a:rPr>
              <a:t>Milestone </a:t>
            </a:r>
            <a:r>
              <a:rPr sz="1550" spc="-10" dirty="0">
                <a:latin typeface="Calibri"/>
                <a:cs typeface="Calibri"/>
              </a:rPr>
              <a:t>Contract Consolidation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576943" y="4958283"/>
            <a:ext cx="1443990" cy="5099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550" i="1" dirty="0">
                <a:latin typeface="Calibri"/>
                <a:cs typeface="Calibri"/>
              </a:rPr>
              <a:t>Key</a:t>
            </a:r>
            <a:r>
              <a:rPr sz="1550" i="1" spc="50" dirty="0">
                <a:latin typeface="Calibri"/>
                <a:cs typeface="Calibri"/>
              </a:rPr>
              <a:t> </a:t>
            </a:r>
            <a:r>
              <a:rPr sz="1550" i="1" spc="-10" dirty="0">
                <a:latin typeface="Calibri"/>
                <a:cs typeface="Calibri"/>
              </a:rPr>
              <a:t>Milestone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latin typeface="Calibri"/>
                <a:cs typeface="Calibri"/>
              </a:rPr>
              <a:t>Stabilization</a:t>
            </a:r>
            <a:r>
              <a:rPr sz="1550" spc="190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Year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4755388" y="3831844"/>
            <a:ext cx="698500" cy="698500"/>
            <a:chOff x="4755388" y="3831844"/>
            <a:chExt cx="698500" cy="698500"/>
          </a:xfrm>
        </p:grpSpPr>
        <p:sp>
          <p:nvSpPr>
            <p:cNvPr id="54" name="object 54"/>
            <p:cNvSpPr/>
            <p:nvPr/>
          </p:nvSpPr>
          <p:spPr>
            <a:xfrm>
              <a:off x="4761738" y="3838194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900" y="0"/>
                  </a:moveTo>
                  <a:lnTo>
                    <a:pt x="296375" y="3130"/>
                  </a:lnTo>
                  <a:lnTo>
                    <a:pt x="251751" y="12250"/>
                  </a:lnTo>
                  <a:lnTo>
                    <a:pt x="209436" y="26949"/>
                  </a:lnTo>
                  <a:lnTo>
                    <a:pt x="169841" y="46820"/>
                  </a:lnTo>
                  <a:lnTo>
                    <a:pt x="133373" y="71454"/>
                  </a:lnTo>
                  <a:lnTo>
                    <a:pt x="100441" y="100441"/>
                  </a:lnTo>
                  <a:lnTo>
                    <a:pt x="71454" y="133373"/>
                  </a:lnTo>
                  <a:lnTo>
                    <a:pt x="46820" y="169841"/>
                  </a:lnTo>
                  <a:lnTo>
                    <a:pt x="26949" y="209436"/>
                  </a:lnTo>
                  <a:lnTo>
                    <a:pt x="12250" y="251751"/>
                  </a:lnTo>
                  <a:lnTo>
                    <a:pt x="3130" y="296375"/>
                  </a:lnTo>
                  <a:lnTo>
                    <a:pt x="0" y="342899"/>
                  </a:lnTo>
                  <a:lnTo>
                    <a:pt x="3130" y="389424"/>
                  </a:lnTo>
                  <a:lnTo>
                    <a:pt x="12250" y="434048"/>
                  </a:lnTo>
                  <a:lnTo>
                    <a:pt x="26949" y="476363"/>
                  </a:lnTo>
                  <a:lnTo>
                    <a:pt x="46820" y="515958"/>
                  </a:lnTo>
                  <a:lnTo>
                    <a:pt x="71454" y="552426"/>
                  </a:lnTo>
                  <a:lnTo>
                    <a:pt x="100441" y="585358"/>
                  </a:lnTo>
                  <a:lnTo>
                    <a:pt x="133373" y="614345"/>
                  </a:lnTo>
                  <a:lnTo>
                    <a:pt x="169841" y="638979"/>
                  </a:lnTo>
                  <a:lnTo>
                    <a:pt x="209436" y="658850"/>
                  </a:lnTo>
                  <a:lnTo>
                    <a:pt x="251751" y="673549"/>
                  </a:lnTo>
                  <a:lnTo>
                    <a:pt x="296375" y="682669"/>
                  </a:lnTo>
                  <a:lnTo>
                    <a:pt x="342900" y="685799"/>
                  </a:lnTo>
                  <a:lnTo>
                    <a:pt x="389424" y="682669"/>
                  </a:lnTo>
                  <a:lnTo>
                    <a:pt x="434048" y="673549"/>
                  </a:lnTo>
                  <a:lnTo>
                    <a:pt x="476363" y="658850"/>
                  </a:lnTo>
                  <a:lnTo>
                    <a:pt x="515958" y="638979"/>
                  </a:lnTo>
                  <a:lnTo>
                    <a:pt x="552426" y="614345"/>
                  </a:lnTo>
                  <a:lnTo>
                    <a:pt x="585358" y="585358"/>
                  </a:lnTo>
                  <a:lnTo>
                    <a:pt x="614345" y="552426"/>
                  </a:lnTo>
                  <a:lnTo>
                    <a:pt x="638979" y="515958"/>
                  </a:lnTo>
                  <a:lnTo>
                    <a:pt x="658850" y="476363"/>
                  </a:lnTo>
                  <a:lnTo>
                    <a:pt x="673549" y="434048"/>
                  </a:lnTo>
                  <a:lnTo>
                    <a:pt x="682669" y="389424"/>
                  </a:lnTo>
                  <a:lnTo>
                    <a:pt x="685800" y="342899"/>
                  </a:lnTo>
                  <a:lnTo>
                    <a:pt x="682669" y="296375"/>
                  </a:lnTo>
                  <a:lnTo>
                    <a:pt x="673549" y="251751"/>
                  </a:lnTo>
                  <a:lnTo>
                    <a:pt x="658850" y="209436"/>
                  </a:lnTo>
                  <a:lnTo>
                    <a:pt x="638979" y="169841"/>
                  </a:lnTo>
                  <a:lnTo>
                    <a:pt x="614345" y="133373"/>
                  </a:lnTo>
                  <a:lnTo>
                    <a:pt x="585358" y="100441"/>
                  </a:lnTo>
                  <a:lnTo>
                    <a:pt x="552426" y="71454"/>
                  </a:lnTo>
                  <a:lnTo>
                    <a:pt x="515958" y="46820"/>
                  </a:lnTo>
                  <a:lnTo>
                    <a:pt x="476363" y="26949"/>
                  </a:lnTo>
                  <a:lnTo>
                    <a:pt x="434048" y="12250"/>
                  </a:lnTo>
                  <a:lnTo>
                    <a:pt x="389424" y="313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CA17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761738" y="3838194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42899"/>
                  </a:moveTo>
                  <a:lnTo>
                    <a:pt x="3130" y="296375"/>
                  </a:lnTo>
                  <a:lnTo>
                    <a:pt x="12250" y="251751"/>
                  </a:lnTo>
                  <a:lnTo>
                    <a:pt x="26949" y="209436"/>
                  </a:lnTo>
                  <a:lnTo>
                    <a:pt x="46820" y="169841"/>
                  </a:lnTo>
                  <a:lnTo>
                    <a:pt x="71454" y="133373"/>
                  </a:lnTo>
                  <a:lnTo>
                    <a:pt x="100441" y="100441"/>
                  </a:lnTo>
                  <a:lnTo>
                    <a:pt x="133373" y="71454"/>
                  </a:lnTo>
                  <a:lnTo>
                    <a:pt x="169841" y="46820"/>
                  </a:lnTo>
                  <a:lnTo>
                    <a:pt x="209436" y="26949"/>
                  </a:lnTo>
                  <a:lnTo>
                    <a:pt x="251751" y="12250"/>
                  </a:lnTo>
                  <a:lnTo>
                    <a:pt x="296375" y="3130"/>
                  </a:lnTo>
                  <a:lnTo>
                    <a:pt x="342900" y="0"/>
                  </a:lnTo>
                  <a:lnTo>
                    <a:pt x="389424" y="3130"/>
                  </a:lnTo>
                  <a:lnTo>
                    <a:pt x="434048" y="12250"/>
                  </a:lnTo>
                  <a:lnTo>
                    <a:pt x="476363" y="26949"/>
                  </a:lnTo>
                  <a:lnTo>
                    <a:pt x="515958" y="46820"/>
                  </a:lnTo>
                  <a:lnTo>
                    <a:pt x="552426" y="71454"/>
                  </a:lnTo>
                  <a:lnTo>
                    <a:pt x="585358" y="100441"/>
                  </a:lnTo>
                  <a:lnTo>
                    <a:pt x="614345" y="133373"/>
                  </a:lnTo>
                  <a:lnTo>
                    <a:pt x="638979" y="169841"/>
                  </a:lnTo>
                  <a:lnTo>
                    <a:pt x="658850" y="209436"/>
                  </a:lnTo>
                  <a:lnTo>
                    <a:pt x="673549" y="251751"/>
                  </a:lnTo>
                  <a:lnTo>
                    <a:pt x="682669" y="296375"/>
                  </a:lnTo>
                  <a:lnTo>
                    <a:pt x="685800" y="342899"/>
                  </a:lnTo>
                  <a:lnTo>
                    <a:pt x="682669" y="389424"/>
                  </a:lnTo>
                  <a:lnTo>
                    <a:pt x="673549" y="434048"/>
                  </a:lnTo>
                  <a:lnTo>
                    <a:pt x="658850" y="476363"/>
                  </a:lnTo>
                  <a:lnTo>
                    <a:pt x="638979" y="515958"/>
                  </a:lnTo>
                  <a:lnTo>
                    <a:pt x="614345" y="552426"/>
                  </a:lnTo>
                  <a:lnTo>
                    <a:pt x="585358" y="585358"/>
                  </a:lnTo>
                  <a:lnTo>
                    <a:pt x="552426" y="614345"/>
                  </a:lnTo>
                  <a:lnTo>
                    <a:pt x="515958" y="638979"/>
                  </a:lnTo>
                  <a:lnTo>
                    <a:pt x="476363" y="658850"/>
                  </a:lnTo>
                  <a:lnTo>
                    <a:pt x="434048" y="673549"/>
                  </a:lnTo>
                  <a:lnTo>
                    <a:pt x="389424" y="682669"/>
                  </a:lnTo>
                  <a:lnTo>
                    <a:pt x="342900" y="685799"/>
                  </a:lnTo>
                  <a:lnTo>
                    <a:pt x="296375" y="682669"/>
                  </a:lnTo>
                  <a:lnTo>
                    <a:pt x="251751" y="673549"/>
                  </a:lnTo>
                  <a:lnTo>
                    <a:pt x="209436" y="658850"/>
                  </a:lnTo>
                  <a:lnTo>
                    <a:pt x="169841" y="638979"/>
                  </a:lnTo>
                  <a:lnTo>
                    <a:pt x="133373" y="614345"/>
                  </a:lnTo>
                  <a:lnTo>
                    <a:pt x="100441" y="585358"/>
                  </a:lnTo>
                  <a:lnTo>
                    <a:pt x="71454" y="552426"/>
                  </a:lnTo>
                  <a:lnTo>
                    <a:pt x="46820" y="515958"/>
                  </a:lnTo>
                  <a:lnTo>
                    <a:pt x="26949" y="476363"/>
                  </a:lnTo>
                  <a:lnTo>
                    <a:pt x="12250" y="434048"/>
                  </a:lnTo>
                  <a:lnTo>
                    <a:pt x="3130" y="389424"/>
                  </a:lnTo>
                  <a:lnTo>
                    <a:pt x="0" y="34289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4891278" y="4043248"/>
            <a:ext cx="427990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1" spc="-20" dirty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9944607" y="3831844"/>
            <a:ext cx="698500" cy="698500"/>
            <a:chOff x="9944607" y="3831844"/>
            <a:chExt cx="698500" cy="698500"/>
          </a:xfrm>
        </p:grpSpPr>
        <p:sp>
          <p:nvSpPr>
            <p:cNvPr id="58" name="object 58"/>
            <p:cNvSpPr/>
            <p:nvPr/>
          </p:nvSpPr>
          <p:spPr>
            <a:xfrm>
              <a:off x="9950957" y="3838194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900" y="0"/>
                  </a:moveTo>
                  <a:lnTo>
                    <a:pt x="296375" y="3130"/>
                  </a:lnTo>
                  <a:lnTo>
                    <a:pt x="251751" y="12250"/>
                  </a:lnTo>
                  <a:lnTo>
                    <a:pt x="209436" y="26949"/>
                  </a:lnTo>
                  <a:lnTo>
                    <a:pt x="169841" y="46820"/>
                  </a:lnTo>
                  <a:lnTo>
                    <a:pt x="133373" y="71454"/>
                  </a:lnTo>
                  <a:lnTo>
                    <a:pt x="100441" y="100441"/>
                  </a:lnTo>
                  <a:lnTo>
                    <a:pt x="71454" y="133373"/>
                  </a:lnTo>
                  <a:lnTo>
                    <a:pt x="46820" y="169841"/>
                  </a:lnTo>
                  <a:lnTo>
                    <a:pt x="26949" y="209436"/>
                  </a:lnTo>
                  <a:lnTo>
                    <a:pt x="12250" y="251751"/>
                  </a:lnTo>
                  <a:lnTo>
                    <a:pt x="3130" y="296375"/>
                  </a:lnTo>
                  <a:lnTo>
                    <a:pt x="0" y="342899"/>
                  </a:lnTo>
                  <a:lnTo>
                    <a:pt x="3130" y="389424"/>
                  </a:lnTo>
                  <a:lnTo>
                    <a:pt x="12250" y="434048"/>
                  </a:lnTo>
                  <a:lnTo>
                    <a:pt x="26949" y="476363"/>
                  </a:lnTo>
                  <a:lnTo>
                    <a:pt x="46820" y="515958"/>
                  </a:lnTo>
                  <a:lnTo>
                    <a:pt x="71454" y="552426"/>
                  </a:lnTo>
                  <a:lnTo>
                    <a:pt x="100441" y="585358"/>
                  </a:lnTo>
                  <a:lnTo>
                    <a:pt x="133373" y="614345"/>
                  </a:lnTo>
                  <a:lnTo>
                    <a:pt x="169841" y="638979"/>
                  </a:lnTo>
                  <a:lnTo>
                    <a:pt x="209436" y="658850"/>
                  </a:lnTo>
                  <a:lnTo>
                    <a:pt x="251751" y="673549"/>
                  </a:lnTo>
                  <a:lnTo>
                    <a:pt x="296375" y="682669"/>
                  </a:lnTo>
                  <a:lnTo>
                    <a:pt x="342900" y="685799"/>
                  </a:lnTo>
                  <a:lnTo>
                    <a:pt x="389424" y="682669"/>
                  </a:lnTo>
                  <a:lnTo>
                    <a:pt x="434048" y="673549"/>
                  </a:lnTo>
                  <a:lnTo>
                    <a:pt x="476363" y="658850"/>
                  </a:lnTo>
                  <a:lnTo>
                    <a:pt x="515958" y="638979"/>
                  </a:lnTo>
                  <a:lnTo>
                    <a:pt x="552426" y="614345"/>
                  </a:lnTo>
                  <a:lnTo>
                    <a:pt x="585358" y="585358"/>
                  </a:lnTo>
                  <a:lnTo>
                    <a:pt x="614345" y="552426"/>
                  </a:lnTo>
                  <a:lnTo>
                    <a:pt x="638979" y="515958"/>
                  </a:lnTo>
                  <a:lnTo>
                    <a:pt x="658850" y="476363"/>
                  </a:lnTo>
                  <a:lnTo>
                    <a:pt x="673549" y="434048"/>
                  </a:lnTo>
                  <a:lnTo>
                    <a:pt x="682669" y="389424"/>
                  </a:lnTo>
                  <a:lnTo>
                    <a:pt x="685800" y="342899"/>
                  </a:lnTo>
                  <a:lnTo>
                    <a:pt x="682669" y="296375"/>
                  </a:lnTo>
                  <a:lnTo>
                    <a:pt x="673549" y="251751"/>
                  </a:lnTo>
                  <a:lnTo>
                    <a:pt x="658850" y="209436"/>
                  </a:lnTo>
                  <a:lnTo>
                    <a:pt x="638979" y="169841"/>
                  </a:lnTo>
                  <a:lnTo>
                    <a:pt x="614345" y="133373"/>
                  </a:lnTo>
                  <a:lnTo>
                    <a:pt x="585358" y="100441"/>
                  </a:lnTo>
                  <a:lnTo>
                    <a:pt x="552426" y="71454"/>
                  </a:lnTo>
                  <a:lnTo>
                    <a:pt x="515958" y="46820"/>
                  </a:lnTo>
                  <a:lnTo>
                    <a:pt x="476363" y="26949"/>
                  </a:lnTo>
                  <a:lnTo>
                    <a:pt x="434048" y="12250"/>
                  </a:lnTo>
                  <a:lnTo>
                    <a:pt x="389424" y="313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CA17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950957" y="3838194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42899"/>
                  </a:moveTo>
                  <a:lnTo>
                    <a:pt x="3130" y="296375"/>
                  </a:lnTo>
                  <a:lnTo>
                    <a:pt x="12250" y="251751"/>
                  </a:lnTo>
                  <a:lnTo>
                    <a:pt x="26949" y="209436"/>
                  </a:lnTo>
                  <a:lnTo>
                    <a:pt x="46820" y="169841"/>
                  </a:lnTo>
                  <a:lnTo>
                    <a:pt x="71454" y="133373"/>
                  </a:lnTo>
                  <a:lnTo>
                    <a:pt x="100441" y="100441"/>
                  </a:lnTo>
                  <a:lnTo>
                    <a:pt x="133373" y="71454"/>
                  </a:lnTo>
                  <a:lnTo>
                    <a:pt x="169841" y="46820"/>
                  </a:lnTo>
                  <a:lnTo>
                    <a:pt x="209436" y="26949"/>
                  </a:lnTo>
                  <a:lnTo>
                    <a:pt x="251751" y="12250"/>
                  </a:lnTo>
                  <a:lnTo>
                    <a:pt x="296375" y="3130"/>
                  </a:lnTo>
                  <a:lnTo>
                    <a:pt x="342900" y="0"/>
                  </a:lnTo>
                  <a:lnTo>
                    <a:pt x="389424" y="3130"/>
                  </a:lnTo>
                  <a:lnTo>
                    <a:pt x="434048" y="12250"/>
                  </a:lnTo>
                  <a:lnTo>
                    <a:pt x="476363" y="26949"/>
                  </a:lnTo>
                  <a:lnTo>
                    <a:pt x="515958" y="46820"/>
                  </a:lnTo>
                  <a:lnTo>
                    <a:pt x="552426" y="71454"/>
                  </a:lnTo>
                  <a:lnTo>
                    <a:pt x="585358" y="100441"/>
                  </a:lnTo>
                  <a:lnTo>
                    <a:pt x="614345" y="133373"/>
                  </a:lnTo>
                  <a:lnTo>
                    <a:pt x="638979" y="169841"/>
                  </a:lnTo>
                  <a:lnTo>
                    <a:pt x="658850" y="209436"/>
                  </a:lnTo>
                  <a:lnTo>
                    <a:pt x="673549" y="251751"/>
                  </a:lnTo>
                  <a:lnTo>
                    <a:pt x="682669" y="296375"/>
                  </a:lnTo>
                  <a:lnTo>
                    <a:pt x="685800" y="342899"/>
                  </a:lnTo>
                  <a:lnTo>
                    <a:pt x="682669" y="389424"/>
                  </a:lnTo>
                  <a:lnTo>
                    <a:pt x="673549" y="434048"/>
                  </a:lnTo>
                  <a:lnTo>
                    <a:pt x="658850" y="476363"/>
                  </a:lnTo>
                  <a:lnTo>
                    <a:pt x="638979" y="515958"/>
                  </a:lnTo>
                  <a:lnTo>
                    <a:pt x="614345" y="552426"/>
                  </a:lnTo>
                  <a:lnTo>
                    <a:pt x="585358" y="585358"/>
                  </a:lnTo>
                  <a:lnTo>
                    <a:pt x="552426" y="614345"/>
                  </a:lnTo>
                  <a:lnTo>
                    <a:pt x="515958" y="638979"/>
                  </a:lnTo>
                  <a:lnTo>
                    <a:pt x="476363" y="658850"/>
                  </a:lnTo>
                  <a:lnTo>
                    <a:pt x="434048" y="673549"/>
                  </a:lnTo>
                  <a:lnTo>
                    <a:pt x="389424" y="682669"/>
                  </a:lnTo>
                  <a:lnTo>
                    <a:pt x="342900" y="685799"/>
                  </a:lnTo>
                  <a:lnTo>
                    <a:pt x="296375" y="682669"/>
                  </a:lnTo>
                  <a:lnTo>
                    <a:pt x="251751" y="673549"/>
                  </a:lnTo>
                  <a:lnTo>
                    <a:pt x="209436" y="658850"/>
                  </a:lnTo>
                  <a:lnTo>
                    <a:pt x="169841" y="638979"/>
                  </a:lnTo>
                  <a:lnTo>
                    <a:pt x="133373" y="614345"/>
                  </a:lnTo>
                  <a:lnTo>
                    <a:pt x="100441" y="585358"/>
                  </a:lnTo>
                  <a:lnTo>
                    <a:pt x="71454" y="552426"/>
                  </a:lnTo>
                  <a:lnTo>
                    <a:pt x="46820" y="515958"/>
                  </a:lnTo>
                  <a:lnTo>
                    <a:pt x="26949" y="476363"/>
                  </a:lnTo>
                  <a:lnTo>
                    <a:pt x="12250" y="434048"/>
                  </a:lnTo>
                  <a:lnTo>
                    <a:pt x="3130" y="389424"/>
                  </a:lnTo>
                  <a:lnTo>
                    <a:pt x="0" y="34289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10095738" y="4034485"/>
            <a:ext cx="427990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1" spc="-20" dirty="0">
                <a:solidFill>
                  <a:srgbClr val="FFFFFF"/>
                </a:solidFill>
                <a:latin typeface="Calibri"/>
                <a:cs typeface="Calibri"/>
              </a:rPr>
              <a:t>2023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1285239" y="3831844"/>
            <a:ext cx="698500" cy="698500"/>
            <a:chOff x="1285239" y="3831844"/>
            <a:chExt cx="698500" cy="698500"/>
          </a:xfrm>
        </p:grpSpPr>
        <p:sp>
          <p:nvSpPr>
            <p:cNvPr id="62" name="object 62"/>
            <p:cNvSpPr/>
            <p:nvPr/>
          </p:nvSpPr>
          <p:spPr>
            <a:xfrm>
              <a:off x="1291589" y="3838194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899" y="0"/>
                  </a:moveTo>
                  <a:lnTo>
                    <a:pt x="296375" y="3130"/>
                  </a:lnTo>
                  <a:lnTo>
                    <a:pt x="251751" y="12250"/>
                  </a:lnTo>
                  <a:lnTo>
                    <a:pt x="209436" y="26949"/>
                  </a:lnTo>
                  <a:lnTo>
                    <a:pt x="169841" y="46820"/>
                  </a:lnTo>
                  <a:lnTo>
                    <a:pt x="133373" y="71454"/>
                  </a:lnTo>
                  <a:lnTo>
                    <a:pt x="100441" y="100441"/>
                  </a:lnTo>
                  <a:lnTo>
                    <a:pt x="71454" y="133373"/>
                  </a:lnTo>
                  <a:lnTo>
                    <a:pt x="46820" y="169841"/>
                  </a:lnTo>
                  <a:lnTo>
                    <a:pt x="26949" y="209436"/>
                  </a:lnTo>
                  <a:lnTo>
                    <a:pt x="12250" y="251751"/>
                  </a:lnTo>
                  <a:lnTo>
                    <a:pt x="3130" y="296375"/>
                  </a:lnTo>
                  <a:lnTo>
                    <a:pt x="0" y="342899"/>
                  </a:lnTo>
                  <a:lnTo>
                    <a:pt x="3130" y="389424"/>
                  </a:lnTo>
                  <a:lnTo>
                    <a:pt x="12250" y="434048"/>
                  </a:lnTo>
                  <a:lnTo>
                    <a:pt x="26949" y="476363"/>
                  </a:lnTo>
                  <a:lnTo>
                    <a:pt x="46820" y="515958"/>
                  </a:lnTo>
                  <a:lnTo>
                    <a:pt x="71454" y="552426"/>
                  </a:lnTo>
                  <a:lnTo>
                    <a:pt x="100441" y="585358"/>
                  </a:lnTo>
                  <a:lnTo>
                    <a:pt x="133373" y="614345"/>
                  </a:lnTo>
                  <a:lnTo>
                    <a:pt x="169841" y="638979"/>
                  </a:lnTo>
                  <a:lnTo>
                    <a:pt x="209436" y="658850"/>
                  </a:lnTo>
                  <a:lnTo>
                    <a:pt x="251751" y="673549"/>
                  </a:lnTo>
                  <a:lnTo>
                    <a:pt x="296375" y="682669"/>
                  </a:lnTo>
                  <a:lnTo>
                    <a:pt x="342899" y="685799"/>
                  </a:lnTo>
                  <a:lnTo>
                    <a:pt x="389424" y="682669"/>
                  </a:lnTo>
                  <a:lnTo>
                    <a:pt x="434048" y="673549"/>
                  </a:lnTo>
                  <a:lnTo>
                    <a:pt x="476363" y="658850"/>
                  </a:lnTo>
                  <a:lnTo>
                    <a:pt x="515958" y="638979"/>
                  </a:lnTo>
                  <a:lnTo>
                    <a:pt x="552426" y="614345"/>
                  </a:lnTo>
                  <a:lnTo>
                    <a:pt x="585358" y="585358"/>
                  </a:lnTo>
                  <a:lnTo>
                    <a:pt x="614345" y="552426"/>
                  </a:lnTo>
                  <a:lnTo>
                    <a:pt x="638979" y="515958"/>
                  </a:lnTo>
                  <a:lnTo>
                    <a:pt x="658850" y="476363"/>
                  </a:lnTo>
                  <a:lnTo>
                    <a:pt x="673549" y="434048"/>
                  </a:lnTo>
                  <a:lnTo>
                    <a:pt x="682669" y="389424"/>
                  </a:lnTo>
                  <a:lnTo>
                    <a:pt x="685799" y="342899"/>
                  </a:lnTo>
                  <a:lnTo>
                    <a:pt x="682669" y="296375"/>
                  </a:lnTo>
                  <a:lnTo>
                    <a:pt x="673549" y="251751"/>
                  </a:lnTo>
                  <a:lnTo>
                    <a:pt x="658850" y="209436"/>
                  </a:lnTo>
                  <a:lnTo>
                    <a:pt x="638979" y="169841"/>
                  </a:lnTo>
                  <a:lnTo>
                    <a:pt x="614345" y="133373"/>
                  </a:lnTo>
                  <a:lnTo>
                    <a:pt x="585358" y="100441"/>
                  </a:lnTo>
                  <a:lnTo>
                    <a:pt x="552426" y="71454"/>
                  </a:lnTo>
                  <a:lnTo>
                    <a:pt x="515958" y="46820"/>
                  </a:lnTo>
                  <a:lnTo>
                    <a:pt x="476363" y="26949"/>
                  </a:lnTo>
                  <a:lnTo>
                    <a:pt x="434048" y="12250"/>
                  </a:lnTo>
                  <a:lnTo>
                    <a:pt x="389424" y="3130"/>
                  </a:lnTo>
                  <a:lnTo>
                    <a:pt x="342899" y="0"/>
                  </a:lnTo>
                  <a:close/>
                </a:path>
              </a:pathLst>
            </a:custGeom>
            <a:solidFill>
              <a:srgbClr val="CA17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291589" y="3838194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42899"/>
                  </a:moveTo>
                  <a:lnTo>
                    <a:pt x="3130" y="296375"/>
                  </a:lnTo>
                  <a:lnTo>
                    <a:pt x="12250" y="251751"/>
                  </a:lnTo>
                  <a:lnTo>
                    <a:pt x="26949" y="209436"/>
                  </a:lnTo>
                  <a:lnTo>
                    <a:pt x="46820" y="169841"/>
                  </a:lnTo>
                  <a:lnTo>
                    <a:pt x="71454" y="133373"/>
                  </a:lnTo>
                  <a:lnTo>
                    <a:pt x="100441" y="100441"/>
                  </a:lnTo>
                  <a:lnTo>
                    <a:pt x="133373" y="71454"/>
                  </a:lnTo>
                  <a:lnTo>
                    <a:pt x="169841" y="46820"/>
                  </a:lnTo>
                  <a:lnTo>
                    <a:pt x="209436" y="26949"/>
                  </a:lnTo>
                  <a:lnTo>
                    <a:pt x="251751" y="12250"/>
                  </a:lnTo>
                  <a:lnTo>
                    <a:pt x="296375" y="3130"/>
                  </a:lnTo>
                  <a:lnTo>
                    <a:pt x="342899" y="0"/>
                  </a:lnTo>
                  <a:lnTo>
                    <a:pt x="389424" y="3130"/>
                  </a:lnTo>
                  <a:lnTo>
                    <a:pt x="434048" y="12250"/>
                  </a:lnTo>
                  <a:lnTo>
                    <a:pt x="476363" y="26949"/>
                  </a:lnTo>
                  <a:lnTo>
                    <a:pt x="515958" y="46820"/>
                  </a:lnTo>
                  <a:lnTo>
                    <a:pt x="552426" y="71454"/>
                  </a:lnTo>
                  <a:lnTo>
                    <a:pt x="585358" y="100441"/>
                  </a:lnTo>
                  <a:lnTo>
                    <a:pt x="614345" y="133373"/>
                  </a:lnTo>
                  <a:lnTo>
                    <a:pt x="638979" y="169841"/>
                  </a:lnTo>
                  <a:lnTo>
                    <a:pt x="658850" y="209436"/>
                  </a:lnTo>
                  <a:lnTo>
                    <a:pt x="673549" y="251751"/>
                  </a:lnTo>
                  <a:lnTo>
                    <a:pt x="682669" y="296375"/>
                  </a:lnTo>
                  <a:lnTo>
                    <a:pt x="685799" y="342899"/>
                  </a:lnTo>
                  <a:lnTo>
                    <a:pt x="682669" y="389424"/>
                  </a:lnTo>
                  <a:lnTo>
                    <a:pt x="673549" y="434048"/>
                  </a:lnTo>
                  <a:lnTo>
                    <a:pt x="658850" y="476363"/>
                  </a:lnTo>
                  <a:lnTo>
                    <a:pt x="638979" y="515958"/>
                  </a:lnTo>
                  <a:lnTo>
                    <a:pt x="614345" y="552426"/>
                  </a:lnTo>
                  <a:lnTo>
                    <a:pt x="585358" y="585358"/>
                  </a:lnTo>
                  <a:lnTo>
                    <a:pt x="552426" y="614345"/>
                  </a:lnTo>
                  <a:lnTo>
                    <a:pt x="515958" y="638979"/>
                  </a:lnTo>
                  <a:lnTo>
                    <a:pt x="476363" y="658850"/>
                  </a:lnTo>
                  <a:lnTo>
                    <a:pt x="434048" y="673549"/>
                  </a:lnTo>
                  <a:lnTo>
                    <a:pt x="389424" y="682669"/>
                  </a:lnTo>
                  <a:lnTo>
                    <a:pt x="342899" y="685799"/>
                  </a:lnTo>
                  <a:lnTo>
                    <a:pt x="296375" y="682669"/>
                  </a:lnTo>
                  <a:lnTo>
                    <a:pt x="251751" y="673549"/>
                  </a:lnTo>
                  <a:lnTo>
                    <a:pt x="209436" y="658850"/>
                  </a:lnTo>
                  <a:lnTo>
                    <a:pt x="169841" y="638979"/>
                  </a:lnTo>
                  <a:lnTo>
                    <a:pt x="133373" y="614345"/>
                  </a:lnTo>
                  <a:lnTo>
                    <a:pt x="100441" y="585358"/>
                  </a:lnTo>
                  <a:lnTo>
                    <a:pt x="71454" y="552426"/>
                  </a:lnTo>
                  <a:lnTo>
                    <a:pt x="46820" y="515958"/>
                  </a:lnTo>
                  <a:lnTo>
                    <a:pt x="26949" y="476363"/>
                  </a:lnTo>
                  <a:lnTo>
                    <a:pt x="12250" y="434048"/>
                  </a:lnTo>
                  <a:lnTo>
                    <a:pt x="3130" y="389424"/>
                  </a:lnTo>
                  <a:lnTo>
                    <a:pt x="0" y="34289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1418336" y="4034485"/>
            <a:ext cx="427990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1" spc="-20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1325880" y="1517903"/>
            <a:ext cx="9276715" cy="608330"/>
            <a:chOff x="1325880" y="1517903"/>
            <a:chExt cx="9276715" cy="608330"/>
          </a:xfrm>
        </p:grpSpPr>
        <p:pic>
          <p:nvPicPr>
            <p:cNvPr id="66" name="object 6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5880" y="1517903"/>
              <a:ext cx="603504" cy="60807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58668" y="1517903"/>
              <a:ext cx="608076" cy="60807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0600" y="1517903"/>
              <a:ext cx="603503" cy="60807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37959" y="1517903"/>
              <a:ext cx="608076" cy="60807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6175" y="1517903"/>
              <a:ext cx="603503" cy="60807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94391" y="1517903"/>
              <a:ext cx="608076" cy="608076"/>
            </a:xfrm>
            <a:prstGeom prst="rect">
              <a:avLst/>
            </a:prstGeom>
          </p:spPr>
        </p:pic>
      </p:grpSp>
      <p:sp>
        <p:nvSpPr>
          <p:cNvPr id="72" name="object 7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608" y="5106923"/>
            <a:ext cx="9307830" cy="0"/>
          </a:xfrm>
          <a:custGeom>
            <a:avLst/>
            <a:gdLst/>
            <a:ahLst/>
            <a:cxnLst/>
            <a:rect l="l" t="t" r="r" b="b"/>
            <a:pathLst>
              <a:path w="9307830">
                <a:moveTo>
                  <a:pt x="0" y="0"/>
                </a:moveTo>
                <a:lnTo>
                  <a:pt x="930744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5608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7895" y="5376671"/>
            <a:ext cx="1188720" cy="11932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38147" y="6281115"/>
            <a:ext cx="253492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15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15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15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3147" y="182879"/>
            <a:ext cx="2953511" cy="295351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799831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45082" y="3359861"/>
            <a:ext cx="9091295" cy="118427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2244725" marR="5080" indent="-2232660">
              <a:lnSpc>
                <a:spcPts val="4320"/>
              </a:lnSpc>
              <a:spcBef>
                <a:spcPts val="640"/>
              </a:spcBef>
            </a:pPr>
            <a:r>
              <a:rPr sz="4000" dirty="0">
                <a:solidFill>
                  <a:srgbClr val="FFFFFF"/>
                </a:solidFill>
              </a:rPr>
              <a:t>2024</a:t>
            </a:r>
            <a:r>
              <a:rPr sz="4000" spc="-170" dirty="0">
                <a:solidFill>
                  <a:srgbClr val="FFFFFF"/>
                </a:solidFill>
              </a:rPr>
              <a:t> </a:t>
            </a:r>
            <a:r>
              <a:rPr sz="4000" spc="-30" dirty="0">
                <a:solidFill>
                  <a:srgbClr val="FFFFFF"/>
                </a:solidFill>
              </a:rPr>
              <a:t>Wellcare</a:t>
            </a:r>
            <a:r>
              <a:rPr sz="4000" spc="-155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Standalone</a:t>
            </a:r>
            <a:r>
              <a:rPr sz="4000" spc="-165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Prescription</a:t>
            </a:r>
            <a:r>
              <a:rPr sz="4000" spc="-160" dirty="0">
                <a:solidFill>
                  <a:srgbClr val="FFFFFF"/>
                </a:solidFill>
              </a:rPr>
              <a:t> </a:t>
            </a:r>
            <a:r>
              <a:rPr sz="4000" spc="-20" dirty="0">
                <a:solidFill>
                  <a:srgbClr val="FFFFFF"/>
                </a:solidFill>
              </a:rPr>
              <a:t>Drug </a:t>
            </a:r>
            <a:r>
              <a:rPr sz="4000" dirty="0">
                <a:solidFill>
                  <a:srgbClr val="FFFFFF"/>
                </a:solidFill>
              </a:rPr>
              <a:t>Plan</a:t>
            </a:r>
            <a:r>
              <a:rPr sz="4000" spc="-170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Product</a:t>
            </a:r>
            <a:r>
              <a:rPr sz="4000" spc="-155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Offerings</a:t>
            </a:r>
            <a:endParaRPr sz="40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2024</a:t>
            </a:r>
            <a:r>
              <a:rPr spc="-75" dirty="0"/>
              <a:t> </a:t>
            </a:r>
            <a:r>
              <a:rPr spc="-10" dirty="0"/>
              <a:t>Wellcare</a:t>
            </a:r>
            <a:r>
              <a:rPr spc="-90" dirty="0"/>
              <a:t> </a:t>
            </a:r>
            <a:r>
              <a:rPr dirty="0"/>
              <a:t>PDP</a:t>
            </a:r>
            <a:r>
              <a:rPr spc="-100" dirty="0"/>
              <a:t> </a:t>
            </a:r>
            <a:r>
              <a:rPr dirty="0"/>
              <a:t>Product</a:t>
            </a:r>
            <a:r>
              <a:rPr spc="-110" dirty="0"/>
              <a:t> </a:t>
            </a:r>
            <a:r>
              <a:rPr spc="-10" dirty="0"/>
              <a:t>Changes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dirty="0"/>
              <a:t>Key</a:t>
            </a:r>
            <a:r>
              <a:rPr spc="-30" dirty="0"/>
              <a:t> </a:t>
            </a:r>
            <a:r>
              <a:rPr dirty="0"/>
              <a:t>Design</a:t>
            </a:r>
            <a:r>
              <a:rPr spc="-70" dirty="0"/>
              <a:t> </a:t>
            </a:r>
            <a:r>
              <a:rPr spc="-10" dirty="0"/>
              <a:t>Highlights</a:t>
            </a:r>
          </a:p>
          <a:p>
            <a:pPr marL="240665" indent="-227965">
              <a:lnSpc>
                <a:spcPts val="1670"/>
              </a:lnSpc>
              <a:spcBef>
                <a:spcPts val="6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Three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plans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will</a:t>
            </a:r>
            <a:r>
              <a:rPr b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be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offered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per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region,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for</a:t>
            </a:r>
            <a:r>
              <a:rPr b="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total</a:t>
            </a:r>
            <a:r>
              <a:rPr b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b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102</a:t>
            </a:r>
            <a:r>
              <a:rPr b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plans</a:t>
            </a:r>
          </a:p>
          <a:p>
            <a:pPr marL="241300">
              <a:lnSpc>
                <a:spcPts val="1670"/>
              </a:lnSpc>
            </a:pP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nationwide.</a:t>
            </a:r>
          </a:p>
          <a:p>
            <a:pPr marL="240665" indent="-227965">
              <a:lnSpc>
                <a:spcPct val="100000"/>
              </a:lnSpc>
              <a:spcBef>
                <a:spcPts val="6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All</a:t>
            </a:r>
            <a:r>
              <a:rPr b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plans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will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have</a:t>
            </a:r>
            <a:r>
              <a:rPr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$0</a:t>
            </a:r>
            <a:r>
              <a:rPr b="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Tier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preferred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benefit.</a:t>
            </a:r>
          </a:p>
          <a:p>
            <a:pPr marL="240665" indent="-227965">
              <a:lnSpc>
                <a:spcPct val="100000"/>
              </a:lnSpc>
              <a:spcBef>
                <a:spcPts val="5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Value</a:t>
            </a:r>
            <a:r>
              <a:rPr b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Script</a:t>
            </a:r>
            <a:r>
              <a:rPr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plan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is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expected</a:t>
            </a:r>
            <a:r>
              <a:rPr b="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b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have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one</a:t>
            </a:r>
            <a:r>
              <a:rPr b="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b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lowest</a:t>
            </a:r>
          </a:p>
          <a:p>
            <a:pPr marL="241300">
              <a:lnSpc>
                <a:spcPct val="100000"/>
              </a:lnSpc>
              <a:spcBef>
                <a:spcPts val="10"/>
              </a:spcBef>
            </a:pP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premiums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country!</a:t>
            </a:r>
          </a:p>
          <a:p>
            <a:pPr marL="241300" marR="194310" indent="-228600" algn="just">
              <a:lnSpc>
                <a:spcPct val="99700"/>
              </a:lnSpc>
              <a:spcBef>
                <a:spcPts val="59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Plans</a:t>
            </a:r>
            <a:r>
              <a:rPr b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are</a:t>
            </a:r>
            <a:r>
              <a:rPr b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expected</a:t>
            </a:r>
            <a:r>
              <a:rPr b="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b="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be</a:t>
            </a:r>
            <a:r>
              <a:rPr b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under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CMS</a:t>
            </a:r>
            <a:r>
              <a:rPr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benchmark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r>
              <a:rPr b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20" dirty="0">
                <a:solidFill>
                  <a:srgbClr val="000000"/>
                </a:solidFill>
                <a:latin typeface="Calibri"/>
                <a:cs typeface="Calibri"/>
              </a:rPr>
              <a:t>most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regions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with</a:t>
            </a:r>
            <a:r>
              <a:rPr b="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Classic</a:t>
            </a:r>
            <a:r>
              <a:rPr b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plan,</a:t>
            </a:r>
            <a:r>
              <a:rPr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making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plan</a:t>
            </a:r>
            <a:r>
              <a:rPr b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great</a:t>
            </a:r>
            <a:r>
              <a:rPr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option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for</a:t>
            </a:r>
            <a:r>
              <a:rPr b="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Low</a:t>
            </a:r>
            <a:r>
              <a:rPr b="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Income</a:t>
            </a:r>
            <a:r>
              <a:rPr b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Subsidy</a:t>
            </a:r>
            <a:r>
              <a:rPr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beneficiaries.</a:t>
            </a:r>
          </a:p>
          <a:p>
            <a:pPr marL="241300" marR="311150" indent="-228600" algn="just">
              <a:lnSpc>
                <a:spcPts val="1660"/>
              </a:lnSpc>
              <a:spcBef>
                <a:spcPts val="700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All</a:t>
            </a:r>
            <a:r>
              <a:rPr b="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PDP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plans</a:t>
            </a:r>
            <a:r>
              <a:rPr b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will</a:t>
            </a:r>
            <a:r>
              <a:rPr b="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have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consistent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preferred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standard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network</a:t>
            </a:r>
            <a:r>
              <a:rPr b="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design.</a:t>
            </a:r>
          </a:p>
          <a:p>
            <a:pPr marL="474345" marR="5080" lvl="1" indent="-233679" algn="just">
              <a:lnSpc>
                <a:spcPct val="99700"/>
              </a:lnSpc>
              <a:spcBef>
                <a:spcPts val="57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1400" dirty="0">
                <a:latin typeface="Calibri"/>
                <a:cs typeface="Calibri"/>
              </a:rPr>
              <a:t>There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some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shifting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pharmacies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preferred </a:t>
            </a:r>
            <a:r>
              <a:rPr sz="1400" spc="-25" dirty="0">
                <a:latin typeface="Calibri"/>
                <a:cs typeface="Calibri"/>
              </a:rPr>
              <a:t>to </a:t>
            </a:r>
            <a:r>
              <a:rPr sz="1400" spc="-10" dirty="0">
                <a:latin typeface="Calibri"/>
                <a:cs typeface="Calibri"/>
              </a:rPr>
              <a:t>standard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status,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copay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differentials</a:t>
            </a:r>
            <a:r>
              <a:rPr sz="1400" dirty="0">
                <a:latin typeface="Calibri"/>
                <a:cs typeface="Calibri"/>
              </a:rPr>
              <a:t> have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been</a:t>
            </a:r>
            <a:r>
              <a:rPr sz="1400" spc="-10" dirty="0">
                <a:latin typeface="Calibri"/>
                <a:cs typeface="Calibri"/>
              </a:rPr>
              <a:t> reduced, </a:t>
            </a:r>
            <a:r>
              <a:rPr sz="1400" dirty="0">
                <a:latin typeface="Calibri"/>
                <a:cs typeface="Calibri"/>
              </a:rPr>
              <a:t>creating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more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favorable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member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experience.</a:t>
            </a:r>
            <a:endParaRPr sz="1400">
              <a:latin typeface="Calibri"/>
              <a:cs typeface="Calibri"/>
            </a:endParaRPr>
          </a:p>
          <a:p>
            <a:pPr marL="473709" lvl="1" indent="-232410" algn="just">
              <a:lnSpc>
                <a:spcPct val="100000"/>
              </a:lnSpc>
              <a:spcBef>
                <a:spcPts val="585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1400" spc="-10" dirty="0">
                <a:latin typeface="Calibri"/>
                <a:cs typeface="Calibri"/>
              </a:rPr>
              <a:t>Members affected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network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disruption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receive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  <a:p>
            <a:pPr marL="474345" algn="just">
              <a:lnSpc>
                <a:spcPct val="100000"/>
              </a:lnSpc>
              <a:spcBef>
                <a:spcPts val="15"/>
              </a:spcBef>
            </a:pP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letter</a:t>
            </a:r>
            <a:r>
              <a:rPr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advising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b="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changes.</a:t>
            </a:r>
          </a:p>
          <a:p>
            <a:pPr marL="240665" indent="-227965" algn="just">
              <a:lnSpc>
                <a:spcPct val="100000"/>
              </a:lnSpc>
              <a:spcBef>
                <a:spcPts val="5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Due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b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Inflation</a:t>
            </a:r>
            <a:r>
              <a:rPr b="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Reduction</a:t>
            </a:r>
            <a:r>
              <a:rPr b="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Act</a:t>
            </a:r>
            <a:r>
              <a:rPr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(IRA),</a:t>
            </a:r>
            <a:r>
              <a:rPr b="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all</a:t>
            </a:r>
            <a:r>
              <a:rPr b="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members will</a:t>
            </a:r>
            <a:r>
              <a:rPr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now</a:t>
            </a:r>
            <a:r>
              <a:rPr b="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25" dirty="0">
                <a:solidFill>
                  <a:srgbClr val="000000"/>
                </a:solidFill>
                <a:latin typeface="Calibri"/>
                <a:cs typeface="Calibri"/>
              </a:rPr>
              <a:t>pay</a:t>
            </a:r>
          </a:p>
          <a:p>
            <a:pPr marL="241300" algn="just">
              <a:lnSpc>
                <a:spcPct val="100000"/>
              </a:lnSpc>
              <a:spcBef>
                <a:spcPts val="15"/>
              </a:spcBef>
            </a:pP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$0</a:t>
            </a:r>
            <a:r>
              <a:rPr b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when they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reach the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catastrophic</a:t>
            </a:r>
            <a:r>
              <a:rPr b="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phase.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36233" y="1415747"/>
            <a:ext cx="4817745" cy="293306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1400" b="1" spc="-10" dirty="0">
                <a:solidFill>
                  <a:srgbClr val="009FA2"/>
                </a:solidFill>
                <a:latin typeface="Calibri"/>
                <a:cs typeface="Calibri"/>
              </a:rPr>
              <a:t>Formulary</a:t>
            </a:r>
            <a:r>
              <a:rPr sz="1400" b="1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9FA2"/>
                </a:solidFill>
                <a:latin typeface="Calibri"/>
                <a:cs typeface="Calibri"/>
              </a:rPr>
              <a:t>Highlights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16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New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Tier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6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formulary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will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offered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on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the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Classic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Plan</a:t>
            </a:r>
            <a:endParaRPr sz="1550">
              <a:latin typeface="Calibri"/>
              <a:cs typeface="Calibri"/>
            </a:endParaRPr>
          </a:p>
          <a:p>
            <a:pPr marL="240665">
              <a:lnSpc>
                <a:spcPct val="100000"/>
              </a:lnSpc>
              <a:spcBef>
                <a:spcPts val="50"/>
              </a:spcBef>
            </a:pPr>
            <a:r>
              <a:rPr sz="1550" dirty="0">
                <a:latin typeface="Calibri"/>
                <a:cs typeface="Calibri"/>
              </a:rPr>
              <a:t>containing</a:t>
            </a:r>
            <a:r>
              <a:rPr sz="1550" spc="114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non-insulin</a:t>
            </a:r>
            <a:r>
              <a:rPr sz="1550" spc="1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diabetic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drugs.</a:t>
            </a:r>
            <a:endParaRPr sz="1550">
              <a:latin typeface="Calibri"/>
              <a:cs typeface="Calibri"/>
            </a:endParaRPr>
          </a:p>
          <a:p>
            <a:pPr marL="469900" lvl="1" indent="-229235">
              <a:lnSpc>
                <a:spcPct val="100000"/>
              </a:lnSpc>
              <a:spcBef>
                <a:spcPts val="665"/>
              </a:spcBef>
              <a:buClr>
                <a:srgbClr val="6D6D6D"/>
              </a:buClr>
              <a:buFont typeface="Wingdings"/>
              <a:buChar char=""/>
              <a:tabLst>
                <a:tab pos="469900" algn="l"/>
              </a:tabLst>
            </a:pPr>
            <a:r>
              <a:rPr sz="1550" dirty="0">
                <a:latin typeface="Calibri"/>
                <a:cs typeface="Calibri"/>
              </a:rPr>
              <a:t>Copay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will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$0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on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Tier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6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30-day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supply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-25" dirty="0">
                <a:latin typeface="Calibri"/>
                <a:cs typeface="Calibri"/>
              </a:rPr>
              <a:t>for</a:t>
            </a:r>
            <a:endParaRPr sz="155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80"/>
              </a:spcBef>
            </a:pPr>
            <a:r>
              <a:rPr sz="1550" dirty="0">
                <a:latin typeface="Calibri"/>
                <a:cs typeface="Calibri"/>
              </a:rPr>
              <a:t>Classic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(after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deductible).</a:t>
            </a:r>
            <a:endParaRPr sz="1550">
              <a:latin typeface="Calibri"/>
              <a:cs typeface="Calibri"/>
            </a:endParaRPr>
          </a:p>
          <a:p>
            <a:pPr marL="469900" lvl="1" indent="-229235">
              <a:lnSpc>
                <a:spcPct val="100000"/>
              </a:lnSpc>
              <a:spcBef>
                <a:spcPts val="665"/>
              </a:spcBef>
              <a:buClr>
                <a:srgbClr val="6D6D6D"/>
              </a:buClr>
              <a:buFont typeface="Wingdings"/>
              <a:buChar char=""/>
              <a:tabLst>
                <a:tab pos="469900" algn="l"/>
              </a:tabLst>
            </a:pPr>
            <a:r>
              <a:rPr sz="1550" dirty="0">
                <a:latin typeface="Calibri"/>
                <a:cs typeface="Calibri"/>
              </a:rPr>
              <a:t>Value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Script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and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Value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Plus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will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continue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offer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Tier</a:t>
            </a:r>
            <a:endParaRPr sz="155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45"/>
              </a:spcBef>
            </a:pPr>
            <a:r>
              <a:rPr sz="1550" dirty="0">
                <a:latin typeface="Calibri"/>
                <a:cs typeface="Calibri"/>
              </a:rPr>
              <a:t>6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for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$11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copay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(after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deductible,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if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applicable).</a:t>
            </a:r>
            <a:endParaRPr sz="1550">
              <a:latin typeface="Calibri"/>
              <a:cs typeface="Calibri"/>
            </a:endParaRPr>
          </a:p>
          <a:p>
            <a:pPr marL="240665" marR="139700" indent="-228600">
              <a:lnSpc>
                <a:spcPct val="103600"/>
              </a:lnSpc>
              <a:spcBef>
                <a:spcPts val="6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1550" dirty="0">
                <a:latin typeface="Calibri"/>
                <a:cs typeface="Calibri"/>
              </a:rPr>
              <a:t>More</a:t>
            </a:r>
            <a:r>
              <a:rPr sz="1550" spc="10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than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400,000</a:t>
            </a:r>
            <a:r>
              <a:rPr sz="1550" spc="1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existing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Value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Script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members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spc="-20" dirty="0">
                <a:latin typeface="Calibri"/>
                <a:cs typeface="Calibri"/>
              </a:rPr>
              <a:t>will </a:t>
            </a:r>
            <a:r>
              <a:rPr sz="1550" dirty="0">
                <a:latin typeface="Calibri"/>
                <a:cs typeface="Calibri"/>
              </a:rPr>
              <a:t>experience</a:t>
            </a:r>
            <a:r>
              <a:rPr sz="1550" spc="13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lower</a:t>
            </a:r>
            <a:r>
              <a:rPr sz="1550" spc="12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cost-sharing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due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to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formulary improvements.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2024</a:t>
            </a:r>
            <a:r>
              <a:rPr spc="-45" dirty="0"/>
              <a:t> </a:t>
            </a:r>
            <a:r>
              <a:rPr dirty="0"/>
              <a:t>Proposed</a:t>
            </a:r>
            <a:r>
              <a:rPr spc="-85" dirty="0"/>
              <a:t> </a:t>
            </a:r>
            <a:r>
              <a:rPr dirty="0"/>
              <a:t>Product</a:t>
            </a:r>
            <a:r>
              <a:rPr spc="-125" dirty="0"/>
              <a:t> </a:t>
            </a:r>
            <a:r>
              <a:rPr spc="-10" dirty="0"/>
              <a:t>Offerings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5772" y="1253489"/>
          <a:ext cx="10970895" cy="4647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4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4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9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8900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3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Duals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13030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3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Low</a:t>
                      </a:r>
                      <a:r>
                        <a:rPr sz="13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Premium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017269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3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Richest</a:t>
                      </a:r>
                      <a:r>
                        <a:rPr sz="13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Coverage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300" b="1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Classic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300" spc="-20" dirty="0">
                          <a:latin typeface="Calibri"/>
                          <a:cs typeface="Calibri"/>
                        </a:rPr>
                        <a:t>Value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Script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Rx</a:t>
                      </a:r>
                      <a:r>
                        <a:rPr sz="13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Value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Plus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b="1" spc="-10" dirty="0">
                          <a:latin typeface="Calibri"/>
                          <a:cs typeface="Calibri"/>
                        </a:rPr>
                        <a:t>Premium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spc="-25" dirty="0">
                          <a:latin typeface="Calibri"/>
                          <a:cs typeface="Calibri"/>
                        </a:rPr>
                        <a:t>TBD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spc="-25" dirty="0">
                          <a:latin typeface="Calibri"/>
                          <a:cs typeface="Calibri"/>
                        </a:rPr>
                        <a:t>TBD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spc="-25" dirty="0">
                          <a:latin typeface="Calibri"/>
                          <a:cs typeface="Calibri"/>
                        </a:rPr>
                        <a:t>TBD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b="1" spc="-10" dirty="0">
                          <a:latin typeface="Calibri"/>
                          <a:cs typeface="Calibri"/>
                        </a:rPr>
                        <a:t>Deductible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2707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$545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(applies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3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3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tiers)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$545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(applies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3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tiers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3,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4,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5,</a:t>
                      </a:r>
                      <a:r>
                        <a:rPr sz="13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6)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spc="-25" dirty="0">
                          <a:latin typeface="Calibri"/>
                          <a:cs typeface="Calibri"/>
                        </a:rPr>
                        <a:t>$0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b="1" spc="-10" dirty="0">
                          <a:latin typeface="Calibri"/>
                          <a:cs typeface="Calibri"/>
                        </a:rPr>
                        <a:t>Retail</a:t>
                      </a:r>
                      <a:r>
                        <a:rPr sz="1300" b="1" spc="-20" dirty="0">
                          <a:latin typeface="Calibri"/>
                          <a:cs typeface="Calibri"/>
                        </a:rPr>
                        <a:t> Type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Pref</a:t>
                      </a:r>
                      <a:r>
                        <a:rPr sz="13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Retail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46164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Std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Retail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43497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Pref</a:t>
                      </a:r>
                      <a:r>
                        <a:rPr sz="13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Retail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463550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Std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Retail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Pref</a:t>
                      </a:r>
                      <a:r>
                        <a:rPr sz="13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Retail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464184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Std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Retail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5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T1: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T1: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$2-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$3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T1: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T1: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T1: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T1: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T2: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$3-$5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T2: 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$7-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$9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T2: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T2: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$10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T2: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T2: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$10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390">
                <a:tc>
                  <a:txBody>
                    <a:bodyPr/>
                    <a:lstStyle/>
                    <a:p>
                      <a:pPr marL="85090">
                        <a:lnSpc>
                          <a:spcPts val="1385"/>
                        </a:lnSpc>
                      </a:pPr>
                      <a:r>
                        <a:rPr sz="1300" b="1" dirty="0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3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10" dirty="0">
                          <a:latin typeface="Calibri"/>
                          <a:cs typeface="Calibri"/>
                        </a:rPr>
                        <a:t>Coverage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T3: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20%-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24%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T3: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20%-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25%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T3: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25%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T3: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25%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T3: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$47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T3: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$47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85090">
                        <a:lnSpc>
                          <a:spcPts val="1360"/>
                        </a:lnSpc>
                      </a:pPr>
                      <a:r>
                        <a:rPr sz="1300" b="1" spc="-20" dirty="0">
                          <a:latin typeface="Calibri"/>
                          <a:cs typeface="Calibri"/>
                        </a:rPr>
                        <a:t>Stage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37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T4: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40%-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48%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37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T4: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40%-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48%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37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T4: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50%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37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T4: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50%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37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T4: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50%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37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T4: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50%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T5: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25%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T5: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25%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T5: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25%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T5: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25%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T5: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33%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T5: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33%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T6: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T6: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T6: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$11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T6: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$11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T6: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$11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3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T6: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$11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85090">
                        <a:lnSpc>
                          <a:spcPts val="1555"/>
                        </a:lnSpc>
                        <a:spcBef>
                          <a:spcPts val="285"/>
                        </a:spcBef>
                      </a:pPr>
                      <a:r>
                        <a:rPr sz="1300" b="1" dirty="0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3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10" dirty="0">
                          <a:latin typeface="Calibri"/>
                          <a:cs typeface="Calibri"/>
                        </a:rPr>
                        <a:t>Coverage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85090">
                        <a:lnSpc>
                          <a:spcPts val="1555"/>
                        </a:lnSpc>
                      </a:pPr>
                      <a:r>
                        <a:rPr sz="1300" b="1" spc="-20" dirty="0">
                          <a:latin typeface="Calibri"/>
                          <a:cs typeface="Calibri"/>
                        </a:rPr>
                        <a:t>Limit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49935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3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$5,030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in Rx</a:t>
                      </a:r>
                      <a:r>
                        <a:rPr sz="13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costs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50570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3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$5,030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in Rx</a:t>
                      </a:r>
                      <a:r>
                        <a:rPr sz="13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costs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52475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3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$5,030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in Rx</a:t>
                      </a:r>
                      <a:r>
                        <a:rPr sz="13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costs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12140">
                <a:tc>
                  <a:txBody>
                    <a:bodyPr/>
                    <a:lstStyle/>
                    <a:p>
                      <a:pPr marL="85090">
                        <a:lnSpc>
                          <a:spcPts val="1555"/>
                        </a:lnSpc>
                        <a:spcBef>
                          <a:spcPts val="800"/>
                        </a:spcBef>
                      </a:pPr>
                      <a:r>
                        <a:rPr sz="1300" b="1" dirty="0">
                          <a:latin typeface="Calibri"/>
                          <a:cs typeface="Calibri"/>
                        </a:rPr>
                        <a:t>Network</a:t>
                      </a:r>
                      <a:r>
                        <a:rPr sz="13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10" dirty="0">
                          <a:latin typeface="Calibri"/>
                          <a:cs typeface="Calibri"/>
                        </a:rPr>
                        <a:t>(Preferred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85090">
                        <a:lnSpc>
                          <a:spcPts val="1555"/>
                        </a:lnSpc>
                      </a:pPr>
                      <a:r>
                        <a:rPr sz="1300" b="1" spc="-10" dirty="0">
                          <a:latin typeface="Calibri"/>
                          <a:cs typeface="Calibri"/>
                        </a:rPr>
                        <a:t>Pharmacies)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988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Walgreens,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CVS,</a:t>
                      </a:r>
                      <a:r>
                        <a:rPr sz="13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grocers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600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Walgreens,</a:t>
                      </a:r>
                      <a:r>
                        <a:rPr sz="13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CVS,</a:t>
                      </a:r>
                      <a:r>
                        <a:rPr sz="13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grocers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6013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Walgreens,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CVS,</a:t>
                      </a:r>
                      <a:r>
                        <a:rPr sz="13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grocers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701141" y="5949188"/>
            <a:ext cx="10208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Agent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use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only.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Confidential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and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proprietary.</a:t>
            </a:r>
            <a:r>
              <a:rPr sz="900" i="1" spc="-7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Not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to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be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distributed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or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shared</a:t>
            </a:r>
            <a:r>
              <a:rPr sz="900" i="1" spc="-5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with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Medicare</a:t>
            </a:r>
            <a:r>
              <a:rPr sz="900" i="1" spc="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beneficiaries.</a:t>
            </a:r>
            <a:r>
              <a:rPr sz="900" i="1" spc="-7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Distribution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to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any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person</a:t>
            </a:r>
            <a:r>
              <a:rPr sz="900" i="1" spc="-5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or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company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is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prohibited</a:t>
            </a:r>
            <a:r>
              <a:rPr sz="900" i="1" spc="-5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and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may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be</a:t>
            </a:r>
            <a:r>
              <a:rPr sz="900" i="1" spc="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grounds</a:t>
            </a:r>
            <a:r>
              <a:rPr sz="900" i="1" spc="-5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for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contract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termination.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Plan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and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benefit</a:t>
            </a:r>
            <a:r>
              <a:rPr sz="900" i="1" dirty="0">
                <a:latin typeface="Calibri"/>
                <a:cs typeface="Calibri"/>
              </a:rPr>
              <a:t> information</a:t>
            </a:r>
            <a:r>
              <a:rPr sz="900" i="1" spc="-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contained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in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this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document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is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pending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government</a:t>
            </a:r>
            <a:r>
              <a:rPr sz="900" i="1" spc="-7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approval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and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subject</a:t>
            </a:r>
            <a:r>
              <a:rPr sz="900" i="1" spc="-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to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change.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Final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2024</a:t>
            </a:r>
            <a:r>
              <a:rPr sz="900" i="1" spc="-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plan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and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benefit</a:t>
            </a:r>
            <a:r>
              <a:rPr sz="900" i="1" spc="-7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information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may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be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discussed</a:t>
            </a:r>
            <a:r>
              <a:rPr sz="900" i="1" spc="-5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with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beneficiaries</a:t>
            </a:r>
            <a:r>
              <a:rPr sz="900" i="1" spc="-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on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or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after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October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spc="-25" dirty="0">
                <a:latin typeface="Calibri"/>
                <a:cs typeface="Calibri"/>
              </a:rPr>
              <a:t>1.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608" y="5106923"/>
            <a:ext cx="9307830" cy="0"/>
          </a:xfrm>
          <a:custGeom>
            <a:avLst/>
            <a:gdLst/>
            <a:ahLst/>
            <a:cxnLst/>
            <a:rect l="l" t="t" r="r" b="b"/>
            <a:pathLst>
              <a:path w="9307830">
                <a:moveTo>
                  <a:pt x="0" y="0"/>
                </a:moveTo>
                <a:lnTo>
                  <a:pt x="930744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5608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7895" y="5376671"/>
            <a:ext cx="1188720" cy="11932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38147" y="6281115"/>
            <a:ext cx="253492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15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15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15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3147" y="182879"/>
            <a:ext cx="2953511" cy="295351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799831" y="1856232"/>
            <a:ext cx="2945130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512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58823" y="3292246"/>
            <a:ext cx="8367395" cy="118491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544320" marR="5080" indent="-1532255">
              <a:lnSpc>
                <a:spcPts val="4330"/>
              </a:lnSpc>
              <a:spcBef>
                <a:spcPts val="635"/>
              </a:spcBef>
            </a:pPr>
            <a:r>
              <a:rPr sz="4000" dirty="0">
                <a:solidFill>
                  <a:srgbClr val="FFFFFF"/>
                </a:solidFill>
              </a:rPr>
              <a:t>2024</a:t>
            </a:r>
            <a:r>
              <a:rPr sz="4000" spc="-60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Pharmacy</a:t>
            </a:r>
            <a:r>
              <a:rPr sz="4000" spc="-65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Benefits</a:t>
            </a:r>
            <a:r>
              <a:rPr sz="4000" spc="-40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Manager</a:t>
            </a:r>
            <a:r>
              <a:rPr sz="4000" spc="-40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(PBM) </a:t>
            </a:r>
            <a:r>
              <a:rPr sz="4000" spc="-20" dirty="0">
                <a:solidFill>
                  <a:srgbClr val="FFFFFF"/>
                </a:solidFill>
              </a:rPr>
              <a:t>Migration</a:t>
            </a:r>
            <a:r>
              <a:rPr sz="4000" spc="-120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Things</a:t>
            </a:r>
            <a:r>
              <a:rPr sz="4000" spc="-90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to</a:t>
            </a:r>
            <a:r>
              <a:rPr sz="4000" spc="-120" dirty="0">
                <a:solidFill>
                  <a:srgbClr val="FFFFFF"/>
                </a:solidFill>
              </a:rPr>
              <a:t> </a:t>
            </a:r>
            <a:r>
              <a:rPr sz="4000" spc="-20" dirty="0">
                <a:solidFill>
                  <a:srgbClr val="FFFFFF"/>
                </a:solidFill>
              </a:rPr>
              <a:t>Know</a:t>
            </a:r>
            <a:endParaRPr sz="40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2024</a:t>
            </a:r>
            <a:r>
              <a:rPr spc="-25" dirty="0"/>
              <a:t> </a:t>
            </a:r>
            <a:r>
              <a:rPr dirty="0"/>
              <a:t>PBM</a:t>
            </a:r>
            <a:r>
              <a:rPr spc="-10" dirty="0"/>
              <a:t> Migration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255166"/>
            <a:ext cx="10875010" cy="480187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2000" b="1" dirty="0">
                <a:solidFill>
                  <a:srgbClr val="009FA2"/>
                </a:solidFill>
                <a:latin typeface="Calibri"/>
                <a:cs typeface="Calibri"/>
              </a:rPr>
              <a:t>ID</a:t>
            </a:r>
            <a:r>
              <a:rPr sz="2000" b="1" spc="-3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Cards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ts val="2390"/>
              </a:lnSpc>
              <a:spcBef>
                <a:spcPts val="1019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All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PDP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members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will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receive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new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2024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card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prior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Jan.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1,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2024,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updated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pharmacy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390"/>
              </a:lnSpc>
            </a:pPr>
            <a:r>
              <a:rPr sz="2000" spc="-10" dirty="0">
                <a:latin typeface="Calibri"/>
                <a:cs typeface="Calibri"/>
              </a:rPr>
              <a:t>processing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information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(mailed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teal</a:t>
            </a:r>
            <a:r>
              <a:rPr sz="2000" spc="-10" dirty="0">
                <a:latin typeface="Calibri"/>
                <a:cs typeface="Calibri"/>
              </a:rPr>
              <a:t> envelope).</a:t>
            </a:r>
            <a:endParaRPr sz="20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770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000" dirty="0">
                <a:latin typeface="Calibri"/>
                <a:cs typeface="Calibri"/>
              </a:rPr>
              <a:t>ID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cards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can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also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accessed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through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member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portal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Wellcare+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app.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ts val="2390"/>
              </a:lnSpc>
              <a:spcBef>
                <a:spcPts val="10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It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very</a:t>
            </a:r>
            <a:r>
              <a:rPr sz="2000" spc="-10" dirty="0">
                <a:latin typeface="Calibri"/>
                <a:cs typeface="Calibri"/>
              </a:rPr>
              <a:t> important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members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bring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their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new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card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pharmacy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receive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their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prescriptions.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390"/>
              </a:lnSpc>
            </a:pPr>
            <a:r>
              <a:rPr sz="2000" dirty="0">
                <a:latin typeface="Calibri"/>
                <a:cs typeface="Calibri"/>
              </a:rPr>
              <a:t>Claims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will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process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without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new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card.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9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PDP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members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typically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receive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new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card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annually,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they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may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not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 expecting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new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card.</a:t>
            </a:r>
            <a:endParaRPr sz="2000">
              <a:latin typeface="Calibri"/>
              <a:cs typeface="Calibri"/>
            </a:endParaRPr>
          </a:p>
          <a:p>
            <a:pPr marL="241300" marR="438150" indent="-228600">
              <a:lnSpc>
                <a:spcPct val="1006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Members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will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receive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several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communications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throughout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AEP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about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importance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using </a:t>
            </a:r>
            <a:r>
              <a:rPr sz="2000" spc="-10" dirty="0">
                <a:latin typeface="Calibri"/>
                <a:cs typeface="Calibri"/>
              </a:rPr>
              <a:t>their </a:t>
            </a:r>
            <a:r>
              <a:rPr sz="2000" dirty="0">
                <a:latin typeface="Calibri"/>
                <a:cs typeface="Calibri"/>
              </a:rPr>
              <a:t>new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card:</a:t>
            </a:r>
            <a:endParaRPr sz="20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980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000" spc="-10" dirty="0">
                <a:latin typeface="Calibri"/>
                <a:cs typeface="Calibri"/>
              </a:rPr>
              <a:t>Educational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postcard</a:t>
            </a:r>
            <a:endParaRPr sz="20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1025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000" dirty="0">
                <a:latin typeface="Calibri"/>
                <a:cs typeface="Calibri"/>
              </a:rPr>
              <a:t>ID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Card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letter</a:t>
            </a:r>
            <a:endParaRPr sz="20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985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000" spc="-10" dirty="0">
                <a:latin typeface="Calibri"/>
                <a:cs typeface="Calibri"/>
              </a:rPr>
              <a:t>Inbound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IVR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messaging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21834" y="2758211"/>
            <a:ext cx="396621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Wellcare</a:t>
            </a:r>
            <a:r>
              <a:rPr sz="4000" spc="-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Highlights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Mail</a:t>
            </a:r>
            <a:r>
              <a:rPr spc="-20" dirty="0"/>
              <a:t> </a:t>
            </a:r>
            <a:r>
              <a:rPr spc="-10" dirty="0"/>
              <a:t>Order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1141" y="1526946"/>
            <a:ext cx="10732135" cy="383667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20" dirty="0">
                <a:latin typeface="Calibri"/>
                <a:cs typeface="Calibri"/>
              </a:rPr>
              <a:t>Effective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Jan.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1, 2024,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Express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Scripts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will</a:t>
            </a:r>
            <a:r>
              <a:rPr sz="2000" b="1" spc="-9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replace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CVS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Caremark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our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preferred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mail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order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provider.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b="1" dirty="0">
                <a:latin typeface="Calibri"/>
                <a:cs typeface="Calibri"/>
              </a:rPr>
              <a:t>CVS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Caremark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Mail</a:t>
            </a:r>
            <a:r>
              <a:rPr sz="2000" b="1" spc="-9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Order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will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be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out-of-</a:t>
            </a:r>
            <a:r>
              <a:rPr sz="2000" b="1" dirty="0">
                <a:latin typeface="Calibri"/>
                <a:cs typeface="Calibri"/>
              </a:rPr>
              <a:t>network</a:t>
            </a:r>
            <a:r>
              <a:rPr sz="2000" b="1" spc="-9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2024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If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members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decide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continue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use</a:t>
            </a:r>
            <a:r>
              <a:rPr sz="2000" spc="-20" dirty="0">
                <a:latin typeface="Calibri"/>
                <a:cs typeface="Calibri"/>
              </a:rPr>
              <a:t> mail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5"/>
              </a:spcBef>
            </a:pPr>
            <a:r>
              <a:rPr sz="2000" spc="-30" dirty="0">
                <a:latin typeface="Calibri"/>
                <a:cs typeface="Calibri"/>
              </a:rPr>
              <a:t>order,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they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must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switch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Express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Scripts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effective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Jan.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2024.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19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For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existing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mail</a:t>
            </a:r>
            <a:r>
              <a:rPr sz="2000" b="1" spc="-1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order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users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open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prescription</a:t>
            </a:r>
            <a:r>
              <a:rPr sz="2000" spc="-1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refills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will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transferred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Express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Scripts.</a:t>
            </a:r>
            <a:endParaRPr sz="2000">
              <a:latin typeface="Calibri"/>
              <a:cs typeface="Calibri"/>
            </a:endParaRPr>
          </a:p>
          <a:p>
            <a:pPr marL="241300" marR="140335" indent="-228600">
              <a:lnSpc>
                <a:spcPct val="100600"/>
              </a:lnSpc>
              <a:spcBef>
                <a:spcPts val="975"/>
              </a:spcBef>
              <a:buClr>
                <a:srgbClr val="009FA2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For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any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new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mail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order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prescriptions</a:t>
            </a:r>
            <a:r>
              <a:rPr sz="2000" spc="-10" dirty="0">
                <a:latin typeface="Calibri"/>
                <a:cs typeface="Calibri"/>
              </a:rPr>
              <a:t>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members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will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able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set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up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member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profile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Express </a:t>
            </a:r>
            <a:r>
              <a:rPr sz="2000" dirty="0">
                <a:latin typeface="Calibri"/>
                <a:cs typeface="Calibri"/>
              </a:rPr>
              <a:t>Scripts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beginning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Dec.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2023,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but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will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only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able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initiate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order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beginning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Jan.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2024.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Communications</a:t>
            </a:r>
            <a:r>
              <a:rPr sz="2000" spc="-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will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sent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members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further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information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actions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needed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access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this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5"/>
              </a:spcBef>
            </a:pPr>
            <a:r>
              <a:rPr sz="2000" spc="-10" dirty="0">
                <a:latin typeface="Calibri"/>
                <a:cs typeface="Calibri"/>
              </a:rPr>
              <a:t>benefit.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In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process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similar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CVS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Caremark,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Express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Scripts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will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managing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mail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order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operations,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5"/>
              </a:spcBef>
            </a:pPr>
            <a:r>
              <a:rPr sz="2000" dirty="0">
                <a:latin typeface="Calibri"/>
                <a:cs typeface="Calibri"/>
              </a:rPr>
              <a:t>including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offering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call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center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support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member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inquiries.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834" y="5750458"/>
            <a:ext cx="25311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Confidential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Proprietary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659" y="0"/>
            <a:ext cx="1545336" cy="13167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52" y="1421891"/>
            <a:ext cx="3383279" cy="33832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991355" y="859536"/>
            <a:ext cx="0" cy="5142230"/>
          </a:xfrm>
          <a:custGeom>
            <a:avLst/>
            <a:gdLst/>
            <a:ahLst/>
            <a:cxnLst/>
            <a:rect l="l" t="t" r="r" b="b"/>
            <a:pathLst>
              <a:path h="5142230">
                <a:moveTo>
                  <a:pt x="0" y="0"/>
                </a:moveTo>
                <a:lnTo>
                  <a:pt x="0" y="514201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495807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Regional</a:t>
            </a:r>
            <a:r>
              <a:rPr spc="-14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Update:</a:t>
            </a:r>
            <a:r>
              <a:rPr spc="-10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North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521834" y="3662629"/>
            <a:ext cx="1723389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Chris</a:t>
            </a:r>
            <a:r>
              <a:rPr sz="2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Myers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512953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North</a:t>
            </a:r>
            <a:r>
              <a:rPr spc="-85" dirty="0"/>
              <a:t> </a:t>
            </a:r>
            <a:r>
              <a:rPr dirty="0"/>
              <a:t>Region</a:t>
            </a:r>
            <a:r>
              <a:rPr spc="-75" dirty="0"/>
              <a:t> </a:t>
            </a:r>
            <a:r>
              <a:rPr spc="-10" dirty="0"/>
              <a:t>Markets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3504" y="2048255"/>
            <a:ext cx="5367655" cy="558165"/>
          </a:xfrm>
          <a:prstGeom prst="rect">
            <a:avLst/>
          </a:prstGeom>
          <a:solidFill>
            <a:srgbClr val="001C70"/>
          </a:solidFill>
        </p:spPr>
        <p:txBody>
          <a:bodyPr vert="horz" wrap="square" lIns="0" tIns="9461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745"/>
              </a:spcBef>
            </a:pP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EXISTING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65" dirty="0">
                <a:solidFill>
                  <a:srgbClr val="FFFFFF"/>
                </a:solidFill>
                <a:latin typeface="Calibri"/>
                <a:cs typeface="Calibri"/>
              </a:rPr>
              <a:t>2023</a:t>
            </a:r>
            <a:r>
              <a:rPr sz="20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75" dirty="0">
                <a:solidFill>
                  <a:srgbClr val="FFFFFF"/>
                </a:solidFill>
                <a:latin typeface="Calibri"/>
                <a:cs typeface="Calibri"/>
              </a:rPr>
              <a:t>MARKETS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141" y="2677906"/>
            <a:ext cx="2236470" cy="283908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Connecticut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Delaware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Maine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Massachusetts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Hampshire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Jersey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85235" y="2677906"/>
            <a:ext cx="1858645" cy="236791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New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York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20" dirty="0">
                <a:latin typeface="Calibri"/>
                <a:cs typeface="Calibri"/>
              </a:rPr>
              <a:t>Ohio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Pennsylvania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latin typeface="Calibri"/>
                <a:cs typeface="Calibri"/>
              </a:rPr>
              <a:t>Rhode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Island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Vermont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5955" y="1963858"/>
            <a:ext cx="5253909" cy="321831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413461"/>
            <a:ext cx="702881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North</a:t>
            </a:r>
            <a:r>
              <a:rPr spc="-40" dirty="0"/>
              <a:t> </a:t>
            </a:r>
            <a:r>
              <a:rPr dirty="0"/>
              <a:t>Eligible</a:t>
            </a:r>
            <a:r>
              <a:rPr spc="-40" dirty="0"/>
              <a:t> </a:t>
            </a:r>
            <a:r>
              <a:rPr dirty="0"/>
              <a:t>and</a:t>
            </a:r>
            <a:r>
              <a:rPr spc="-25" dirty="0"/>
              <a:t> </a:t>
            </a:r>
            <a:r>
              <a:rPr spc="-10" dirty="0"/>
              <a:t>Penetration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39775" y="1532508"/>
          <a:ext cx="10782300" cy="42945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8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8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86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94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0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Medicare</a:t>
                      </a:r>
                      <a:r>
                        <a:rPr sz="1800" b="1" spc="-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Eligible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0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56388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Enrolled</a:t>
                      </a:r>
                      <a:r>
                        <a:rPr sz="1800" b="1" spc="-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2357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Penetration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0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Centene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County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21336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Footprint</a:t>
                      </a:r>
                      <a:r>
                        <a:rPr sz="18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Connecticut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711,778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367,295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51.60%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All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Maine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360,692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186,728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51.77%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All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Massachusetts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1,391,429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434,996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31.26%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Hampshire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322,555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94,149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29.19%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All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Jersey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1,676,366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623,046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37.17%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21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York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3,752,181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1,812,773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48.31%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61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62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Ohio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2,424,264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1,263,802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52%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All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Pennsylvania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2,830,647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1,393,864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49.24%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64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67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Rhode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Island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231,071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125,596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54.35%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All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Vermont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157,264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42,281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26.89%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11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Connecticut</a:t>
            </a:r>
            <a:r>
              <a:rPr spc="-90" dirty="0"/>
              <a:t> </a:t>
            </a:r>
            <a:r>
              <a:rPr dirty="0"/>
              <a:t>|</a:t>
            </a:r>
            <a:r>
              <a:rPr spc="40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539453"/>
            <a:ext cx="6387465" cy="433070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8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Strong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statewide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network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hospitals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network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All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plans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available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eight </a:t>
            </a:r>
            <a:r>
              <a:rPr sz="2000" spc="-10" dirty="0">
                <a:latin typeface="Calibri"/>
                <a:cs typeface="Calibri"/>
              </a:rPr>
              <a:t>counties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Very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competitive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dental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OTC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benefits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Strongest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network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New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Haven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10" dirty="0">
                <a:latin typeface="Calibri"/>
                <a:cs typeface="Calibri"/>
              </a:rPr>
              <a:t> Hartford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County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ts val="2390"/>
              </a:lnSpc>
              <a:spcBef>
                <a:spcPts val="10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Launched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D-</a:t>
            </a:r>
            <a:r>
              <a:rPr sz="2000" dirty="0">
                <a:latin typeface="Calibri"/>
                <a:cs typeface="Calibri"/>
              </a:rPr>
              <a:t>SNP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PPO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2023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Doing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very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well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will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390"/>
              </a:lnSpc>
            </a:pPr>
            <a:r>
              <a:rPr sz="2000" dirty="0">
                <a:latin typeface="Calibri"/>
                <a:cs typeface="Calibri"/>
              </a:rPr>
              <a:t>push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us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2024</a:t>
            </a:r>
            <a:endParaRPr sz="20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515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000" dirty="0">
                <a:latin typeface="Calibri"/>
                <a:cs typeface="Calibri"/>
              </a:rPr>
              <a:t>Spendables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card</a:t>
            </a:r>
            <a:endParaRPr sz="20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520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000" dirty="0">
                <a:latin typeface="Calibri"/>
                <a:cs typeface="Calibri"/>
              </a:rPr>
              <a:t>Strong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DVH</a:t>
            </a:r>
            <a:endParaRPr sz="2000">
              <a:latin typeface="Calibri"/>
              <a:cs typeface="Calibri"/>
            </a:endParaRPr>
          </a:p>
          <a:p>
            <a:pPr marL="473709" lvl="1" indent="-232410">
              <a:lnSpc>
                <a:spcPct val="100000"/>
              </a:lnSpc>
              <a:spcBef>
                <a:spcPts val="480"/>
              </a:spcBef>
              <a:buClr>
                <a:srgbClr val="6D6D6D"/>
              </a:buClr>
              <a:buFont typeface="Wingdings"/>
              <a:buChar char=""/>
              <a:tabLst>
                <a:tab pos="473709" algn="l"/>
              </a:tabLst>
            </a:pPr>
            <a:r>
              <a:rPr sz="2000" spc="-10" dirty="0">
                <a:latin typeface="Calibri"/>
                <a:cs typeface="Calibri"/>
              </a:rPr>
              <a:t>Non-Emergency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Transport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ts val="2390"/>
              </a:lnSpc>
              <a:spcBef>
                <a:spcPts val="102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UHC,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Aetna,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Anthem,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Wellcare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offer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similar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plans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on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390"/>
              </a:lnSpc>
            </a:pPr>
            <a:r>
              <a:rPr sz="2000" dirty="0">
                <a:latin typeface="Calibri"/>
                <a:cs typeface="Calibri"/>
              </a:rPr>
              <a:t>similar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networks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3547" y="2057400"/>
            <a:ext cx="3954779" cy="29763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241280" y="4494276"/>
            <a:ext cx="1193800" cy="4527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1925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1275"/>
              </a:spcBef>
            </a:pPr>
            <a:r>
              <a:rPr sz="1800" spc="-1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962388" y="4722876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Connecticut</a:t>
            </a:r>
            <a:r>
              <a:rPr spc="-110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20" dirty="0">
                <a:latin typeface="Calibri"/>
                <a:cs typeface="Calibri"/>
              </a:rPr>
              <a:t> 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961540"/>
            <a:ext cx="4845685" cy="119189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Wellcare</a:t>
            </a:r>
            <a:r>
              <a:rPr sz="2000" b="1" spc="-80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Continued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Coverage</a:t>
            </a:r>
            <a:r>
              <a:rPr sz="20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9FA2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85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Fairfield,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Hartford,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Litchfield,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Middlesex,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5"/>
              </a:spcBef>
            </a:pPr>
            <a:r>
              <a:rPr sz="2000" dirty="0">
                <a:latin typeface="Calibri"/>
                <a:cs typeface="Calibri"/>
              </a:rPr>
              <a:t>New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Haven,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New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London,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Tolland,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Windham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56347" y="2066544"/>
            <a:ext cx="3950207" cy="29763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779507" y="4507991"/>
            <a:ext cx="1198245" cy="4527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59385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1255"/>
              </a:spcBef>
            </a:pPr>
            <a:r>
              <a:rPr sz="1800" spc="-10" dirty="0">
                <a:latin typeface="Calibri"/>
                <a:cs typeface="Calibri"/>
              </a:rPr>
              <a:t>Wellcare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00616" y="4736591"/>
            <a:ext cx="201295" cy="196850"/>
          </a:xfrm>
          <a:custGeom>
            <a:avLst/>
            <a:gdLst/>
            <a:ahLst/>
            <a:cxnLst/>
            <a:rect l="l" t="t" r="r" b="b"/>
            <a:pathLst>
              <a:path w="201295" h="196850">
                <a:moveTo>
                  <a:pt x="201168" y="0"/>
                </a:moveTo>
                <a:lnTo>
                  <a:pt x="0" y="0"/>
                </a:lnTo>
                <a:lnTo>
                  <a:pt x="0" y="196595"/>
                </a:lnTo>
                <a:lnTo>
                  <a:pt x="201168" y="196595"/>
                </a:lnTo>
                <a:lnTo>
                  <a:pt x="201168" y="0"/>
                </a:lnTo>
                <a:close/>
              </a:path>
            </a:pathLst>
          </a:custGeom>
          <a:solidFill>
            <a:srgbClr val="00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Connecticut</a:t>
            </a:r>
            <a:r>
              <a:rPr spc="-114" dirty="0"/>
              <a:t> </a:t>
            </a:r>
            <a:r>
              <a:rPr dirty="0"/>
              <a:t>|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45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20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09320" y="1808607"/>
          <a:ext cx="10838815" cy="2009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3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Open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PPO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$60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core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$80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Delaware</a:t>
            </a:r>
            <a:r>
              <a:rPr spc="-125" dirty="0"/>
              <a:t> </a:t>
            </a:r>
            <a:r>
              <a:rPr dirty="0"/>
              <a:t>|</a:t>
            </a:r>
            <a:r>
              <a:rPr spc="-65" dirty="0"/>
              <a:t> </a:t>
            </a:r>
            <a:r>
              <a:rPr sz="3000" i="1" spc="-10" dirty="0">
                <a:latin typeface="Calibri"/>
                <a:cs typeface="Calibri"/>
              </a:rPr>
              <a:t>Review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1442552"/>
            <a:ext cx="5851525" cy="447738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95"/>
              </a:spcBef>
              <a:buFont typeface="Arial"/>
              <a:buChar char="•"/>
              <a:tabLst>
                <a:tab pos="240665" algn="l"/>
              </a:tabLst>
            </a:pPr>
            <a:r>
              <a:rPr sz="2200" b="1" dirty="0">
                <a:solidFill>
                  <a:srgbClr val="009FA2"/>
                </a:solidFill>
                <a:latin typeface="Calibri"/>
                <a:cs typeface="Calibri"/>
              </a:rPr>
              <a:t>Expansion</a:t>
            </a:r>
            <a:r>
              <a:rPr sz="2200" b="1" spc="-114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9FA2"/>
                </a:solidFill>
                <a:latin typeface="Calibri"/>
                <a:cs typeface="Calibri"/>
              </a:rPr>
              <a:t>State</a:t>
            </a:r>
            <a:r>
              <a:rPr sz="2200" b="1" spc="-6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009FA2"/>
                </a:solidFill>
                <a:latin typeface="Calibri"/>
                <a:cs typeface="Calibri"/>
              </a:rPr>
              <a:t>for</a:t>
            </a:r>
            <a:r>
              <a:rPr sz="2200" b="1" spc="-55" dirty="0">
                <a:solidFill>
                  <a:srgbClr val="009FA2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9FA2"/>
                </a:solidFill>
                <a:latin typeface="Calibri"/>
                <a:cs typeface="Calibri"/>
              </a:rPr>
              <a:t>2024!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dirty="0">
                <a:latin typeface="Calibri"/>
                <a:cs typeface="Calibri"/>
              </a:rPr>
              <a:t>We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will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three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three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counties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Delaware.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200" dirty="0">
                <a:latin typeface="Calibri"/>
                <a:cs typeface="Calibri"/>
              </a:rPr>
              <a:t>There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are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three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major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hospitals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1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state.</a:t>
            </a:r>
            <a:endParaRPr sz="2200">
              <a:latin typeface="Calibri"/>
              <a:cs typeface="Calibri"/>
            </a:endParaRPr>
          </a:p>
          <a:p>
            <a:pPr marL="474345" marR="570230" lvl="1" indent="-233679">
              <a:lnSpc>
                <a:spcPts val="2630"/>
              </a:lnSpc>
              <a:spcBef>
                <a:spcPts val="625"/>
              </a:spcBef>
              <a:buClr>
                <a:srgbClr val="6D6D6D"/>
              </a:buClr>
              <a:buFont typeface="Wingdings"/>
              <a:buChar char=""/>
              <a:tabLst>
                <a:tab pos="474345" algn="l"/>
              </a:tabLst>
            </a:pPr>
            <a:r>
              <a:rPr sz="2200" dirty="0">
                <a:latin typeface="Calibri"/>
                <a:cs typeface="Calibri"/>
              </a:rPr>
              <a:t>We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are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expecting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have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all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three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spc="-10" dirty="0">
                <a:latin typeface="Calibri"/>
                <a:cs typeface="Calibri"/>
              </a:rPr>
              <a:t>following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Health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Systems:</a:t>
            </a:r>
            <a:endParaRPr sz="2200">
              <a:latin typeface="Calibri"/>
              <a:cs typeface="Calibri"/>
            </a:endParaRPr>
          </a:p>
          <a:p>
            <a:pPr marL="697865" lvl="2" indent="-22352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697865" algn="l"/>
              </a:tabLst>
            </a:pPr>
            <a:r>
              <a:rPr sz="2200" spc="-10" dirty="0">
                <a:latin typeface="Calibri"/>
                <a:cs typeface="Calibri"/>
              </a:rPr>
              <a:t>Christiana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Health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System,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including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two</a:t>
            </a:r>
            <a:endParaRPr sz="2200">
              <a:latin typeface="Calibri"/>
              <a:cs typeface="Calibri"/>
            </a:endParaRPr>
          </a:p>
          <a:p>
            <a:pPr marL="698500">
              <a:lnSpc>
                <a:spcPct val="100000"/>
              </a:lnSpc>
              <a:spcBef>
                <a:spcPts val="25"/>
              </a:spcBef>
            </a:pPr>
            <a:r>
              <a:rPr sz="2200" spc="-10" dirty="0">
                <a:latin typeface="Calibri"/>
                <a:cs typeface="Calibri"/>
              </a:rPr>
              <a:t>hospitals</a:t>
            </a:r>
            <a:endParaRPr sz="2200">
              <a:latin typeface="Calibri"/>
              <a:cs typeface="Calibri"/>
            </a:endParaRPr>
          </a:p>
          <a:p>
            <a:pPr marL="697865" lvl="2" indent="-223520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697865" algn="l"/>
              </a:tabLst>
            </a:pPr>
            <a:r>
              <a:rPr sz="2200" dirty="0">
                <a:latin typeface="Calibri"/>
                <a:cs typeface="Calibri"/>
              </a:rPr>
              <a:t>Bebbe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Hospital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Health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System</a:t>
            </a:r>
            <a:endParaRPr sz="2200">
              <a:latin typeface="Calibri"/>
              <a:cs typeface="Calibri"/>
            </a:endParaRPr>
          </a:p>
          <a:p>
            <a:pPr marL="697865" lvl="2" indent="-223520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697865" algn="l"/>
              </a:tabLst>
            </a:pPr>
            <a:r>
              <a:rPr sz="2200" dirty="0">
                <a:latin typeface="Calibri"/>
                <a:cs typeface="Calibri"/>
              </a:rPr>
              <a:t>Bay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health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Medical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Center</a:t>
            </a:r>
            <a:endParaRPr sz="2200">
              <a:latin typeface="Calibri"/>
              <a:cs typeface="Calibri"/>
            </a:endParaRPr>
          </a:p>
          <a:p>
            <a:pPr marL="697865" lvl="2" indent="-223520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697865" algn="l"/>
              </a:tabLst>
            </a:pPr>
            <a:r>
              <a:rPr sz="2200" dirty="0">
                <a:latin typeface="Calibri"/>
                <a:cs typeface="Calibri"/>
              </a:rPr>
              <a:t>Saint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Francis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Hospital</a:t>
            </a:r>
            <a:endParaRPr sz="2200">
              <a:latin typeface="Calibri"/>
              <a:cs typeface="Calibri"/>
            </a:endParaRPr>
          </a:p>
          <a:p>
            <a:pPr marL="697865" lvl="2" indent="-223520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697865" algn="l"/>
              </a:tabLst>
            </a:pPr>
            <a:r>
              <a:rPr sz="2200" dirty="0">
                <a:latin typeface="Calibri"/>
                <a:cs typeface="Calibri"/>
              </a:rPr>
              <a:t>Tidal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Health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System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109459" y="886967"/>
            <a:ext cx="2848610" cy="5381625"/>
            <a:chOff x="7109459" y="886967"/>
            <a:chExt cx="2848610" cy="53816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9459" y="886967"/>
              <a:ext cx="2688244" cy="53812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47303" y="1924811"/>
              <a:ext cx="1811020" cy="352425"/>
            </a:xfrm>
            <a:custGeom>
              <a:avLst/>
              <a:gdLst/>
              <a:ahLst/>
              <a:cxnLst/>
              <a:rect l="l" t="t" r="r" b="b"/>
              <a:pathLst>
                <a:path w="1811020" h="352425">
                  <a:moveTo>
                    <a:pt x="1810511" y="0"/>
                  </a:moveTo>
                  <a:lnTo>
                    <a:pt x="0" y="0"/>
                  </a:lnTo>
                  <a:lnTo>
                    <a:pt x="0" y="352044"/>
                  </a:lnTo>
                  <a:lnTo>
                    <a:pt x="1810511" y="352044"/>
                  </a:lnTo>
                  <a:lnTo>
                    <a:pt x="1810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658606" y="2005660"/>
            <a:ext cx="14795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2024 </a:t>
            </a:r>
            <a:r>
              <a:rPr sz="1800" spc="-10" dirty="0">
                <a:latin typeface="Calibri"/>
                <a:cs typeface="Calibri"/>
              </a:rPr>
              <a:t>Expansion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39328" y="2080260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Delaware</a:t>
            </a:r>
            <a:r>
              <a:rPr spc="-135" dirty="0"/>
              <a:t> </a:t>
            </a:r>
            <a:r>
              <a:rPr dirty="0"/>
              <a:t>|</a:t>
            </a:r>
            <a:r>
              <a:rPr spc="-80" dirty="0"/>
              <a:t> </a:t>
            </a:r>
            <a:r>
              <a:rPr sz="3000" i="1" dirty="0">
                <a:latin typeface="Calibri"/>
                <a:cs typeface="Calibri"/>
              </a:rPr>
              <a:t>Service</a:t>
            </a:r>
            <a:r>
              <a:rPr sz="3000" i="1" spc="-55" dirty="0">
                <a:latin typeface="Calibri"/>
                <a:cs typeface="Calibri"/>
              </a:rPr>
              <a:t> </a:t>
            </a:r>
            <a:r>
              <a:rPr sz="3000" i="1" spc="-20" dirty="0">
                <a:latin typeface="Calibri"/>
                <a:cs typeface="Calibri"/>
              </a:rPr>
              <a:t>Area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41" y="2336632"/>
            <a:ext cx="2806065" cy="88582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000" b="1" dirty="0">
                <a:solidFill>
                  <a:srgbClr val="001C70"/>
                </a:solidFill>
                <a:latin typeface="Calibri"/>
                <a:cs typeface="Calibri"/>
              </a:rPr>
              <a:t>2024</a:t>
            </a:r>
            <a:r>
              <a:rPr sz="2000" b="1" spc="-5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1C70"/>
                </a:solidFill>
                <a:latin typeface="Calibri"/>
                <a:cs typeface="Calibri"/>
              </a:rPr>
              <a:t>Expansion</a:t>
            </a:r>
            <a:r>
              <a:rPr sz="2000" b="1" spc="-105" dirty="0">
                <a:solidFill>
                  <a:srgbClr val="001C7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1C70"/>
                </a:solidFill>
                <a:latin typeface="Calibri"/>
                <a:cs typeface="Calibri"/>
              </a:rPr>
              <a:t>Counties: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990"/>
              </a:spcBef>
              <a:buClr>
                <a:srgbClr val="009FA2"/>
              </a:buClr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Kent,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New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Castle,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Sussex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109459" y="886967"/>
            <a:ext cx="2848610" cy="5381625"/>
            <a:chOff x="7109459" y="886967"/>
            <a:chExt cx="2848610" cy="53816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9459" y="886967"/>
              <a:ext cx="2688244" cy="53812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47303" y="1924811"/>
              <a:ext cx="1811020" cy="352425"/>
            </a:xfrm>
            <a:custGeom>
              <a:avLst/>
              <a:gdLst/>
              <a:ahLst/>
              <a:cxnLst/>
              <a:rect l="l" t="t" r="r" b="b"/>
              <a:pathLst>
                <a:path w="1811020" h="352425">
                  <a:moveTo>
                    <a:pt x="1810511" y="0"/>
                  </a:moveTo>
                  <a:lnTo>
                    <a:pt x="0" y="0"/>
                  </a:lnTo>
                  <a:lnTo>
                    <a:pt x="0" y="352044"/>
                  </a:lnTo>
                  <a:lnTo>
                    <a:pt x="1810511" y="352044"/>
                  </a:lnTo>
                  <a:lnTo>
                    <a:pt x="1810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658606" y="2005660"/>
            <a:ext cx="14795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2024 </a:t>
            </a:r>
            <a:r>
              <a:rPr sz="1800" spc="-10" dirty="0">
                <a:latin typeface="Calibri"/>
                <a:cs typeface="Calibri"/>
              </a:rPr>
              <a:t>Expansion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39328" y="2080260"/>
            <a:ext cx="196850" cy="196850"/>
          </a:xfrm>
          <a:custGeom>
            <a:avLst/>
            <a:gdLst/>
            <a:ahLst/>
            <a:cxnLst/>
            <a:rect l="l" t="t" r="r" b="b"/>
            <a:pathLst>
              <a:path w="196850" h="196850">
                <a:moveTo>
                  <a:pt x="196596" y="0"/>
                </a:moveTo>
                <a:lnTo>
                  <a:pt x="0" y="0"/>
                </a:lnTo>
                <a:lnTo>
                  <a:pt x="0" y="196596"/>
                </a:lnTo>
                <a:lnTo>
                  <a:pt x="196596" y="196596"/>
                </a:lnTo>
                <a:lnTo>
                  <a:pt x="196596" y="0"/>
                </a:lnTo>
                <a:close/>
              </a:path>
            </a:pathLst>
          </a:custGeom>
          <a:solidFill>
            <a:srgbClr val="001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/>
              <a:t>Delaware</a:t>
            </a:r>
            <a:r>
              <a:rPr spc="-130" dirty="0"/>
              <a:t> </a:t>
            </a:r>
            <a:r>
              <a:rPr dirty="0"/>
              <a:t>|</a:t>
            </a:r>
            <a:r>
              <a:rPr spc="-75" dirty="0"/>
              <a:t> </a:t>
            </a:r>
            <a:r>
              <a:rPr sz="3000" i="1" dirty="0">
                <a:latin typeface="Calibri"/>
                <a:cs typeface="Calibri"/>
              </a:rPr>
              <a:t>At</a:t>
            </a:r>
            <a:r>
              <a:rPr sz="3000" i="1" spc="-50" dirty="0">
                <a:latin typeface="Calibri"/>
                <a:cs typeface="Calibri"/>
              </a:rPr>
              <a:t> </a:t>
            </a:r>
            <a:r>
              <a:rPr sz="3000" i="1" dirty="0">
                <a:latin typeface="Calibri"/>
                <a:cs typeface="Calibri"/>
              </a:rPr>
              <a:t>a</a:t>
            </a:r>
            <a:r>
              <a:rPr sz="3000" i="1" spc="-7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Glance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20"/>
              </a:lnSpc>
            </a:pPr>
            <a:r>
              <a:rPr dirty="0"/>
              <a:t>Confidential</a:t>
            </a:r>
            <a:r>
              <a:rPr spc="160" dirty="0"/>
              <a:t> </a:t>
            </a:r>
            <a:r>
              <a:rPr dirty="0"/>
              <a:t>and</a:t>
            </a:r>
            <a:r>
              <a:rPr spc="180" dirty="0"/>
              <a:t> </a:t>
            </a:r>
            <a:r>
              <a:rPr dirty="0"/>
              <a:t>Proprietary</a:t>
            </a:r>
            <a:r>
              <a:rPr spc="145" dirty="0"/>
              <a:t> </a:t>
            </a:r>
            <a:r>
              <a:rPr spc="-10" dirty="0"/>
              <a:t>Information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29373" y="1808988"/>
          <a:ext cx="11049000" cy="2010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8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Push</a:t>
                      </a:r>
                      <a:r>
                        <a:rPr sz="15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</a:t>
                      </a:r>
                      <a:r>
                        <a:rPr sz="15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</a:t>
                      </a:r>
                      <a:r>
                        <a:rPr sz="155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Highlights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HMO-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$60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qtr.,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$750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ears),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$100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Liberty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HMO-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$180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ears),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Wellcare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Dual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Access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HMO-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DSNP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$140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Spendables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card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mo.,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$2,000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Dental,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$500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Hearing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(both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ears),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$300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Vision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25254</Words>
  <Application>Microsoft Office PowerPoint</Application>
  <PresentationFormat>Widescreen</PresentationFormat>
  <Paragraphs>3912</Paragraphs>
  <Slides>230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230</vt:i4>
      </vt:variant>
    </vt:vector>
  </HeadingPairs>
  <TitlesOfParts>
    <vt:vector size="236" baseType="lpstr">
      <vt:lpstr>Arial</vt:lpstr>
      <vt:lpstr>Calibri</vt:lpstr>
      <vt:lpstr>Symbol</vt:lpstr>
      <vt:lpstr>Times New Roman</vt:lpstr>
      <vt:lpstr>Wingdings</vt:lpstr>
      <vt:lpstr>Office Theme</vt:lpstr>
      <vt:lpstr>Shane White -National Distribution Director</vt:lpstr>
      <vt:lpstr>Field Sales Regions</vt:lpstr>
      <vt:lpstr>link to Wellcare First Look which has quick access to PAAGs (overviews) of every state and plan we have. (www.wellcarefirstlook.com) Wellcare First Look</vt:lpstr>
      <vt:lpstr>Custom PAAGs Portfolio at a Glance  D-SNP Example </vt:lpstr>
      <vt:lpstr>Introduction &amp; Vision</vt:lpstr>
      <vt:lpstr>Vision</vt:lpstr>
      <vt:lpstr>Medicare Snapshot</vt:lpstr>
      <vt:lpstr>Plan for Growth</vt:lpstr>
      <vt:lpstr>PowerPoint Presentation</vt:lpstr>
      <vt:lpstr>Service Enhancements</vt:lpstr>
      <vt:lpstr>Intense Focus on Quality</vt:lpstr>
      <vt:lpstr>Materials Update</vt:lpstr>
      <vt:lpstr>Enrollment Guide: Color Covers by Plan Type with Photo</vt:lpstr>
      <vt:lpstr>Welcome Kit and Welcome Back Kit: Member-specific; plan name and contract number on covers</vt:lpstr>
      <vt:lpstr>Enrollment Guide, Welcome Kit, and Welcome Back Kit: Expanded Self-Service Tools Section</vt:lpstr>
      <vt:lpstr>PowerPoint Presentation</vt:lpstr>
      <vt:lpstr>AEP PY2024 Marketing Pillars</vt:lpstr>
      <vt:lpstr>Creative Objectives</vt:lpstr>
      <vt:lpstr>Appendix</vt:lpstr>
      <vt:lpstr>Wellcare Brand Bridging Strategy</vt:lpstr>
      <vt:lpstr>PowerPoint Presentation</vt:lpstr>
      <vt:lpstr>Service Improvements</vt:lpstr>
      <vt:lpstr>Service Improvements</vt:lpstr>
      <vt:lpstr>Pre-Enrollment Checklist &amp; Required Topics</vt:lpstr>
      <vt:lpstr>Topics to Cover During the Sales Process</vt:lpstr>
      <vt:lpstr>Pre-Enrollment Checklist and Effect on Coverage</vt:lpstr>
      <vt:lpstr>Importance of a Compliant Sales Presentation and Enrollment</vt:lpstr>
      <vt:lpstr>PowerPoint Presentation</vt:lpstr>
      <vt:lpstr>Marketing Activity and Material Accuracy</vt:lpstr>
      <vt:lpstr>TPMO Marketing Material Submission to CMS</vt:lpstr>
      <vt:lpstr>TPMO Call Recording</vt:lpstr>
      <vt:lpstr>Oversight Activities</vt:lpstr>
      <vt:lpstr>Sales Compliance Monitoring</vt:lpstr>
      <vt:lpstr>Sales Compliance Reporting</vt:lpstr>
      <vt:lpstr>Appendix</vt:lpstr>
      <vt:lpstr>PowerPoint Presentation</vt:lpstr>
      <vt:lpstr>MEDICARE NAME AND CARD</vt:lpstr>
      <vt:lpstr>TPMO Disclaimers</vt:lpstr>
      <vt:lpstr>Sources</vt:lpstr>
      <vt:lpstr>Sources</vt:lpstr>
      <vt:lpstr>Wellcare: Product Overview and Philosophy</vt:lpstr>
      <vt:lpstr>Geographic Expansion</vt:lpstr>
      <vt:lpstr>Portfolio Approach</vt:lpstr>
      <vt:lpstr>Product Portfolio Highlights</vt:lpstr>
      <vt:lpstr>Products with Purpose</vt:lpstr>
      <vt:lpstr>Portfolio Approach Special Needs Plans</vt:lpstr>
      <vt:lpstr>PY2024 D-SNP Portfolio Approach</vt:lpstr>
      <vt:lpstr>PY2024 NEW All Dual Plan Offerings</vt:lpstr>
      <vt:lpstr>Duals Strategy</vt:lpstr>
      <vt:lpstr>Duals Strategy cont’d – New slide</vt:lpstr>
      <vt:lpstr>Portfolio Approach Traditional Medicare Advantage</vt:lpstr>
      <vt:lpstr>Portfolio Approach Traditional Medicare Advantage</vt:lpstr>
      <vt:lpstr>Low Income Subsidy Plans</vt:lpstr>
      <vt:lpstr>PY2024 Ascension Complete Plan Acquisition</vt:lpstr>
      <vt:lpstr>PY2024 Ascension Complete Plan Acquisition</vt:lpstr>
      <vt:lpstr>Wellcare and Mutual of Omaha Partnership</vt:lpstr>
      <vt:lpstr>Portfolio Approach Limited Service Area</vt:lpstr>
      <vt:lpstr>National Portfolio</vt:lpstr>
      <vt:lpstr>Medical</vt:lpstr>
      <vt:lpstr>Key Benefit Highlights</vt:lpstr>
      <vt:lpstr>Part D</vt:lpstr>
      <vt:lpstr>Key Part D Highlights</vt:lpstr>
      <vt:lpstr>2024 Part D Product Design for MAPD</vt:lpstr>
      <vt:lpstr>2024 Part D Product Design for MAPD</vt:lpstr>
      <vt:lpstr>Formulary Improvements</vt:lpstr>
      <vt:lpstr>2024 PBM Migration</vt:lpstr>
      <vt:lpstr>Mail Order</vt:lpstr>
      <vt:lpstr>Supplemental Benefits</vt:lpstr>
      <vt:lpstr>PY2024 Multi-Benefit Card: Introducing Wellcare Spendables ™</vt:lpstr>
      <vt:lpstr>Introducing Wellcare Spendables™</vt:lpstr>
      <vt:lpstr>Wellcare Spendables</vt:lpstr>
      <vt:lpstr>Wellcare Spendables™ Debit Cards</vt:lpstr>
      <vt:lpstr>Solutran Network Coverage</vt:lpstr>
      <vt:lpstr>2024 MAPD Benefit Highlights</vt:lpstr>
      <vt:lpstr>2024 MAPD Benefit Highlights</vt:lpstr>
      <vt:lpstr>2024 MAPD Benefit Highlights</vt:lpstr>
      <vt:lpstr>PY2024 VBID D-SNP Benefit Changes</vt:lpstr>
      <vt:lpstr>PY2024 SSBCI – Approved Vendors and Key Changes</vt:lpstr>
      <vt:lpstr>PY2024 SSBCI Benefit Changes</vt:lpstr>
      <vt:lpstr>Part B Diabetic Testing Supplies Strategy</vt:lpstr>
      <vt:lpstr>What’s To Come…</vt:lpstr>
      <vt:lpstr>Wellcare Prescription Drug Plan Overview</vt:lpstr>
      <vt:lpstr>PDP Overview</vt:lpstr>
      <vt:lpstr>A Brief History</vt:lpstr>
      <vt:lpstr>2024 Wellcare Standalone Prescription Drug Plan Product Offerings</vt:lpstr>
      <vt:lpstr>2024 Wellcare PDP Product Changes</vt:lpstr>
      <vt:lpstr>2024 Proposed Product Offerings</vt:lpstr>
      <vt:lpstr>2024 Pharmacy Benefits Manager (PBM) Migration Things to Know</vt:lpstr>
      <vt:lpstr>2024 PBM Migration</vt:lpstr>
      <vt:lpstr>Mail Order</vt:lpstr>
      <vt:lpstr>Regional Update: North</vt:lpstr>
      <vt:lpstr>North Region Markets</vt:lpstr>
      <vt:lpstr>North Eligible and Penetration</vt:lpstr>
      <vt:lpstr>Connecticut | Review</vt:lpstr>
      <vt:lpstr>Connecticut | Service Area</vt:lpstr>
      <vt:lpstr>Connecticut | At a Glance</vt:lpstr>
      <vt:lpstr>Delaware | Review</vt:lpstr>
      <vt:lpstr>Delaware | Service Area</vt:lpstr>
      <vt:lpstr>Delaware | At a Glance</vt:lpstr>
      <vt:lpstr>Maine | Review</vt:lpstr>
      <vt:lpstr>Maine | Service Area</vt:lpstr>
      <vt:lpstr>Maine | At a Glance</vt:lpstr>
      <vt:lpstr>Massachusetts | Review</vt:lpstr>
      <vt:lpstr>Massachusetts | Service Area</vt:lpstr>
      <vt:lpstr>Massachusetts | At a Glance</vt:lpstr>
      <vt:lpstr>New Hampshire | Review</vt:lpstr>
      <vt:lpstr>New Hampshire | Service Area</vt:lpstr>
      <vt:lpstr>New Hampshire | At a Glance</vt:lpstr>
      <vt:lpstr>New Jersey | Review</vt:lpstr>
      <vt:lpstr>New Jersey | Service Area</vt:lpstr>
      <vt:lpstr>New Jersey | At a Glance</vt:lpstr>
      <vt:lpstr>New York | Review</vt:lpstr>
      <vt:lpstr>New York | Service Area</vt:lpstr>
      <vt:lpstr>New York | At a Glance</vt:lpstr>
      <vt:lpstr>Ohio | Review</vt:lpstr>
      <vt:lpstr>Ohio | Service Area</vt:lpstr>
      <vt:lpstr>Ohio | At a Glance</vt:lpstr>
      <vt:lpstr>Pennsylvania | Review</vt:lpstr>
      <vt:lpstr>Pennsylvania | Service Area</vt:lpstr>
      <vt:lpstr>Pennsylvania | At a Glance</vt:lpstr>
      <vt:lpstr>Rhode Island | Review</vt:lpstr>
      <vt:lpstr>Rhode Island | Service Area</vt:lpstr>
      <vt:lpstr>Rhode Island | At a Glance</vt:lpstr>
      <vt:lpstr>Vermont | Review</vt:lpstr>
      <vt:lpstr>Vermont | Service Area</vt:lpstr>
      <vt:lpstr>Vermont | At a Glance</vt:lpstr>
      <vt:lpstr>North Market Summary</vt:lpstr>
      <vt:lpstr>Next Steps</vt:lpstr>
      <vt:lpstr>Regional Update: Central</vt:lpstr>
      <vt:lpstr>Central Region Markets</vt:lpstr>
      <vt:lpstr>Central Eligibles and Penetration</vt:lpstr>
      <vt:lpstr>Arkansas | Review</vt:lpstr>
      <vt:lpstr>Arkansas | Service Area</vt:lpstr>
      <vt:lpstr>Arkansas | At a Glance</vt:lpstr>
      <vt:lpstr>Illinois | Review</vt:lpstr>
      <vt:lpstr>Illinois | Service Area</vt:lpstr>
      <vt:lpstr>Illinois | At a Glance</vt:lpstr>
      <vt:lpstr>Indiana | Review</vt:lpstr>
      <vt:lpstr>Indiana | Service Area</vt:lpstr>
      <vt:lpstr>Indiana | At a Glance</vt:lpstr>
      <vt:lpstr>Kansas | Review</vt:lpstr>
      <vt:lpstr>Kansas | Service Area</vt:lpstr>
      <vt:lpstr>Kansas | At a Glance</vt:lpstr>
      <vt:lpstr>Kentucky | Review</vt:lpstr>
      <vt:lpstr>Kentucky | Service Area</vt:lpstr>
      <vt:lpstr>Kentucky | At a Glance</vt:lpstr>
      <vt:lpstr>Michigan | Review</vt:lpstr>
      <vt:lpstr>Michigan | Service Area</vt:lpstr>
      <vt:lpstr>Michigan | At a Glance</vt:lpstr>
      <vt:lpstr>Missouri | Review</vt:lpstr>
      <vt:lpstr>Missouri | Service Area</vt:lpstr>
      <vt:lpstr>Missouri | At a Glance</vt:lpstr>
      <vt:lpstr>Nebraska | Review</vt:lpstr>
      <vt:lpstr>Nebraska | Service Area</vt:lpstr>
      <vt:lpstr>Nebraska | At a Glance</vt:lpstr>
      <vt:lpstr>Oklahoma | Review</vt:lpstr>
      <vt:lpstr>Oklahoma | Service Area</vt:lpstr>
      <vt:lpstr>Oklahoma | At a Glance</vt:lpstr>
      <vt:lpstr>Tennessee | Review</vt:lpstr>
      <vt:lpstr>Tennessee | Service Area</vt:lpstr>
      <vt:lpstr>Tennessee | At a Glance</vt:lpstr>
      <vt:lpstr>Wisconsin | Review</vt:lpstr>
      <vt:lpstr>Wisconsin | Service Area</vt:lpstr>
      <vt:lpstr>Wisconsin | At a Glance</vt:lpstr>
      <vt:lpstr>Central Market Summary</vt:lpstr>
      <vt:lpstr>PowerPoint Presentation</vt:lpstr>
      <vt:lpstr>West Region Markets</vt:lpstr>
      <vt:lpstr>West Eligible and Penetration</vt:lpstr>
      <vt:lpstr>Arizona | Review</vt:lpstr>
      <vt:lpstr>Arizona | Service Area</vt:lpstr>
      <vt:lpstr>Arizona | At a Glance</vt:lpstr>
      <vt:lpstr>Arizona | At a Glance</vt:lpstr>
      <vt:lpstr>California – South | Review</vt:lpstr>
      <vt:lpstr>California – South | Service Area</vt:lpstr>
      <vt:lpstr>California – South | At a Glance</vt:lpstr>
      <vt:lpstr>California – South | At a Glance</vt:lpstr>
      <vt:lpstr>California – North | Review</vt:lpstr>
      <vt:lpstr>California – North | Service Area</vt:lpstr>
      <vt:lpstr>California – North| At a Glance</vt:lpstr>
      <vt:lpstr>California – North| At a Glance</vt:lpstr>
      <vt:lpstr>Hawaii | Review</vt:lpstr>
      <vt:lpstr>Hawaii | Service Area</vt:lpstr>
      <vt:lpstr>Hawaii | At a Glance</vt:lpstr>
      <vt:lpstr>Nevada | Review</vt:lpstr>
      <vt:lpstr>Nevada | Service Area</vt:lpstr>
      <vt:lpstr>Nevada | At a Glance</vt:lpstr>
      <vt:lpstr>Nevada | At a Glance</vt:lpstr>
      <vt:lpstr>New Mexico | Review</vt:lpstr>
      <vt:lpstr>New Mexico | Service Area</vt:lpstr>
      <vt:lpstr>New Mexico | At a Glance</vt:lpstr>
      <vt:lpstr>New Mexico | At a Glance</vt:lpstr>
      <vt:lpstr>Oregon | Review</vt:lpstr>
      <vt:lpstr>Oregon | Service Area</vt:lpstr>
      <vt:lpstr>Oregon | At a Glance</vt:lpstr>
      <vt:lpstr>Oregon | At a Glance</vt:lpstr>
      <vt:lpstr>Oregon | At a Glance</vt:lpstr>
      <vt:lpstr>Washington | Review</vt:lpstr>
      <vt:lpstr>Washington | Service Area</vt:lpstr>
      <vt:lpstr>Washington | At a Glance</vt:lpstr>
      <vt:lpstr>Washington | At a Glance</vt:lpstr>
      <vt:lpstr>West Market Summary</vt:lpstr>
      <vt:lpstr>Regional Update: South</vt:lpstr>
      <vt:lpstr>South Region Markets</vt:lpstr>
      <vt:lpstr>South Eligibles and Penetration</vt:lpstr>
      <vt:lpstr>Alabama | Review</vt:lpstr>
      <vt:lpstr>Alabama | Service Area</vt:lpstr>
      <vt:lpstr>Alabama | At A Glance</vt:lpstr>
      <vt:lpstr>Louisiana | Review</vt:lpstr>
      <vt:lpstr>Louisiana | Service Area</vt:lpstr>
      <vt:lpstr>Louisiana | At A Glance</vt:lpstr>
      <vt:lpstr>Mississippi | Review</vt:lpstr>
      <vt:lpstr>Mississippi | Service Area</vt:lpstr>
      <vt:lpstr>Mississippi | At A Glance</vt:lpstr>
      <vt:lpstr>Georgia | Review</vt:lpstr>
      <vt:lpstr>Georgia | Service Area</vt:lpstr>
      <vt:lpstr>Georgia | At A Glance</vt:lpstr>
      <vt:lpstr>North Carolina | Review</vt:lpstr>
      <vt:lpstr>North Carolina | Service Area</vt:lpstr>
      <vt:lpstr>North Carolina | At a Glance</vt:lpstr>
      <vt:lpstr>South Carolina | Review</vt:lpstr>
      <vt:lpstr>South Carolina | Service Area</vt:lpstr>
      <vt:lpstr>South Carolina | At a Glance</vt:lpstr>
      <vt:lpstr>Florida | Review</vt:lpstr>
      <vt:lpstr>Florida | Service Area</vt:lpstr>
      <vt:lpstr>Florida | At A Glance</vt:lpstr>
      <vt:lpstr>Texas | Review</vt:lpstr>
      <vt:lpstr>Texas | Service Area</vt:lpstr>
      <vt:lpstr>Texas | At A Glance</vt:lpstr>
      <vt:lpstr>South Market Summary</vt:lpstr>
      <vt:lpstr>Thank you for joining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&amp; Vision</dc:title>
  <dc:creator>Kellie J. Rice</dc:creator>
  <cp:lastModifiedBy>Shane S. White</cp:lastModifiedBy>
  <cp:revision>1</cp:revision>
  <dcterms:created xsi:type="dcterms:W3CDTF">2023-07-24T01:37:50Z</dcterms:created>
  <dcterms:modified xsi:type="dcterms:W3CDTF">2023-08-02T19:43:07Z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2023-07-21T00:00:00Z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2023-07-24T00:00:00Z</vt:filetime>
  </property>
  <property fmtid="{D5CDD505-2E9C-101B-9397-08002B2CF9AE}" pid="5" name="MSIP_Label_5a776955-85f6-4fec-9553-96dd3e0373c4_ActionId">
    <vt:lpwstr>ed4fa2fc-367e-4a2f-a75c-379b078f217f</vt:lpwstr>
  </property>
  <property fmtid="{D5CDD505-2E9C-101B-9397-08002B2CF9AE}" pid="6" name="MSIP_Label_5a776955-85f6-4fec-9553-96dd3e0373c4_ContentBits">
    <vt:lpwstr>0</vt:lpwstr>
  </property>
  <property fmtid="{D5CDD505-2E9C-101B-9397-08002B2CF9AE}" pid="7" name="MSIP_Label_5a776955-85f6-4fec-9553-96dd3e0373c4_Enabled">
    <vt:lpwstr>true</vt:lpwstr>
  </property>
  <property fmtid="{D5CDD505-2E9C-101B-9397-08002B2CF9AE}" pid="8" name="MSIP_Label_5a776955-85f6-4fec-9553-96dd3e0373c4_Method">
    <vt:lpwstr>Standard</vt:lpwstr>
  </property>
  <property fmtid="{D5CDD505-2E9C-101B-9397-08002B2CF9AE}" pid="9" name="MSIP_Label_5a776955-85f6-4fec-9553-96dd3e0373c4_Name">
    <vt:lpwstr>Confidential</vt:lpwstr>
  </property>
  <property fmtid="{D5CDD505-2E9C-101B-9397-08002B2CF9AE}" pid="10" name="MSIP_Label_5a776955-85f6-4fec-9553-96dd3e0373c4_SetDate">
    <vt:lpwstr>2023-06-15T20:15:49Z</vt:lpwstr>
  </property>
  <property fmtid="{D5CDD505-2E9C-101B-9397-08002B2CF9AE}" pid="11" name="MSIP_Label_5a776955-85f6-4fec-9553-96dd3e0373c4_SiteId">
    <vt:lpwstr>f45ccc07-e57e-4d15-bf6f-f6cbccd2d395</vt:lpwstr>
  </property>
  <property fmtid="{D5CDD505-2E9C-101B-9397-08002B2CF9AE}" pid="12" name="Producer">
    <vt:lpwstr>Microsoft® PowerPoint® for Microsoft 365</vt:lpwstr>
  </property>
</Properties>
</file>