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488" r:id="rId3"/>
    <p:sldId id="489" r:id="rId4"/>
    <p:sldId id="490" r:id="rId5"/>
    <p:sldId id="261" r:id="rId6"/>
    <p:sldId id="262" r:id="rId7"/>
    <p:sldId id="273" r:id="rId8"/>
    <p:sldId id="274" r:id="rId9"/>
    <p:sldId id="275" r:id="rId10"/>
    <p:sldId id="298" r:id="rId11"/>
    <p:sldId id="299" r:id="rId12"/>
    <p:sldId id="300" r:id="rId13"/>
    <p:sldId id="301" r:id="rId14"/>
    <p:sldId id="303" r:id="rId15"/>
    <p:sldId id="304" r:id="rId16"/>
    <p:sldId id="305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25" r:id="rId25"/>
    <p:sldId id="326" r:id="rId26"/>
    <p:sldId id="327" r:id="rId27"/>
    <p:sldId id="328" r:id="rId28"/>
    <p:sldId id="329" r:id="rId29"/>
    <p:sldId id="330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87" r:id="rId68"/>
    <p:sldId id="388" r:id="rId69"/>
    <p:sldId id="389" r:id="rId70"/>
    <p:sldId id="390" r:id="rId71"/>
    <p:sldId id="391" r:id="rId72"/>
    <p:sldId id="392" r:id="rId73"/>
    <p:sldId id="393" r:id="rId74"/>
    <p:sldId id="394" r:id="rId75"/>
    <p:sldId id="395" r:id="rId76"/>
    <p:sldId id="396" r:id="rId77"/>
    <p:sldId id="397" r:id="rId78"/>
    <p:sldId id="398" r:id="rId79"/>
    <p:sldId id="399" r:id="rId80"/>
    <p:sldId id="400" r:id="rId81"/>
    <p:sldId id="401" r:id="rId82"/>
    <p:sldId id="402" r:id="rId83"/>
    <p:sldId id="403" r:id="rId84"/>
    <p:sldId id="404" r:id="rId85"/>
    <p:sldId id="405" r:id="rId86"/>
    <p:sldId id="406" r:id="rId87"/>
    <p:sldId id="407" r:id="rId88"/>
    <p:sldId id="408" r:id="rId89"/>
    <p:sldId id="409" r:id="rId90"/>
    <p:sldId id="410" r:id="rId91"/>
    <p:sldId id="411" r:id="rId92"/>
    <p:sldId id="412" r:id="rId93"/>
    <p:sldId id="413" r:id="rId94"/>
    <p:sldId id="414" r:id="rId95"/>
    <p:sldId id="415" r:id="rId96"/>
    <p:sldId id="416" r:id="rId97"/>
    <p:sldId id="417" r:id="rId98"/>
    <p:sldId id="418" r:id="rId99"/>
    <p:sldId id="419" r:id="rId100"/>
    <p:sldId id="420" r:id="rId101"/>
    <p:sldId id="421" r:id="rId102"/>
    <p:sldId id="422" r:id="rId103"/>
    <p:sldId id="424" r:id="rId104"/>
    <p:sldId id="425" r:id="rId105"/>
    <p:sldId id="426" r:id="rId106"/>
    <p:sldId id="427" r:id="rId107"/>
    <p:sldId id="428" r:id="rId108"/>
    <p:sldId id="429" r:id="rId109"/>
    <p:sldId id="430" r:id="rId110"/>
    <p:sldId id="431" r:id="rId111"/>
    <p:sldId id="432" r:id="rId112"/>
    <p:sldId id="433" r:id="rId113"/>
    <p:sldId id="434" r:id="rId114"/>
    <p:sldId id="435" r:id="rId115"/>
    <p:sldId id="436" r:id="rId116"/>
    <p:sldId id="437" r:id="rId117"/>
    <p:sldId id="438" r:id="rId118"/>
    <p:sldId id="439" r:id="rId119"/>
    <p:sldId id="440" r:id="rId120"/>
    <p:sldId id="441" r:id="rId121"/>
    <p:sldId id="442" r:id="rId122"/>
    <p:sldId id="443" r:id="rId123"/>
    <p:sldId id="444" r:id="rId124"/>
    <p:sldId id="445" r:id="rId125"/>
    <p:sldId id="446" r:id="rId126"/>
    <p:sldId id="447" r:id="rId127"/>
    <p:sldId id="448" r:id="rId128"/>
    <p:sldId id="449" r:id="rId129"/>
    <p:sldId id="450" r:id="rId130"/>
    <p:sldId id="451" r:id="rId131"/>
    <p:sldId id="452" r:id="rId132"/>
    <p:sldId id="453" r:id="rId133"/>
    <p:sldId id="454" r:id="rId134"/>
    <p:sldId id="455" r:id="rId135"/>
    <p:sldId id="456" r:id="rId136"/>
    <p:sldId id="457" r:id="rId137"/>
    <p:sldId id="458" r:id="rId138"/>
    <p:sldId id="460" r:id="rId139"/>
    <p:sldId id="461" r:id="rId140"/>
    <p:sldId id="462" r:id="rId141"/>
    <p:sldId id="463" r:id="rId142"/>
    <p:sldId id="464" r:id="rId143"/>
    <p:sldId id="465" r:id="rId144"/>
    <p:sldId id="466" r:id="rId145"/>
    <p:sldId id="467" r:id="rId146"/>
    <p:sldId id="468" r:id="rId147"/>
    <p:sldId id="469" r:id="rId148"/>
    <p:sldId id="470" r:id="rId149"/>
    <p:sldId id="471" r:id="rId150"/>
    <p:sldId id="472" r:id="rId151"/>
    <p:sldId id="473" r:id="rId152"/>
    <p:sldId id="474" r:id="rId153"/>
    <p:sldId id="475" r:id="rId154"/>
    <p:sldId id="476" r:id="rId155"/>
    <p:sldId id="477" r:id="rId156"/>
    <p:sldId id="478" r:id="rId157"/>
    <p:sldId id="479" r:id="rId158"/>
    <p:sldId id="480" r:id="rId159"/>
    <p:sldId id="481" r:id="rId160"/>
    <p:sldId id="482" r:id="rId161"/>
    <p:sldId id="483" r:id="rId162"/>
    <p:sldId id="484" r:id="rId163"/>
    <p:sldId id="485" r:id="rId164"/>
    <p:sldId id="486" r:id="rId16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microsoft.com/office/2016/11/relationships/changesInfo" Target="changesInfos/changesInfo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e S. White" userId="ed3099a2-3ffd-48cc-8e6a-09f9670badd2" providerId="ADAL" clId="{21B17BFF-7448-4BBB-8BF1-2D062F32C745}"/>
    <pc:docChg chg="delSld">
      <pc:chgData name="Shane S. White" userId="ed3099a2-3ffd-48cc-8e6a-09f9670badd2" providerId="ADAL" clId="{21B17BFF-7448-4BBB-8BF1-2D062F32C745}" dt="2023-08-02T19:41:24.105" v="11" actId="2696"/>
      <pc:docMkLst>
        <pc:docMk/>
      </pc:docMkLst>
      <pc:sldChg chg="del">
        <pc:chgData name="Shane S. White" userId="ed3099a2-3ffd-48cc-8e6a-09f9670badd2" providerId="ADAL" clId="{21B17BFF-7448-4BBB-8BF1-2D062F32C745}" dt="2023-08-02T19:32:45.814" v="0" actId="47"/>
        <pc:sldMkLst>
          <pc:docMk/>
          <pc:sldMk cId="0" sldId="257"/>
        </pc:sldMkLst>
      </pc:sldChg>
      <pc:sldChg chg="del">
        <pc:chgData name="Shane S. White" userId="ed3099a2-3ffd-48cc-8e6a-09f9670badd2" providerId="ADAL" clId="{21B17BFF-7448-4BBB-8BF1-2D062F32C745}" dt="2023-08-02T19:32:45.814" v="0" actId="47"/>
        <pc:sldMkLst>
          <pc:docMk/>
          <pc:sldMk cId="0" sldId="258"/>
        </pc:sldMkLst>
      </pc:sldChg>
      <pc:sldChg chg="del">
        <pc:chgData name="Shane S. White" userId="ed3099a2-3ffd-48cc-8e6a-09f9670badd2" providerId="ADAL" clId="{21B17BFF-7448-4BBB-8BF1-2D062F32C745}" dt="2023-08-02T19:32:45.814" v="0" actId="47"/>
        <pc:sldMkLst>
          <pc:docMk/>
          <pc:sldMk cId="0" sldId="259"/>
        </pc:sldMkLst>
      </pc:sldChg>
      <pc:sldChg chg="del">
        <pc:chgData name="Shane S. White" userId="ed3099a2-3ffd-48cc-8e6a-09f9670badd2" providerId="ADAL" clId="{21B17BFF-7448-4BBB-8BF1-2D062F32C745}" dt="2023-08-02T19:32:45.814" v="0" actId="47"/>
        <pc:sldMkLst>
          <pc:docMk/>
          <pc:sldMk cId="0" sldId="260"/>
        </pc:sldMkLst>
      </pc:sldChg>
      <pc:sldChg chg="del">
        <pc:chgData name="Shane S. White" userId="ed3099a2-3ffd-48cc-8e6a-09f9670badd2" providerId="ADAL" clId="{21B17BFF-7448-4BBB-8BF1-2D062F32C745}" dt="2023-08-02T19:35:45.069" v="1" actId="2696"/>
        <pc:sldMkLst>
          <pc:docMk/>
          <pc:sldMk cId="0" sldId="263"/>
        </pc:sldMkLst>
      </pc:sldChg>
      <pc:sldChg chg="del">
        <pc:chgData name="Shane S. White" userId="ed3099a2-3ffd-48cc-8e6a-09f9670badd2" providerId="ADAL" clId="{21B17BFF-7448-4BBB-8BF1-2D062F32C745}" dt="2023-08-02T19:35:45.069" v="1" actId="2696"/>
        <pc:sldMkLst>
          <pc:docMk/>
          <pc:sldMk cId="0" sldId="264"/>
        </pc:sldMkLst>
      </pc:sldChg>
      <pc:sldChg chg="del">
        <pc:chgData name="Shane S. White" userId="ed3099a2-3ffd-48cc-8e6a-09f9670badd2" providerId="ADAL" clId="{21B17BFF-7448-4BBB-8BF1-2D062F32C745}" dt="2023-08-02T19:35:45.069" v="1" actId="2696"/>
        <pc:sldMkLst>
          <pc:docMk/>
          <pc:sldMk cId="0" sldId="265"/>
        </pc:sldMkLst>
      </pc:sldChg>
      <pc:sldChg chg="del">
        <pc:chgData name="Shane S. White" userId="ed3099a2-3ffd-48cc-8e6a-09f9670badd2" providerId="ADAL" clId="{21B17BFF-7448-4BBB-8BF1-2D062F32C745}" dt="2023-08-02T19:35:45.069" v="1" actId="2696"/>
        <pc:sldMkLst>
          <pc:docMk/>
          <pc:sldMk cId="0" sldId="266"/>
        </pc:sldMkLst>
      </pc:sldChg>
      <pc:sldChg chg="del">
        <pc:chgData name="Shane S. White" userId="ed3099a2-3ffd-48cc-8e6a-09f9670badd2" providerId="ADAL" clId="{21B17BFF-7448-4BBB-8BF1-2D062F32C745}" dt="2023-08-02T19:35:45.069" v="1" actId="2696"/>
        <pc:sldMkLst>
          <pc:docMk/>
          <pc:sldMk cId="0" sldId="267"/>
        </pc:sldMkLst>
      </pc:sldChg>
      <pc:sldChg chg="del">
        <pc:chgData name="Shane S. White" userId="ed3099a2-3ffd-48cc-8e6a-09f9670badd2" providerId="ADAL" clId="{21B17BFF-7448-4BBB-8BF1-2D062F32C745}" dt="2023-08-02T19:35:45.069" v="1" actId="2696"/>
        <pc:sldMkLst>
          <pc:docMk/>
          <pc:sldMk cId="0" sldId="268"/>
        </pc:sldMkLst>
      </pc:sldChg>
      <pc:sldChg chg="del">
        <pc:chgData name="Shane S. White" userId="ed3099a2-3ffd-48cc-8e6a-09f9670badd2" providerId="ADAL" clId="{21B17BFF-7448-4BBB-8BF1-2D062F32C745}" dt="2023-08-02T19:35:45.069" v="1" actId="2696"/>
        <pc:sldMkLst>
          <pc:docMk/>
          <pc:sldMk cId="0" sldId="269"/>
        </pc:sldMkLst>
      </pc:sldChg>
      <pc:sldChg chg="del">
        <pc:chgData name="Shane S. White" userId="ed3099a2-3ffd-48cc-8e6a-09f9670badd2" providerId="ADAL" clId="{21B17BFF-7448-4BBB-8BF1-2D062F32C745}" dt="2023-08-02T19:35:45.069" v="1" actId="2696"/>
        <pc:sldMkLst>
          <pc:docMk/>
          <pc:sldMk cId="0" sldId="270"/>
        </pc:sldMkLst>
      </pc:sldChg>
      <pc:sldChg chg="del">
        <pc:chgData name="Shane S. White" userId="ed3099a2-3ffd-48cc-8e6a-09f9670badd2" providerId="ADAL" clId="{21B17BFF-7448-4BBB-8BF1-2D062F32C745}" dt="2023-08-02T19:35:45.069" v="1" actId="2696"/>
        <pc:sldMkLst>
          <pc:docMk/>
          <pc:sldMk cId="0" sldId="271"/>
        </pc:sldMkLst>
      </pc:sldChg>
      <pc:sldChg chg="del">
        <pc:chgData name="Shane S. White" userId="ed3099a2-3ffd-48cc-8e6a-09f9670badd2" providerId="ADAL" clId="{21B17BFF-7448-4BBB-8BF1-2D062F32C745}" dt="2023-08-02T19:35:45.069" v="1" actId="2696"/>
        <pc:sldMkLst>
          <pc:docMk/>
          <pc:sldMk cId="0" sldId="272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81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82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83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84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85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86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87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88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89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90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91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92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93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94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95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96"/>
        </pc:sldMkLst>
      </pc:sldChg>
      <pc:sldChg chg="del">
        <pc:chgData name="Shane S. White" userId="ed3099a2-3ffd-48cc-8e6a-09f9670badd2" providerId="ADAL" clId="{21B17BFF-7448-4BBB-8BF1-2D062F32C745}" dt="2023-08-02T19:37:07.304" v="2" actId="2696"/>
        <pc:sldMkLst>
          <pc:docMk/>
          <pc:sldMk cId="0" sldId="297"/>
        </pc:sldMkLst>
      </pc:sldChg>
      <pc:sldChg chg="del">
        <pc:chgData name="Shane S. White" userId="ed3099a2-3ffd-48cc-8e6a-09f9670badd2" providerId="ADAL" clId="{21B17BFF-7448-4BBB-8BF1-2D062F32C745}" dt="2023-08-02T19:37:35.598" v="3" actId="2696"/>
        <pc:sldMkLst>
          <pc:docMk/>
          <pc:sldMk cId="0" sldId="302"/>
        </pc:sldMkLst>
      </pc:sldChg>
      <pc:sldChg chg="del">
        <pc:chgData name="Shane S. White" userId="ed3099a2-3ffd-48cc-8e6a-09f9670badd2" providerId="ADAL" clId="{21B17BFF-7448-4BBB-8BF1-2D062F32C745}" dt="2023-08-02T19:37:55.944" v="4" actId="2696"/>
        <pc:sldMkLst>
          <pc:docMk/>
          <pc:sldMk cId="0" sldId="306"/>
        </pc:sldMkLst>
      </pc:sldChg>
      <pc:sldChg chg="del">
        <pc:chgData name="Shane S. White" userId="ed3099a2-3ffd-48cc-8e6a-09f9670badd2" providerId="ADAL" clId="{21B17BFF-7448-4BBB-8BF1-2D062F32C745}" dt="2023-08-02T19:37:59.780" v="5" actId="2696"/>
        <pc:sldMkLst>
          <pc:docMk/>
          <pc:sldMk cId="0" sldId="307"/>
        </pc:sldMkLst>
      </pc:sldChg>
      <pc:sldChg chg="del">
        <pc:chgData name="Shane S. White" userId="ed3099a2-3ffd-48cc-8e6a-09f9670badd2" providerId="ADAL" clId="{21B17BFF-7448-4BBB-8BF1-2D062F32C745}" dt="2023-08-02T19:39:45.945" v="6" actId="2696"/>
        <pc:sldMkLst>
          <pc:docMk/>
          <pc:sldMk cId="0" sldId="315"/>
        </pc:sldMkLst>
      </pc:sldChg>
      <pc:sldChg chg="del">
        <pc:chgData name="Shane S. White" userId="ed3099a2-3ffd-48cc-8e6a-09f9670badd2" providerId="ADAL" clId="{21B17BFF-7448-4BBB-8BF1-2D062F32C745}" dt="2023-08-02T19:39:45.945" v="6" actId="2696"/>
        <pc:sldMkLst>
          <pc:docMk/>
          <pc:sldMk cId="0" sldId="316"/>
        </pc:sldMkLst>
      </pc:sldChg>
      <pc:sldChg chg="del">
        <pc:chgData name="Shane S. White" userId="ed3099a2-3ffd-48cc-8e6a-09f9670badd2" providerId="ADAL" clId="{21B17BFF-7448-4BBB-8BF1-2D062F32C745}" dt="2023-08-02T19:39:45.945" v="6" actId="2696"/>
        <pc:sldMkLst>
          <pc:docMk/>
          <pc:sldMk cId="0" sldId="317"/>
        </pc:sldMkLst>
      </pc:sldChg>
      <pc:sldChg chg="del">
        <pc:chgData name="Shane S. White" userId="ed3099a2-3ffd-48cc-8e6a-09f9670badd2" providerId="ADAL" clId="{21B17BFF-7448-4BBB-8BF1-2D062F32C745}" dt="2023-08-02T19:39:45.945" v="6" actId="2696"/>
        <pc:sldMkLst>
          <pc:docMk/>
          <pc:sldMk cId="0" sldId="318"/>
        </pc:sldMkLst>
      </pc:sldChg>
      <pc:sldChg chg="del">
        <pc:chgData name="Shane S. White" userId="ed3099a2-3ffd-48cc-8e6a-09f9670badd2" providerId="ADAL" clId="{21B17BFF-7448-4BBB-8BF1-2D062F32C745}" dt="2023-08-02T19:39:45.945" v="6" actId="2696"/>
        <pc:sldMkLst>
          <pc:docMk/>
          <pc:sldMk cId="0" sldId="319"/>
        </pc:sldMkLst>
      </pc:sldChg>
      <pc:sldChg chg="del">
        <pc:chgData name="Shane S. White" userId="ed3099a2-3ffd-48cc-8e6a-09f9670badd2" providerId="ADAL" clId="{21B17BFF-7448-4BBB-8BF1-2D062F32C745}" dt="2023-08-02T19:39:45.945" v="6" actId="2696"/>
        <pc:sldMkLst>
          <pc:docMk/>
          <pc:sldMk cId="0" sldId="320"/>
        </pc:sldMkLst>
      </pc:sldChg>
      <pc:sldChg chg="del">
        <pc:chgData name="Shane S. White" userId="ed3099a2-3ffd-48cc-8e6a-09f9670badd2" providerId="ADAL" clId="{21B17BFF-7448-4BBB-8BF1-2D062F32C745}" dt="2023-08-02T19:39:45.945" v="6" actId="2696"/>
        <pc:sldMkLst>
          <pc:docMk/>
          <pc:sldMk cId="0" sldId="321"/>
        </pc:sldMkLst>
      </pc:sldChg>
      <pc:sldChg chg="del">
        <pc:chgData name="Shane S. White" userId="ed3099a2-3ffd-48cc-8e6a-09f9670badd2" providerId="ADAL" clId="{21B17BFF-7448-4BBB-8BF1-2D062F32C745}" dt="2023-08-02T19:39:45.945" v="6" actId="2696"/>
        <pc:sldMkLst>
          <pc:docMk/>
          <pc:sldMk cId="0" sldId="322"/>
        </pc:sldMkLst>
      </pc:sldChg>
      <pc:sldChg chg="del">
        <pc:chgData name="Shane S. White" userId="ed3099a2-3ffd-48cc-8e6a-09f9670badd2" providerId="ADAL" clId="{21B17BFF-7448-4BBB-8BF1-2D062F32C745}" dt="2023-08-02T19:39:45.945" v="6" actId="2696"/>
        <pc:sldMkLst>
          <pc:docMk/>
          <pc:sldMk cId="0" sldId="323"/>
        </pc:sldMkLst>
      </pc:sldChg>
      <pc:sldChg chg="del">
        <pc:chgData name="Shane S. White" userId="ed3099a2-3ffd-48cc-8e6a-09f9670badd2" providerId="ADAL" clId="{21B17BFF-7448-4BBB-8BF1-2D062F32C745}" dt="2023-08-02T19:39:45.945" v="6" actId="2696"/>
        <pc:sldMkLst>
          <pc:docMk/>
          <pc:sldMk cId="0" sldId="324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31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32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33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34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35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36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37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38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39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40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41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42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43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44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45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46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47"/>
        </pc:sldMkLst>
      </pc:sldChg>
      <pc:sldChg chg="del">
        <pc:chgData name="Shane S. White" userId="ed3099a2-3ffd-48cc-8e6a-09f9670badd2" providerId="ADAL" clId="{21B17BFF-7448-4BBB-8BF1-2D062F32C745}" dt="2023-08-02T19:40:35.213" v="7" actId="2696"/>
        <pc:sldMkLst>
          <pc:docMk/>
          <pc:sldMk cId="0" sldId="348"/>
        </pc:sldMkLst>
      </pc:sldChg>
      <pc:sldChg chg="del">
        <pc:chgData name="Shane S. White" userId="ed3099a2-3ffd-48cc-8e6a-09f9670badd2" providerId="ADAL" clId="{21B17BFF-7448-4BBB-8BF1-2D062F32C745}" dt="2023-08-02T19:40:52.403" v="8" actId="2696"/>
        <pc:sldMkLst>
          <pc:docMk/>
          <pc:sldMk cId="0" sldId="386"/>
        </pc:sldMkLst>
      </pc:sldChg>
      <pc:sldChg chg="del">
        <pc:chgData name="Shane S. White" userId="ed3099a2-3ffd-48cc-8e6a-09f9670badd2" providerId="ADAL" clId="{21B17BFF-7448-4BBB-8BF1-2D062F32C745}" dt="2023-08-02T19:41:00.682" v="9" actId="2696"/>
        <pc:sldMkLst>
          <pc:docMk/>
          <pc:sldMk cId="0" sldId="423"/>
        </pc:sldMkLst>
      </pc:sldChg>
      <pc:sldChg chg="del">
        <pc:chgData name="Shane S. White" userId="ed3099a2-3ffd-48cc-8e6a-09f9670badd2" providerId="ADAL" clId="{21B17BFF-7448-4BBB-8BF1-2D062F32C745}" dt="2023-08-02T19:41:15.029" v="10" actId="2696"/>
        <pc:sldMkLst>
          <pc:docMk/>
          <pc:sldMk cId="0" sldId="459"/>
        </pc:sldMkLst>
      </pc:sldChg>
      <pc:sldChg chg="del">
        <pc:chgData name="Shane S. White" userId="ed3099a2-3ffd-48cc-8e6a-09f9670badd2" providerId="ADAL" clId="{21B17BFF-7448-4BBB-8BF1-2D062F32C745}" dt="2023-08-02T19:41:24.105" v="11" actId="2696"/>
        <pc:sldMkLst>
          <pc:docMk/>
          <pc:sldMk cId="0" sldId="4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905" cy="6858000"/>
          </a:xfrm>
          <a:custGeom>
            <a:avLst/>
            <a:gdLst/>
            <a:ahLst/>
            <a:cxnLst/>
            <a:rect l="l" t="t" r="r" b="b"/>
            <a:pathLst>
              <a:path w="12193905" h="6858000">
                <a:moveTo>
                  <a:pt x="12193524" y="0"/>
                </a:moveTo>
                <a:lnTo>
                  <a:pt x="0" y="0"/>
                </a:lnTo>
                <a:lnTo>
                  <a:pt x="0" y="6858000"/>
                </a:lnTo>
                <a:lnTo>
                  <a:pt x="12193524" y="6858000"/>
                </a:lnTo>
                <a:lnTo>
                  <a:pt x="12193524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21834" y="2206574"/>
            <a:ext cx="5748020" cy="1184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01C7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001C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01C7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001C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01C7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1141" y="1463583"/>
            <a:ext cx="4793615" cy="4559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9FA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1232" y="1343660"/>
            <a:ext cx="5175884" cy="345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001C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905" cy="6858000"/>
          </a:xfrm>
          <a:custGeom>
            <a:avLst/>
            <a:gdLst/>
            <a:ahLst/>
            <a:cxnLst/>
            <a:rect l="l" t="t" r="r" b="b"/>
            <a:pathLst>
              <a:path w="12193905" h="6858000">
                <a:moveTo>
                  <a:pt x="12193524" y="0"/>
                </a:moveTo>
                <a:lnTo>
                  <a:pt x="0" y="0"/>
                </a:lnTo>
                <a:lnTo>
                  <a:pt x="0" y="6858000"/>
                </a:lnTo>
                <a:lnTo>
                  <a:pt x="12193524" y="6858000"/>
                </a:lnTo>
                <a:lnTo>
                  <a:pt x="12193524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01C7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001C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56831"/>
            <a:ext cx="12193905" cy="201295"/>
          </a:xfrm>
          <a:custGeom>
            <a:avLst/>
            <a:gdLst/>
            <a:ahLst/>
            <a:cxnLst/>
            <a:rect l="l" t="t" r="r" b="b"/>
            <a:pathLst>
              <a:path w="12193905" h="201295">
                <a:moveTo>
                  <a:pt x="12193524" y="0"/>
                </a:moveTo>
                <a:lnTo>
                  <a:pt x="0" y="0"/>
                </a:lnTo>
                <a:lnTo>
                  <a:pt x="0" y="201168"/>
                </a:lnTo>
                <a:lnTo>
                  <a:pt x="12193524" y="201168"/>
                </a:lnTo>
                <a:lnTo>
                  <a:pt x="12193524" y="0"/>
                </a:lnTo>
                <a:close/>
              </a:path>
            </a:pathLst>
          </a:custGeom>
          <a:solidFill>
            <a:srgbClr val="001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6183" y="5248726"/>
            <a:ext cx="1152143" cy="11565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001C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186DA-7925-B740-8D64-0120E751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88706" y="-215048"/>
            <a:ext cx="1192161" cy="119216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22125" y="6391391"/>
            <a:ext cx="3896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Confidential and Proprietary Information. Broker Use Only.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EBAEBE-1709-8448-8597-F513B0E1C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25" y="2004953"/>
            <a:ext cx="11058742" cy="3590777"/>
          </a:xfrm>
          <a:ln>
            <a:noFill/>
          </a:ln>
        </p:spPr>
        <p:txBody>
          <a:bodyPr>
            <a:noAutofit/>
          </a:bodyPr>
          <a:lstStyle>
            <a:lvl1pPr>
              <a:buClr>
                <a:srgbClr val="00A0A3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60375" indent="-230188">
              <a:buClr>
                <a:srgbClr val="6E6E6E"/>
              </a:buClr>
              <a:buFont typeface="Wingdings" pitchFamily="2" charset="2"/>
              <a:buChar char="§"/>
              <a:tabLst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-225425">
              <a:tabLst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15988" indent="-230188">
              <a:tabLst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46175" indent="-230188">
              <a:buClr>
                <a:srgbClr val="333333"/>
              </a:buClr>
              <a:tabLst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06F5DF-1251-ED49-AE56-6A170021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25" y="485126"/>
            <a:ext cx="9182275" cy="1162878"/>
          </a:xfrm>
        </p:spPr>
        <p:txBody>
          <a:bodyPr anchor="t">
            <a:noAutofit/>
          </a:bodyPr>
          <a:lstStyle>
            <a:lvl1pPr>
              <a:defRPr sz="4500">
                <a:solidFill>
                  <a:srgbClr val="2627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6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56831"/>
            <a:ext cx="12193905" cy="201295"/>
          </a:xfrm>
          <a:custGeom>
            <a:avLst/>
            <a:gdLst/>
            <a:ahLst/>
            <a:cxnLst/>
            <a:rect l="l" t="t" r="r" b="b"/>
            <a:pathLst>
              <a:path w="12193905" h="201295">
                <a:moveTo>
                  <a:pt x="12193524" y="0"/>
                </a:moveTo>
                <a:lnTo>
                  <a:pt x="0" y="0"/>
                </a:lnTo>
                <a:lnTo>
                  <a:pt x="0" y="201168"/>
                </a:lnTo>
                <a:lnTo>
                  <a:pt x="12193524" y="201168"/>
                </a:lnTo>
                <a:lnTo>
                  <a:pt x="12193524" y="0"/>
                </a:lnTo>
                <a:close/>
              </a:path>
            </a:pathLst>
          </a:custGeom>
          <a:solidFill>
            <a:srgbClr val="001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06526" y="0"/>
            <a:ext cx="1156575" cy="9601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880" y="427685"/>
            <a:ext cx="10854588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01C7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672" y="1641601"/>
            <a:ext cx="11036935" cy="4236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0427" y="6318834"/>
            <a:ext cx="3342639" cy="186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001C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www.wellcarefirstlook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41" y="1"/>
            <a:ext cx="12193523" cy="6857999"/>
            <a:chOff x="0" y="0"/>
            <a:chExt cx="12193523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000"/>
              <a:ext cx="5354320" cy="425197"/>
            </a:xfrm>
            <a:custGeom>
              <a:avLst/>
              <a:gdLst/>
              <a:ahLst/>
              <a:cxnLst/>
              <a:rect l="l" t="t" r="r" b="b"/>
              <a:pathLst>
                <a:path w="5354320" h="1198245">
                  <a:moveTo>
                    <a:pt x="5353812" y="0"/>
                  </a:moveTo>
                  <a:lnTo>
                    <a:pt x="0" y="0"/>
                  </a:lnTo>
                  <a:lnTo>
                    <a:pt x="0" y="1197864"/>
                  </a:lnTo>
                  <a:lnTo>
                    <a:pt x="5353812" y="1197864"/>
                  </a:lnTo>
                  <a:lnTo>
                    <a:pt x="5353812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4648200"/>
            <a:ext cx="613460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8745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Shane White -National Distribution Director</a:t>
            </a:r>
            <a:endParaRPr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1F89B-389E-470A-CAEA-AA7289EC8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75" y="5922645"/>
            <a:ext cx="24574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1834" y="5750458"/>
            <a:ext cx="253111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Confidential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2659" y="0"/>
            <a:ext cx="1545336" cy="13167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1421891"/>
            <a:ext cx="3383279" cy="338327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991355" y="859536"/>
            <a:ext cx="0" cy="5142230"/>
          </a:xfrm>
          <a:custGeom>
            <a:avLst/>
            <a:gdLst/>
            <a:ahLst/>
            <a:cxnLst/>
            <a:rect l="l" t="t" r="r" b="b"/>
            <a:pathLst>
              <a:path h="5142230">
                <a:moveTo>
                  <a:pt x="0" y="0"/>
                </a:moveTo>
                <a:lnTo>
                  <a:pt x="0" y="514201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30" dirty="0">
                <a:solidFill>
                  <a:srgbClr val="FFFFFF"/>
                </a:solidFill>
              </a:rPr>
              <a:t>Wellcare:</a:t>
            </a:r>
            <a:r>
              <a:rPr sz="4000" spc="-19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Product</a:t>
            </a:r>
            <a:r>
              <a:rPr sz="4000" spc="-18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Overview </a:t>
            </a:r>
            <a:r>
              <a:rPr sz="4000" dirty="0">
                <a:solidFill>
                  <a:srgbClr val="FFFFFF"/>
                </a:solidFill>
              </a:rPr>
              <a:t>and</a:t>
            </a:r>
            <a:r>
              <a:rPr sz="4000" spc="-8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Philosophy</a:t>
            </a:r>
            <a:endParaRPr sz="400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97395" y="0"/>
            <a:ext cx="5066030" cy="5861685"/>
            <a:chOff x="6597395" y="0"/>
            <a:chExt cx="5066030" cy="5861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6573" y="996696"/>
              <a:ext cx="4517122" cy="48646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7395" y="4668011"/>
              <a:ext cx="1234440" cy="388620"/>
            </a:xfrm>
            <a:custGeom>
              <a:avLst/>
              <a:gdLst/>
              <a:ahLst/>
              <a:cxnLst/>
              <a:rect l="l" t="t" r="r" b="b"/>
              <a:pathLst>
                <a:path w="1234440" h="388620">
                  <a:moveTo>
                    <a:pt x="1234440" y="0"/>
                  </a:moveTo>
                  <a:lnTo>
                    <a:pt x="0" y="0"/>
                  </a:lnTo>
                  <a:lnTo>
                    <a:pt x="0" y="388619"/>
                  </a:lnTo>
                  <a:lnTo>
                    <a:pt x="1234440" y="388619"/>
                  </a:lnTo>
                  <a:lnTo>
                    <a:pt x="1234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Wisconsin</a:t>
            </a:r>
            <a:r>
              <a:rPr spc="-75" dirty="0"/>
              <a:t> </a:t>
            </a:r>
            <a:r>
              <a:rPr dirty="0"/>
              <a:t>|</a:t>
            </a:r>
            <a:r>
              <a:rPr spc="-2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3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141" y="1604475"/>
            <a:ext cx="6832600" cy="306895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2110740" indent="-228600">
              <a:lnSpc>
                <a:spcPct val="100000"/>
              </a:lnSpc>
              <a:spcBef>
                <a:spcPts val="100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Adams,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Brown,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Calumet,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Clark,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Columbia,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Dane, </a:t>
            </a:r>
            <a:r>
              <a:rPr sz="1800" dirty="0">
                <a:latin typeface="Calibri"/>
                <a:cs typeface="Calibri"/>
              </a:rPr>
              <a:t>Dodge,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Lac,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Lake,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Jefferson, </a:t>
            </a:r>
            <a:r>
              <a:rPr sz="1800" dirty="0">
                <a:latin typeface="Calibri"/>
                <a:cs typeface="Calibri"/>
              </a:rPr>
              <a:t>Kenosha,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Kewaunee,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Langlade,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Lincoln, </a:t>
            </a:r>
            <a:r>
              <a:rPr sz="1800" dirty="0">
                <a:latin typeface="Calibri"/>
                <a:cs typeface="Calibri"/>
              </a:rPr>
              <a:t>Manitowoc,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Marathon,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Marinette,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Marquette, </a:t>
            </a:r>
            <a:r>
              <a:rPr sz="1800" dirty="0">
                <a:latin typeface="Calibri"/>
                <a:cs typeface="Calibri"/>
              </a:rPr>
              <a:t>Menominee,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Milwaukee,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Oconto,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Outagamie, Ozaukee,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Portage,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Racine,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Shawano,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Sheboygan, </a:t>
            </a:r>
            <a:r>
              <a:rPr sz="1800" spc="-40" dirty="0">
                <a:latin typeface="Calibri"/>
                <a:cs typeface="Calibri"/>
              </a:rPr>
              <a:t>Taylor, </a:t>
            </a:r>
            <a:r>
              <a:rPr sz="1800" spc="-10" dirty="0">
                <a:latin typeface="Calibri"/>
                <a:cs typeface="Calibri"/>
              </a:rPr>
              <a:t>Walworth,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Washington,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Waukesha, </a:t>
            </a:r>
            <a:r>
              <a:rPr sz="1800" dirty="0">
                <a:latin typeface="Calibri"/>
                <a:cs typeface="Calibri"/>
              </a:rPr>
              <a:t>Waupaca,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Waushara,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Winnebago,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Wood</a:t>
            </a:r>
            <a:endParaRPr sz="1800">
              <a:latin typeface="Calibri"/>
              <a:cs typeface="Calibri"/>
            </a:endParaRPr>
          </a:p>
          <a:p>
            <a:pPr marL="6019165">
              <a:lnSpc>
                <a:spcPts val="2130"/>
              </a:lnSpc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55079" y="4462271"/>
            <a:ext cx="224154" cy="224154"/>
          </a:xfrm>
          <a:custGeom>
            <a:avLst/>
            <a:gdLst/>
            <a:ahLst/>
            <a:cxnLst/>
            <a:rect l="l" t="t" r="r" b="b"/>
            <a:pathLst>
              <a:path w="224154" h="224154">
                <a:moveTo>
                  <a:pt x="224027" y="0"/>
                </a:moveTo>
                <a:lnTo>
                  <a:pt x="0" y="0"/>
                </a:lnTo>
                <a:lnTo>
                  <a:pt x="0" y="224027"/>
                </a:lnTo>
                <a:lnTo>
                  <a:pt x="224027" y="224027"/>
                </a:lnTo>
                <a:lnTo>
                  <a:pt x="224027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Wisconsin</a:t>
            </a:r>
            <a:r>
              <a:rPr spc="-8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6698" y="6318910"/>
            <a:ext cx="310324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9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qualify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641601"/>
          <a:ext cx="11036935" cy="4236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(H8189-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SNP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$2640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$220,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Platinum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Assure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(H8189-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D-SNP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$1380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ts val="167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$110,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Platinum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Central</a:t>
            </a:r>
            <a:r>
              <a:rPr spc="-190" dirty="0"/>
              <a:t> </a:t>
            </a:r>
            <a:r>
              <a:rPr dirty="0"/>
              <a:t>Market</a:t>
            </a:r>
            <a:r>
              <a:rPr spc="-145" dirty="0"/>
              <a:t> </a:t>
            </a:r>
            <a:r>
              <a:rPr spc="-10" dirty="0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41" y="1313586"/>
            <a:ext cx="8722360" cy="45593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Four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statewide: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0" dirty="0">
                <a:latin typeface="Calibri"/>
                <a:cs typeface="Calibri"/>
              </a:rPr>
              <a:t>KY,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Launching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D-SNP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most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across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region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Wellcare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Spendables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providing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flexibility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Mutual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Omaha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launching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(MO)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Filled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hospital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gaps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across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region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local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help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grow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business</a:t>
            </a:r>
            <a:endParaRPr sz="20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520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000" dirty="0">
                <a:latin typeface="Calibri"/>
                <a:cs typeface="Calibri"/>
              </a:rPr>
              <a:t>Local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trainings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platforms</a:t>
            </a:r>
            <a:endParaRPr sz="20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484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000" dirty="0">
                <a:latin typeface="Calibri"/>
                <a:cs typeface="Calibri"/>
              </a:rPr>
              <a:t>Field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marketing,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events,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supplies</a:t>
            </a:r>
            <a:endParaRPr sz="20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1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000" spc="-10" dirty="0">
                <a:latin typeface="Calibri"/>
                <a:cs typeface="Calibri"/>
              </a:rPr>
              <a:t>Strategic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planning,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marketing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investments,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issue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resolution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Next</a:t>
            </a:r>
            <a:r>
              <a:rPr sz="20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Steps: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9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Scheduling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local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regional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AEP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Rollout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meetings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(virtual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in-person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options)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494728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West</a:t>
            </a:r>
            <a:r>
              <a:rPr spc="-185" dirty="0"/>
              <a:t> </a:t>
            </a:r>
            <a:r>
              <a:rPr dirty="0"/>
              <a:t>Region</a:t>
            </a:r>
            <a:r>
              <a:rPr spc="-200" dirty="0"/>
              <a:t> </a:t>
            </a:r>
            <a:r>
              <a:rPr spc="-10" dirty="0"/>
              <a:t>Markets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504" y="2112264"/>
            <a:ext cx="5367655" cy="553720"/>
          </a:xfrm>
          <a:prstGeom prst="rect">
            <a:avLst/>
          </a:prstGeom>
          <a:solidFill>
            <a:srgbClr val="001C70"/>
          </a:solidFill>
        </p:spPr>
        <p:txBody>
          <a:bodyPr vert="horz" wrap="square" lIns="0" tIns="9398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740"/>
              </a:spcBef>
            </a:pP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sz="20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0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MARKETS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141" y="2740517"/>
            <a:ext cx="1430020" cy="190118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Arizona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California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Hawaii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Nevada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5235" y="2740517"/>
            <a:ext cx="1784985" cy="143510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Mexico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Oregon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Washington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913" y="1960337"/>
            <a:ext cx="5260951" cy="322184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397635"/>
          <a:ext cx="11012805" cy="4776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2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Medicare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Eligible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Enrolled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Penetration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Centene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County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Footprint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Arizona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1,415,716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669,104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47.3%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401955">
                        <a:lnSpc>
                          <a:spcPct val="104299"/>
                        </a:lnSpc>
                        <a:spcBef>
                          <a:spcPts val="275"/>
                        </a:spcBef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Apache,</a:t>
                      </a:r>
                      <a:r>
                        <a:rPr sz="115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Cochise,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Coconino,</a:t>
                      </a:r>
                      <a:r>
                        <a:rPr sz="115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Gila,</a:t>
                      </a:r>
                      <a:r>
                        <a:rPr sz="11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Graham,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Greenlee,</a:t>
                      </a:r>
                      <a:r>
                        <a:rPr sz="115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15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Paz,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Maricopa,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Mohave,</a:t>
                      </a:r>
                      <a:r>
                        <a:rPr sz="115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Navajo,</a:t>
                      </a:r>
                      <a:r>
                        <a:rPr sz="115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Pima,</a:t>
                      </a:r>
                      <a:r>
                        <a:rPr sz="11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Pinal,</a:t>
                      </a:r>
                      <a:r>
                        <a:rPr sz="11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11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Cruz,</a:t>
                      </a:r>
                      <a:r>
                        <a:rPr sz="11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Yavapai,</a:t>
                      </a:r>
                      <a:r>
                        <a:rPr sz="11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latin typeface="Calibri"/>
                          <a:cs typeface="Calibri"/>
                        </a:rPr>
                        <a:t>Yuma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California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6,589,603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3,190,871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48.4%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150495">
                        <a:lnSpc>
                          <a:spcPct val="104400"/>
                        </a:lnSpc>
                        <a:spcBef>
                          <a:spcPts val="280"/>
                        </a:spcBef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Alameda,</a:t>
                      </a:r>
                      <a:r>
                        <a:rPr sz="115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Amador,</a:t>
                      </a:r>
                      <a:r>
                        <a:rPr sz="115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Contra</a:t>
                      </a:r>
                      <a:r>
                        <a:rPr sz="115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Costa,</a:t>
                      </a:r>
                      <a:r>
                        <a:rPr sz="11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Fresno,</a:t>
                      </a:r>
                      <a:r>
                        <a:rPr sz="115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Kern,</a:t>
                      </a:r>
                      <a:r>
                        <a:rPr sz="11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Kings</a:t>
                      </a:r>
                      <a:r>
                        <a:rPr sz="11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Imperial,</a:t>
                      </a:r>
                      <a:r>
                        <a:rPr sz="11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1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Angeles,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Madera,</a:t>
                      </a:r>
                      <a:r>
                        <a:rPr sz="11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Orange,</a:t>
                      </a:r>
                      <a:r>
                        <a:rPr sz="11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Placer,</a:t>
                      </a:r>
                      <a:r>
                        <a:rPr sz="115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Riverside,</a:t>
                      </a:r>
                      <a:r>
                        <a:rPr sz="11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Sacramento,</a:t>
                      </a:r>
                      <a:r>
                        <a:rPr sz="115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1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Bernardino,</a:t>
                      </a:r>
                      <a:r>
                        <a:rPr sz="11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latin typeface="Calibri"/>
                          <a:cs typeface="Calibri"/>
                        </a:rPr>
                        <a:t>San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Francisco,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Diego,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1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Joaquin,</a:t>
                      </a:r>
                      <a:r>
                        <a:rPr sz="11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115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Clara,</a:t>
                      </a:r>
                      <a:r>
                        <a:rPr sz="11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Stanislaus,</a:t>
                      </a:r>
                      <a:r>
                        <a:rPr sz="11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Sutter,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Tulare,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Ventura,</a:t>
                      </a:r>
                      <a:r>
                        <a:rPr sz="11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Yolo,</a:t>
                      </a:r>
                      <a:r>
                        <a:rPr sz="11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San</a:t>
                      </a:r>
                      <a:r>
                        <a:rPr sz="1150" spc="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Mateo,</a:t>
                      </a:r>
                      <a:r>
                        <a:rPr sz="1150" spc="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Solano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Hawaii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292,813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150,711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51.5%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Hawaii,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Honolulu,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Kauai,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Maui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Nevada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565,609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263,118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46.5%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Carson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City,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Clark,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Lyon,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Nye,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Washoe,</a:t>
                      </a:r>
                      <a:r>
                        <a:rPr sz="12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Churchill,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Douglas,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Storey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Mexico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444,217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201,391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45.3%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164465">
                        <a:lnSpc>
                          <a:spcPct val="102200"/>
                        </a:lnSpc>
                        <a:spcBef>
                          <a:spcPts val="315"/>
                        </a:spcBef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Bernalillo,</a:t>
                      </a:r>
                      <a:r>
                        <a:rPr sz="11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Chaves,</a:t>
                      </a:r>
                      <a:r>
                        <a:rPr sz="11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Cibola,</a:t>
                      </a:r>
                      <a:r>
                        <a:rPr sz="11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Curry,</a:t>
                      </a:r>
                      <a:r>
                        <a:rPr sz="11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Dona</a:t>
                      </a:r>
                      <a:r>
                        <a:rPr sz="11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Ana,</a:t>
                      </a:r>
                      <a:r>
                        <a:rPr sz="11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Luna,</a:t>
                      </a:r>
                      <a:r>
                        <a:rPr sz="11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McKinley,</a:t>
                      </a:r>
                      <a:r>
                        <a:rPr sz="11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Quay,</a:t>
                      </a:r>
                      <a:r>
                        <a:rPr sz="11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latin typeface="Calibri"/>
                          <a:cs typeface="Calibri"/>
                        </a:rPr>
                        <a:t>Rio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Arriba,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Roosevelt,</a:t>
                      </a:r>
                      <a:r>
                        <a:rPr sz="12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San</a:t>
                      </a:r>
                      <a:r>
                        <a:rPr sz="1200" b="1" spc="-5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Juan*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Sandoval,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Fe,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Taos,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Torrance,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Valencia,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Eddy,</a:t>
                      </a:r>
                      <a:r>
                        <a:rPr sz="11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Grant,</a:t>
                      </a:r>
                      <a:r>
                        <a:rPr sz="11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Lea,</a:t>
                      </a:r>
                      <a:r>
                        <a:rPr sz="11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Lincoln,</a:t>
                      </a:r>
                      <a:r>
                        <a:rPr sz="11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Alamos,</a:t>
                      </a:r>
                      <a:r>
                        <a:rPr sz="11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Otero,</a:t>
                      </a:r>
                      <a:r>
                        <a:rPr sz="115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1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Miguel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Oregon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910,052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465,994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51.2%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234950">
                        <a:lnSpc>
                          <a:spcPct val="104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Clackamas,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Columbia,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Coos,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Crook,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Deschutes,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Douglas,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Jackson,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Jefferson,</a:t>
                      </a:r>
                      <a:r>
                        <a:rPr sz="115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Josephine,</a:t>
                      </a:r>
                      <a:r>
                        <a:rPr sz="115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Lane,</a:t>
                      </a:r>
                      <a:r>
                        <a:rPr sz="11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Linn,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Marion,</a:t>
                      </a:r>
                      <a:r>
                        <a:rPr sz="11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Multnomah,</a:t>
                      </a:r>
                      <a:r>
                        <a:rPr sz="115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Polk,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Washington,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Yamhill,</a:t>
                      </a:r>
                      <a:r>
                        <a:rPr sz="11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Clark</a:t>
                      </a:r>
                      <a:r>
                        <a:rPr sz="11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County,</a:t>
                      </a:r>
                      <a:r>
                        <a:rPr sz="11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latin typeface="Calibri"/>
                          <a:cs typeface="Calibri"/>
                        </a:rPr>
                        <a:t>WA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Washington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1,449,820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610,087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42.1%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135255" algn="just">
                        <a:lnSpc>
                          <a:spcPct val="104299"/>
                        </a:lnSpc>
                        <a:spcBef>
                          <a:spcPts val="295"/>
                        </a:spcBef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Clark,</a:t>
                      </a:r>
                      <a:r>
                        <a:rPr sz="11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King,</a:t>
                      </a:r>
                      <a:r>
                        <a:rPr sz="11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Lewis,</a:t>
                      </a:r>
                      <a:r>
                        <a:rPr sz="115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Pierce,</a:t>
                      </a:r>
                      <a:r>
                        <a:rPr sz="115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Snohomish,</a:t>
                      </a:r>
                      <a:r>
                        <a:rPr sz="115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Spokane,</a:t>
                      </a:r>
                      <a:r>
                        <a:rPr sz="115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Stevens,</a:t>
                      </a:r>
                      <a:r>
                        <a:rPr sz="1150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Thurston,</a:t>
                      </a:r>
                      <a:r>
                        <a:rPr sz="11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Yakima, </a:t>
                      </a:r>
                      <a:r>
                        <a:rPr sz="11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Adams,</a:t>
                      </a:r>
                      <a:r>
                        <a:rPr sz="1150" spc="16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150" spc="1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Ferry,</a:t>
                      </a:r>
                      <a:r>
                        <a:rPr sz="1150" spc="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Franklin,</a:t>
                      </a:r>
                      <a:r>
                        <a:rPr sz="1150" spc="114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Grant,</a:t>
                      </a:r>
                      <a:r>
                        <a:rPr sz="1150" spc="7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Kitsap,</a:t>
                      </a:r>
                      <a:r>
                        <a:rPr sz="1150" spc="7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Mason,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93980" algn="just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Walla</a:t>
                      </a:r>
                      <a:r>
                        <a:rPr sz="1200" spc="-5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Walla,</a:t>
                      </a:r>
                      <a:r>
                        <a:rPr sz="12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Adams,</a:t>
                      </a:r>
                      <a:r>
                        <a:rPr sz="1200" b="1" spc="-1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200" b="1" spc="-4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Chelan,</a:t>
                      </a:r>
                      <a:r>
                        <a:rPr sz="1200" b="1" spc="-5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Clallam,</a:t>
                      </a:r>
                      <a:r>
                        <a:rPr sz="1200" b="1" spc="5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Columbia,</a:t>
                      </a:r>
                      <a:r>
                        <a:rPr sz="1200" b="1" spc="2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Cowlitz,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3980" marR="575310" algn="just">
                        <a:lnSpc>
                          <a:spcPct val="102200"/>
                        </a:lnSpc>
                        <a:spcBef>
                          <a:spcPts val="20"/>
                        </a:spcBef>
                      </a:pPr>
                      <a:r>
                        <a:rPr sz="115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Douglas,</a:t>
                      </a:r>
                      <a:r>
                        <a:rPr sz="1150" b="1" spc="10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Ferry,</a:t>
                      </a:r>
                      <a:r>
                        <a:rPr sz="1150" b="1" spc="6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Franklin,</a:t>
                      </a:r>
                      <a:r>
                        <a:rPr sz="1150" b="1" spc="105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Garfield,</a:t>
                      </a:r>
                      <a:r>
                        <a:rPr sz="1150" b="1" spc="15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Grant,</a:t>
                      </a:r>
                      <a:r>
                        <a:rPr sz="1150" b="1" spc="105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Jefferson,</a:t>
                      </a:r>
                      <a:r>
                        <a:rPr sz="1150" b="1" spc="6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Kittitas,</a:t>
                      </a:r>
                      <a:r>
                        <a:rPr sz="1150" b="1" spc="195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Lewis,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Lincoln,</a:t>
                      </a:r>
                      <a:r>
                        <a:rPr sz="1200" b="1" spc="235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Mason,</a:t>
                      </a:r>
                      <a:r>
                        <a:rPr sz="1200" b="1" spc="-5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Okanogan,</a:t>
                      </a:r>
                      <a:r>
                        <a:rPr sz="1200" b="1" spc="2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Pacific,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Pend</a:t>
                      </a:r>
                      <a:r>
                        <a:rPr sz="1200" b="1" spc="-15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Oreille,</a:t>
                      </a:r>
                      <a:r>
                        <a:rPr sz="1200" b="1" spc="-4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San</a:t>
                      </a:r>
                      <a:r>
                        <a:rPr sz="1200" b="1" spc="-2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Juan,</a:t>
                      </a:r>
                      <a:r>
                        <a:rPr sz="1200" b="1" spc="-1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Skagit, </a:t>
                      </a:r>
                      <a:r>
                        <a:rPr sz="115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Skamania,</a:t>
                      </a:r>
                      <a:r>
                        <a:rPr sz="1150" b="1" spc="155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Wahkiakum,</a:t>
                      </a:r>
                      <a:r>
                        <a:rPr sz="1150" b="1" spc="155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Yakima*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825355" y="6298488"/>
            <a:ext cx="16421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CA177C"/>
                </a:solidFill>
                <a:latin typeface="Calibri"/>
                <a:cs typeface="Calibri"/>
              </a:rPr>
              <a:t>*New</a:t>
            </a:r>
            <a:r>
              <a:rPr sz="1150" b="1" spc="130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CA177C"/>
                </a:solidFill>
                <a:latin typeface="Calibri"/>
                <a:cs typeface="Calibri"/>
              </a:rPr>
              <a:t>Expansion</a:t>
            </a:r>
            <a:r>
              <a:rPr sz="1150" b="1" spc="170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CA177C"/>
                </a:solidFill>
                <a:latin typeface="Calibri"/>
                <a:cs typeface="Calibri"/>
              </a:rPr>
              <a:t>counties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684974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West</a:t>
            </a:r>
            <a:r>
              <a:rPr spc="-80" dirty="0"/>
              <a:t> </a:t>
            </a:r>
            <a:r>
              <a:rPr dirty="0"/>
              <a:t>Eligible</a:t>
            </a:r>
            <a:r>
              <a:rPr spc="-120" dirty="0"/>
              <a:t> </a:t>
            </a:r>
            <a:r>
              <a:rPr dirty="0"/>
              <a:t>and</a:t>
            </a:r>
            <a:r>
              <a:rPr spc="-100" dirty="0"/>
              <a:t> </a:t>
            </a:r>
            <a:r>
              <a:rPr spc="-10" dirty="0"/>
              <a:t>Penetration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Arizona</a:t>
            </a:r>
            <a:r>
              <a:rPr spc="-60" dirty="0"/>
              <a:t> </a:t>
            </a:r>
            <a:r>
              <a:rPr dirty="0"/>
              <a:t>|</a:t>
            </a:r>
            <a:r>
              <a:rPr spc="-5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1382776"/>
            <a:ext cx="7290434" cy="446341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#4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market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top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16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Medicare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Advantage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(HMO,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PPO,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C-</a:t>
            </a:r>
            <a:r>
              <a:rPr sz="1800" spc="-55" dirty="0">
                <a:latin typeface="Calibri"/>
                <a:cs typeface="Calibri"/>
              </a:rPr>
              <a:t>SNP,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D-</a:t>
            </a:r>
            <a:r>
              <a:rPr sz="1800" spc="-45" dirty="0">
                <a:latin typeface="Calibri"/>
                <a:cs typeface="Calibri"/>
              </a:rPr>
              <a:t>SNP,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Giveback),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PDPs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69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Products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offered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county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09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Statewide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D-</a:t>
            </a:r>
            <a:r>
              <a:rPr sz="1800" dirty="0">
                <a:latin typeface="Calibri"/>
                <a:cs typeface="Calibri"/>
              </a:rPr>
              <a:t>SNP;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PDP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county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expansion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 HMO,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PPO,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C-</a:t>
            </a:r>
            <a:r>
              <a:rPr sz="1800" spc="-25" dirty="0">
                <a:latin typeface="Calibri"/>
                <a:cs typeface="Calibri"/>
              </a:rPr>
              <a:t>SNP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0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Products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designed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around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urban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rural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counties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Main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competitors: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UHC,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Humana,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Aetna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Provider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network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reciprocity/no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referrals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required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Strong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expanded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network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PCP,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specialties,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dental,</a:t>
            </a:r>
            <a:r>
              <a:rPr sz="1800" spc="-20" dirty="0">
                <a:latin typeface="Calibri"/>
                <a:cs typeface="Calibri"/>
              </a:rPr>
              <a:t> etc.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0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b="1" dirty="0">
                <a:latin typeface="Calibri"/>
                <a:cs typeface="Calibri"/>
              </a:rPr>
              <a:t>P3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Co-</a:t>
            </a:r>
            <a:r>
              <a:rPr sz="1800" b="1" dirty="0">
                <a:latin typeface="Calibri"/>
                <a:cs typeface="Calibri"/>
              </a:rPr>
              <a:t>Branded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Clinic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Opening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Sierra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Vista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Sept.</a:t>
            </a:r>
            <a:r>
              <a:rPr sz="1800" b="1" spc="-20" dirty="0">
                <a:latin typeface="Calibri"/>
                <a:cs typeface="Calibri"/>
              </a:rPr>
              <a:t> 2023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Big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drivers: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enhanced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supplemental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benefits,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0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b="1" dirty="0">
                <a:latin typeface="Calibri"/>
                <a:cs typeface="Calibri"/>
              </a:rPr>
              <a:t>Current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D-SNP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exclusive: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Centerwell,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AZPC,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Oak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Street,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Evernorth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61299" y="1810846"/>
            <a:ext cx="3429000" cy="3822065"/>
            <a:chOff x="8161299" y="1810846"/>
            <a:chExt cx="3429000" cy="3822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1299" y="1810846"/>
              <a:ext cx="3428373" cy="38216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6468" y="5271515"/>
              <a:ext cx="768350" cy="251460"/>
            </a:xfrm>
            <a:custGeom>
              <a:avLst/>
              <a:gdLst/>
              <a:ahLst/>
              <a:cxnLst/>
              <a:rect l="l" t="t" r="r" b="b"/>
              <a:pathLst>
                <a:path w="768350" h="251460">
                  <a:moveTo>
                    <a:pt x="768096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0" y="251460"/>
                  </a:lnTo>
                  <a:lnTo>
                    <a:pt x="768096" y="251460"/>
                  </a:lnTo>
                  <a:lnTo>
                    <a:pt x="768096" y="237744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28329" y="5445963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07907" y="5509259"/>
            <a:ext cx="196850" cy="201295"/>
          </a:xfrm>
          <a:custGeom>
            <a:avLst/>
            <a:gdLst/>
            <a:ahLst/>
            <a:cxnLst/>
            <a:rect l="l" t="t" r="r" b="b"/>
            <a:pathLst>
              <a:path w="196850" h="201295">
                <a:moveTo>
                  <a:pt x="196596" y="0"/>
                </a:moveTo>
                <a:lnTo>
                  <a:pt x="0" y="0"/>
                </a:lnTo>
                <a:lnTo>
                  <a:pt x="0" y="201167"/>
                </a:lnTo>
                <a:lnTo>
                  <a:pt x="196596" y="201167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Arizona</a:t>
            </a:r>
            <a:r>
              <a:rPr spc="-75" dirty="0"/>
              <a:t> </a:t>
            </a:r>
            <a:r>
              <a:rPr dirty="0"/>
              <a:t>|</a:t>
            </a:r>
            <a:r>
              <a:rPr spc="-7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2084323"/>
            <a:ext cx="6074410" cy="26708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Metro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(urban)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geography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Maricopa/Pima/Pinal</a:t>
            </a:r>
            <a:endParaRPr sz="2000">
              <a:latin typeface="Calibri"/>
              <a:cs typeface="Calibri"/>
            </a:endParaRPr>
          </a:p>
          <a:p>
            <a:pPr marL="241300" marR="220345" indent="-228600">
              <a:lnSpc>
                <a:spcPct val="99800"/>
              </a:lnSpc>
              <a:spcBef>
                <a:spcPts val="103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Rural</a:t>
            </a:r>
            <a:r>
              <a:rPr sz="2000" spc="-20" dirty="0">
                <a:latin typeface="Calibri"/>
                <a:cs typeface="Calibri"/>
              </a:rPr>
              <a:t> geography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Coconino,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Navajo,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Apache,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Paz, </a:t>
            </a:r>
            <a:r>
              <a:rPr sz="2000" spc="-10" dirty="0">
                <a:latin typeface="Calibri"/>
                <a:cs typeface="Calibri"/>
              </a:rPr>
              <a:t>Yuma,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Yavapai, </a:t>
            </a:r>
            <a:r>
              <a:rPr sz="2000" dirty="0">
                <a:latin typeface="Calibri"/>
                <a:cs typeface="Calibri"/>
              </a:rPr>
              <a:t>Gila,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Greenlee,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Cochise,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Graham,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Santa </a:t>
            </a:r>
            <a:r>
              <a:rPr sz="2000" dirty="0">
                <a:latin typeface="Calibri"/>
                <a:cs typeface="Calibri"/>
              </a:rPr>
              <a:t>Cruz,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Mohave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Rural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areas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predominately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D-</a:t>
            </a:r>
            <a:r>
              <a:rPr sz="2000" dirty="0">
                <a:latin typeface="Calibri"/>
                <a:cs typeface="Calibri"/>
              </a:rPr>
              <a:t>SNP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Spanish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being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native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language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61299" y="1810846"/>
            <a:ext cx="3429000" cy="3822065"/>
            <a:chOff x="8161299" y="1810846"/>
            <a:chExt cx="3429000" cy="3822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1299" y="1810846"/>
              <a:ext cx="3428373" cy="38216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6468" y="5271515"/>
              <a:ext cx="768350" cy="251460"/>
            </a:xfrm>
            <a:custGeom>
              <a:avLst/>
              <a:gdLst/>
              <a:ahLst/>
              <a:cxnLst/>
              <a:rect l="l" t="t" r="r" b="b"/>
              <a:pathLst>
                <a:path w="768350" h="251460">
                  <a:moveTo>
                    <a:pt x="768096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0" y="251460"/>
                  </a:lnTo>
                  <a:lnTo>
                    <a:pt x="768096" y="251460"/>
                  </a:lnTo>
                  <a:lnTo>
                    <a:pt x="768096" y="237744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28329" y="5445963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07907" y="5509259"/>
            <a:ext cx="196850" cy="201295"/>
          </a:xfrm>
          <a:custGeom>
            <a:avLst/>
            <a:gdLst/>
            <a:ahLst/>
            <a:cxnLst/>
            <a:rect l="l" t="t" r="r" b="b"/>
            <a:pathLst>
              <a:path w="196850" h="201295">
                <a:moveTo>
                  <a:pt x="196596" y="0"/>
                </a:moveTo>
                <a:lnTo>
                  <a:pt x="0" y="0"/>
                </a:lnTo>
                <a:lnTo>
                  <a:pt x="0" y="201167"/>
                </a:lnTo>
                <a:lnTo>
                  <a:pt x="196596" y="201167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Arizona</a:t>
            </a:r>
            <a:r>
              <a:rPr spc="-75" dirty="0"/>
              <a:t> </a:t>
            </a:r>
            <a:r>
              <a:rPr dirty="0"/>
              <a:t>|</a:t>
            </a:r>
            <a:r>
              <a:rPr spc="-6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372742"/>
          <a:ext cx="10859135" cy="434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H0351-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063,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–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MAPD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 marR="124460" algn="just">
                        <a:lnSpc>
                          <a:spcPct val="997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Members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FBDE,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QMB+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5725">
                        <a:lnSpc>
                          <a:spcPct val="100200"/>
                        </a:lnSpc>
                        <a:spcBef>
                          <a:spcPts val="5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Cochise,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Coconino,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Gila,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Graham,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Greenlee,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Paz,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Maricopa,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Pinal,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Pima,</a:t>
                      </a:r>
                      <a:r>
                        <a:rPr sz="14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Mohave,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Santa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Cruz,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Yavapai,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$2,000-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$3000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$125-135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Quarterly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$45-$65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147320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quarter;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-$2000</a:t>
                      </a:r>
                      <a:r>
                        <a:rPr sz="14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Vision/year;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$1500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12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transportation/year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(max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means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year);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1-10days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$175,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1-6days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$270;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Urgent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1400" b="1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$20-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$40,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PCP/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$15-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$20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$2500-$5,000,</a:t>
                      </a:r>
                      <a:r>
                        <a:rPr sz="1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$15-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$40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 marR="354330">
                        <a:lnSpc>
                          <a:spcPct val="100800"/>
                        </a:lnSpc>
                        <a:spcBef>
                          <a:spcPts val="11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Giveback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H0351-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054,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H0351-060,</a:t>
                      </a:r>
                      <a:r>
                        <a:rPr sz="14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064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–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5725">
                        <a:lnSpc>
                          <a:spcPct val="100299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Cochise,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Coconino,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Gila,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Graham,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Greenlee,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Paz,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Maricopa,</a:t>
                      </a:r>
                      <a:r>
                        <a:rPr sz="14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Mohave,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Pima,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Pinal,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Cruz,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Yavapai,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3345" marR="450850">
                        <a:lnSpc>
                          <a:spcPct val="100800"/>
                        </a:lnSpc>
                        <a:spcBef>
                          <a:spcPts val="11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$40-$90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$35-50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Specialist,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$1,000-$1,500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Comp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(2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Aids);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Rural</a:t>
                      </a:r>
                      <a:r>
                        <a:rPr sz="1400" b="1" i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counties</a:t>
                      </a:r>
                      <a:r>
                        <a:rPr sz="1400" b="1" i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10" dirty="0">
                          <a:latin typeface="Calibri"/>
                          <a:cs typeface="Calibri"/>
                        </a:rPr>
                        <a:t>include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75miles</a:t>
                      </a:r>
                      <a:r>
                        <a:rPr sz="1400" b="1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approved</a:t>
                      </a:r>
                      <a:r>
                        <a:rPr sz="1400" b="1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b="1" i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12-one-way</a:t>
                      </a:r>
                      <a:r>
                        <a:rPr sz="1400" b="1" i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trips</a:t>
                      </a:r>
                      <a:r>
                        <a:rPr sz="1400" b="1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b="1" i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25" dirty="0">
                          <a:latin typeface="Calibri"/>
                          <a:cs typeface="Calibri"/>
                        </a:rPr>
                        <a:t>yr.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 marL="91440">
                        <a:lnSpc>
                          <a:spcPts val="1670"/>
                        </a:lnSpc>
                        <a:spcBef>
                          <a:spcPts val="115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(PPO)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144780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H8553-001/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Wellcare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Patriot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Giveback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(PPO)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002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5725">
                        <a:lnSpc>
                          <a:spcPct val="100299"/>
                        </a:lnSpc>
                        <a:spcBef>
                          <a:spcPts val="11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Cochise,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Coconino,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Gila,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Graham,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Paz,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Maricopa,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Mohave,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Pima,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Pinal,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Cruz,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Yavapai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269240">
                        <a:lnSpc>
                          <a:spcPct val="100699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$35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$4,500-$5,000</a:t>
                      </a:r>
                      <a:r>
                        <a:rPr sz="1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MOOP;</a:t>
                      </a:r>
                      <a:r>
                        <a:rPr sz="14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$3000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($INN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$OON);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$250-$300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Stay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1-6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$50-$90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Quarters;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$700-$2000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(1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year)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way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year;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RX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Deductible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*Giveback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89622" y="1395730"/>
          <a:ext cx="11089005" cy="4205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1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 marR="414655">
                        <a:lnSpc>
                          <a:spcPct val="99700"/>
                        </a:lnSpc>
                        <a:spcBef>
                          <a:spcPts val="8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Specialty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H0351-038,</a:t>
                      </a:r>
                      <a:r>
                        <a:rPr sz="14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(CHF,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Cardiovascular,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Diabetes)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710" marR="248920">
                        <a:lnSpc>
                          <a:spcPct val="1008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Maricopa,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Pima,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Pinal,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Cochise,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Mohave,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Santa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Cruz,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Yavapai,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3345" marR="443230" algn="just">
                        <a:lnSpc>
                          <a:spcPct val="1008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$40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Quarter;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$1500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/2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Aids;</a:t>
                      </a:r>
                      <a:r>
                        <a:rPr sz="1400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year;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Fitness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Preferred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0-3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Tiers</a:t>
                      </a:r>
                      <a:r>
                        <a:rPr sz="1400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670"/>
                        </a:lnSpc>
                        <a:spcBef>
                          <a:spcPts val="8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(HMO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SNP)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H5590-008,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009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Medicare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FBDE,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QMB+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Counties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3345" marR="170815">
                        <a:lnSpc>
                          <a:spcPct val="100800"/>
                        </a:lnSpc>
                        <a:spcBef>
                          <a:spcPts val="8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$4,000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$125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monthly,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$1000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Hearing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Aids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(VBID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OTC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Purse),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way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year,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PERS;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(HMO)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H0351-61,</a:t>
                      </a:r>
                      <a:r>
                        <a:rPr sz="14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062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LIS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46379">
                        <a:lnSpc>
                          <a:spcPct val="100800"/>
                        </a:lnSpc>
                        <a:spcBef>
                          <a:spcPts val="7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Maricopa,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Pima,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Pinal,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Cochise,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Coconino,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Gila,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Graham,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Greenlee,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363855">
                        <a:lnSpc>
                          <a:spcPts val="1689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Paz,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Mohave,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Santa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Cruz,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Yavapai,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3345" marR="166370">
                        <a:lnSpc>
                          <a:spcPct val="10009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$2000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b="1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b="1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$1500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Hearing;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$175-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$225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Hospital;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PCP/;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$15-$35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Specialist;</a:t>
                      </a:r>
                      <a:r>
                        <a:rPr sz="1400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$120-$135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WER; $20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LAB,</a:t>
                      </a:r>
                      <a:r>
                        <a:rPr sz="1400" b="1" spc="2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24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transportation/year;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$90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OTC/quarter;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42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meal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day;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Arizona</a:t>
            </a:r>
            <a:r>
              <a:rPr spc="-75" dirty="0"/>
              <a:t> </a:t>
            </a:r>
            <a:r>
              <a:rPr dirty="0"/>
              <a:t>|</a:t>
            </a:r>
            <a:r>
              <a:rPr spc="-6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California</a:t>
            </a:r>
            <a:r>
              <a:rPr spc="-5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South</a:t>
            </a:r>
            <a:r>
              <a:rPr spc="-10" dirty="0"/>
              <a:t> </a:t>
            </a:r>
            <a:r>
              <a:rPr dirty="0"/>
              <a:t>|</a:t>
            </a:r>
            <a:r>
              <a:rPr spc="-5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784350"/>
            <a:ext cx="6163310" cy="5092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Geography: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urban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rural;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multiple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metropolitan</a:t>
            </a:r>
            <a:r>
              <a:rPr sz="1550" spc="1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areas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(Los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Angeles,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0"/>
              </a:spcBef>
            </a:pPr>
            <a:r>
              <a:rPr sz="1550" dirty="0">
                <a:latin typeface="Calibri"/>
                <a:cs typeface="Calibri"/>
              </a:rPr>
              <a:t>Orange,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San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Bernardino,</a:t>
            </a:r>
            <a:r>
              <a:rPr sz="1550" spc="1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Riverside).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Diversity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majority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Southern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41" y="2269363"/>
            <a:ext cx="6573520" cy="26003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latin typeface="Calibri"/>
                <a:cs typeface="Calibri"/>
              </a:rPr>
              <a:t>California.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State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can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viewed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four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regions: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NorCal;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SoCal: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Los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Angeles;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85"/>
              </a:spcBef>
            </a:pPr>
            <a:r>
              <a:rPr sz="1550" dirty="0">
                <a:latin typeface="Calibri"/>
                <a:cs typeface="Calibri"/>
              </a:rPr>
              <a:t>San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Diego/OC;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Riverside,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San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Bernardino,</a:t>
            </a:r>
            <a:r>
              <a:rPr sz="1550" spc="1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Imperial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Counties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6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Products: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MAPD,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D-</a:t>
            </a:r>
            <a:r>
              <a:rPr sz="1550" spc="-10" dirty="0">
                <a:latin typeface="Calibri"/>
                <a:cs typeface="Calibri"/>
              </a:rPr>
              <a:t>SNP,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C-</a:t>
            </a:r>
            <a:r>
              <a:rPr sz="1550" spc="-25" dirty="0">
                <a:latin typeface="Calibri"/>
                <a:cs typeface="Calibri"/>
              </a:rPr>
              <a:t>SNP</a:t>
            </a:r>
            <a:endParaRPr sz="1550">
              <a:latin typeface="Calibri"/>
              <a:cs typeface="Calibri"/>
            </a:endParaRPr>
          </a:p>
          <a:p>
            <a:pPr marL="241300" marR="45085" indent="-228600">
              <a:lnSpc>
                <a:spcPct val="103299"/>
              </a:lnSpc>
              <a:spcBef>
                <a:spcPts val="994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Network: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Carry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both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Health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Net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Wellcare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networks.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Extensive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provider </a:t>
            </a:r>
            <a:r>
              <a:rPr sz="1550" dirty="0">
                <a:latin typeface="Calibri"/>
                <a:cs typeface="Calibri"/>
              </a:rPr>
              <a:t>groups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with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strong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engagement.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Continued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efforts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on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network</a:t>
            </a:r>
            <a:r>
              <a:rPr sz="1550" spc="5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consolidations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between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two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brands.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56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PPGs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(Legacy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Wellcare),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85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PPGs </a:t>
            </a:r>
            <a:r>
              <a:rPr sz="1550" dirty="0">
                <a:latin typeface="Calibri"/>
                <a:cs typeface="Calibri"/>
              </a:rPr>
              <a:t>(Legacy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Health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Net/Centene).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6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Competitors: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Kaiser,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UHC,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Scan,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Anthem,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Blue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Shield,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Bright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Health,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Humana,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0"/>
              </a:spcBef>
            </a:pPr>
            <a:r>
              <a:rPr sz="1550" dirty="0">
                <a:latin typeface="Calibri"/>
                <a:cs typeface="Calibri"/>
              </a:rPr>
              <a:t>Alignment,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Aetna,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IEHP,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LA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Care,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Cal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Optima,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Molina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141" y="4973192"/>
            <a:ext cx="6522720" cy="884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Positioned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at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#5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market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share.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Ranked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#6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MAPD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HMO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plans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#1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D-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80"/>
              </a:spcBef>
            </a:pPr>
            <a:r>
              <a:rPr sz="1550" dirty="0">
                <a:latin typeface="Calibri"/>
                <a:cs typeface="Calibri"/>
              </a:rPr>
              <a:t>SNP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market.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6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Broker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footprint: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7,000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RTS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brokers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market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63256" y="1760220"/>
            <a:ext cx="3808729" cy="4521835"/>
            <a:chOff x="7763256" y="1760220"/>
            <a:chExt cx="3808729" cy="45218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3256" y="1760220"/>
              <a:ext cx="3808476" cy="45217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560052" y="2720340"/>
              <a:ext cx="1485900" cy="708660"/>
            </a:xfrm>
            <a:custGeom>
              <a:avLst/>
              <a:gdLst/>
              <a:ahLst/>
              <a:cxnLst/>
              <a:rect l="l" t="t" r="r" b="b"/>
              <a:pathLst>
                <a:path w="1485900" h="708660">
                  <a:moveTo>
                    <a:pt x="148590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1485900" y="70866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96245" y="2403170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96245" y="2732913"/>
            <a:ext cx="148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2024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774935" y="2464307"/>
            <a:ext cx="196850" cy="525780"/>
            <a:chOff x="9774935" y="2464307"/>
            <a:chExt cx="196850" cy="525780"/>
          </a:xfrm>
        </p:grpSpPr>
        <p:sp>
          <p:nvSpPr>
            <p:cNvPr id="12" name="object 12"/>
            <p:cNvSpPr/>
            <p:nvPr/>
          </p:nvSpPr>
          <p:spPr>
            <a:xfrm>
              <a:off x="9774935" y="2464307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196596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96596" y="196596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74935" y="2793491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196596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96596" y="196596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3288" y="1746504"/>
            <a:ext cx="6140196" cy="38450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Geographic</a:t>
            </a:r>
            <a:r>
              <a:rPr spc="-165" dirty="0"/>
              <a:t> </a:t>
            </a:r>
            <a:r>
              <a:rPr spc="-10" dirty="0"/>
              <a:t>Expansion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141" y="1893722"/>
            <a:ext cx="4027170" cy="12338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New</a:t>
            </a:r>
            <a:r>
              <a:rPr sz="2000" b="1" spc="-7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for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001C70"/>
                </a:solidFill>
                <a:latin typeface="Calibri"/>
                <a:cs typeface="Calibri"/>
              </a:rPr>
              <a:t>New</a:t>
            </a:r>
            <a:r>
              <a:rPr sz="2000" b="1" spc="-11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C70"/>
                </a:solidFill>
                <a:latin typeface="Calibri"/>
                <a:cs typeface="Calibri"/>
              </a:rPr>
              <a:t>state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Delaware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21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counties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across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four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141" y="3902288"/>
            <a:ext cx="5516880" cy="15722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000" b="1" spc="-35" dirty="0">
                <a:solidFill>
                  <a:srgbClr val="009FA2"/>
                </a:solidFill>
                <a:latin typeface="Calibri"/>
                <a:cs typeface="Calibri"/>
              </a:rPr>
              <a:t>Total</a:t>
            </a:r>
            <a:r>
              <a:rPr sz="2000" b="1" spc="-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MAPD</a:t>
            </a:r>
            <a:r>
              <a:rPr sz="2000" b="1" spc="-10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Footprint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37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states,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C70"/>
                </a:solidFill>
                <a:latin typeface="Calibri"/>
                <a:cs typeface="Calibri"/>
              </a:rPr>
              <a:t>1,808</a:t>
            </a:r>
            <a:r>
              <a:rPr sz="2000" b="1" spc="-2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counties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Access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million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eligibles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(1%</a:t>
            </a:r>
            <a:r>
              <a:rPr sz="2000" spc="-35" dirty="0">
                <a:latin typeface="Calibri"/>
                <a:cs typeface="Calibri"/>
              </a:rPr>
              <a:t> YOY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increase)</a:t>
            </a:r>
            <a:endParaRPr sz="20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26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000" dirty="0">
                <a:latin typeface="Calibri"/>
                <a:cs typeface="Calibri"/>
              </a:rPr>
              <a:t>80%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eligible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beneficiaries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footprint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81344" y="1892807"/>
            <a:ext cx="5509260" cy="3639820"/>
            <a:chOff x="6181344" y="1892807"/>
            <a:chExt cx="5509260" cy="36398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1344" y="3314699"/>
              <a:ext cx="228600" cy="228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6567" y="5326379"/>
              <a:ext cx="205739" cy="2057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2003" y="2939795"/>
              <a:ext cx="228600" cy="228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231117" y="3088385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4">
                  <a:moveTo>
                    <a:pt x="0" y="0"/>
                  </a:moveTo>
                  <a:lnTo>
                    <a:pt x="349757" y="0"/>
                  </a:lnTo>
                </a:path>
              </a:pathLst>
            </a:custGeom>
            <a:ln w="12700">
              <a:solidFill>
                <a:srgbClr val="E7701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4491" y="2715767"/>
              <a:ext cx="228600" cy="228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5372" y="1892807"/>
              <a:ext cx="228600" cy="2286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373361" y="5307838"/>
            <a:ext cx="13119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County</a:t>
            </a:r>
            <a:r>
              <a:rPr sz="1400" spc="-10" dirty="0">
                <a:latin typeface="Calibri"/>
                <a:cs typeface="Calibri"/>
              </a:rPr>
              <a:t> expansion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California</a:t>
            </a:r>
            <a:r>
              <a:rPr spc="-60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South</a:t>
            </a:r>
            <a:r>
              <a:rPr spc="-25" dirty="0"/>
              <a:t> </a:t>
            </a:r>
            <a:r>
              <a:rPr dirty="0"/>
              <a:t>|</a:t>
            </a:r>
            <a:r>
              <a:rPr spc="-7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1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631020"/>
            <a:ext cx="4436110" cy="119253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9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Imperial,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Angeles,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Orange,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Riverside,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Calibri"/>
                <a:cs typeface="Calibri"/>
              </a:rPr>
              <a:t>San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Bernardino,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Diego,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Ventura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63256" y="1760220"/>
            <a:ext cx="3808729" cy="4521835"/>
            <a:chOff x="7763256" y="1760220"/>
            <a:chExt cx="3808729" cy="4521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3256" y="1760220"/>
              <a:ext cx="3808476" cy="45217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60052" y="2720340"/>
              <a:ext cx="1485900" cy="708660"/>
            </a:xfrm>
            <a:custGeom>
              <a:avLst/>
              <a:gdLst/>
              <a:ahLst/>
              <a:cxnLst/>
              <a:rect l="l" t="t" r="r" b="b"/>
              <a:pathLst>
                <a:path w="1485900" h="708660">
                  <a:moveTo>
                    <a:pt x="148590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1485900" y="70866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096245" y="2403170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6245" y="2732913"/>
            <a:ext cx="148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2024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74935" y="2464307"/>
            <a:ext cx="196850" cy="525780"/>
            <a:chOff x="9774935" y="2464307"/>
            <a:chExt cx="196850" cy="525780"/>
          </a:xfrm>
        </p:grpSpPr>
        <p:sp>
          <p:nvSpPr>
            <p:cNvPr id="10" name="object 10"/>
            <p:cNvSpPr/>
            <p:nvPr/>
          </p:nvSpPr>
          <p:spPr>
            <a:xfrm>
              <a:off x="9774935" y="2464307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196596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96596" y="196596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74935" y="2793491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196596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96596" y="196596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5772" y="1501139"/>
          <a:ext cx="11036935" cy="4530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6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1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Dual </a:t>
                      </a:r>
                      <a:r>
                        <a:rPr sz="14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Align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H3561-008-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Angeles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Delta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Wrap: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Limit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Vision: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 Aids: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Transportation: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(with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unlimited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Medi-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Cal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(OTC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VBID)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$75/month;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(Chores);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Fitness: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Peerfit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Personal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Emergency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Response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System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1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Dual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H3561-001-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Imperial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Delta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Wrap: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Limit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Vision: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(2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Aids):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$2000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Transportation: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(with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unlimited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Medi-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Cal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(OTC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VBID)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$75/month;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(Chores);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Fitness: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Peerfit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Personal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Emergency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Response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System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1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Specialty</a:t>
                      </a:r>
                      <a:r>
                        <a:rPr sz="14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H0562-092-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 marR="509905" algn="just">
                        <a:lnSpc>
                          <a:spcPct val="1008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Angeles,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Orange,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San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Diego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Preventive</a:t>
                      </a:r>
                      <a:r>
                        <a:rPr sz="14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Comprehensive</a:t>
                      </a:r>
                      <a:r>
                        <a:rPr sz="14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Copays</a:t>
                      </a:r>
                      <a:r>
                        <a:rPr sz="14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(Vendor: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DBP)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Vision: $200;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 Aids: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$1,000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Transportation: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OTC: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$60/quarter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(Chores); Fitness: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Peerfit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*Select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Diabetic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Medications</a:t>
                      </a:r>
                      <a:r>
                        <a:rPr sz="1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Insulin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copay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long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5280659"/>
            <a:ext cx="1700783" cy="598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2505455"/>
            <a:ext cx="1700783" cy="598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3867911"/>
            <a:ext cx="1700783" cy="60350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California</a:t>
            </a:r>
            <a:r>
              <a:rPr spc="-6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South</a:t>
            </a:r>
            <a:r>
              <a:rPr spc="-30" dirty="0"/>
              <a:t> </a:t>
            </a:r>
            <a:r>
              <a:rPr dirty="0"/>
              <a:t>|</a:t>
            </a:r>
            <a:r>
              <a:rPr spc="-7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2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5772" y="1641601"/>
          <a:ext cx="11116310" cy="4331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7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645">
                <a:tc>
                  <a:txBody>
                    <a:bodyPr/>
                    <a:lstStyle/>
                    <a:p>
                      <a:pPr marL="91440" marR="9328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H5087-005-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000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H5087-024-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000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H5087-016-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 marR="139065">
                        <a:lnSpc>
                          <a:spcPct val="1008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Angeles,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Orange, Riverside,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San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Bernardino,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Ventura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Delta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Limit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Copay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Vision: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 Aids: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Transportation: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(with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unlimited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Medi-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Cal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OTC: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$60-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75/Quarter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(Chores);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Fitness: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Peerfit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Personal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Emergency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Response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System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965">
                <a:tc>
                  <a:txBody>
                    <a:bodyPr/>
                    <a:lstStyle/>
                    <a:p>
                      <a:pPr marL="91440" marR="1192530">
                        <a:lnSpc>
                          <a:spcPct val="100800"/>
                        </a:lnSpc>
                        <a:spcBef>
                          <a:spcPts val="260"/>
                        </a:spcBef>
                      </a:pP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H5087-032-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000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H5087-033-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39065">
                        <a:lnSpc>
                          <a:spcPct val="100800"/>
                        </a:lnSpc>
                        <a:spcBef>
                          <a:spcPts val="9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Angeles,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Orange, Riverside,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San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Bernardino,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Ventura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Giveback: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$80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(LA,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Orange,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SB,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Riverside)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$65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(Ventura)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2762250">
                        <a:lnSpc>
                          <a:spcPct val="997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Delta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Limit with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Copay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Vision: $100;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 Aids: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$1,000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Routine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Acupuncture;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Fitness: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Peerfit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Focus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1417955" algn="just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H0562-012-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000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H0562-125-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000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H0562-126-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39065">
                        <a:lnSpc>
                          <a:spcPct val="100099"/>
                        </a:lnSpc>
                        <a:spcBef>
                          <a:spcPts val="1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Angeles,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Orange,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Imperial,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Diego,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Bernardino, Riverside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Preventive</a:t>
                      </a:r>
                      <a:r>
                        <a:rPr sz="14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Comprehensive</a:t>
                      </a:r>
                      <a:r>
                        <a:rPr sz="14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Copays</a:t>
                      </a:r>
                      <a:r>
                        <a:rPr sz="14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(Vendor: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DBP)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1471930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Vision: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$300;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Aids: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$1,000 Transportation: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OTC: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$60-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75/Quarter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Fitness: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Peerfit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5376671"/>
            <a:ext cx="1476755" cy="5257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1739" y="2729483"/>
            <a:ext cx="653795" cy="6537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1739" y="3867911"/>
            <a:ext cx="653795" cy="65379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California</a:t>
            </a:r>
            <a:r>
              <a:rPr spc="-6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South</a:t>
            </a:r>
            <a:r>
              <a:rPr spc="-30" dirty="0"/>
              <a:t> </a:t>
            </a:r>
            <a:r>
              <a:rPr dirty="0"/>
              <a:t>|</a:t>
            </a:r>
            <a:r>
              <a:rPr spc="-7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2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1556080"/>
            <a:ext cx="6409690" cy="1049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Consolidated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into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11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MAPD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products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(HMO,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PPO,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C-</a:t>
            </a:r>
            <a:r>
              <a:rPr sz="1550" spc="-10" dirty="0">
                <a:latin typeface="Calibri"/>
                <a:cs typeface="Calibri"/>
              </a:rPr>
              <a:t>SNP,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D-</a:t>
            </a:r>
            <a:r>
              <a:rPr sz="1550" dirty="0">
                <a:latin typeface="Calibri"/>
                <a:cs typeface="Calibri"/>
              </a:rPr>
              <a:t>SNP)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offering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in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0"/>
              </a:spcBef>
            </a:pPr>
            <a:r>
              <a:rPr sz="1550" dirty="0">
                <a:latin typeface="Calibri"/>
                <a:cs typeface="Calibri"/>
              </a:rPr>
              <a:t>16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counties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4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Metropolitan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geography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divided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by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Northern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San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Joaquin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Valley,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85"/>
              </a:spcBef>
            </a:pPr>
            <a:r>
              <a:rPr sz="1550" dirty="0">
                <a:latin typeface="Calibri"/>
                <a:cs typeface="Calibri"/>
              </a:rPr>
              <a:t>Central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Valley.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741" y="2576304"/>
            <a:ext cx="6767830" cy="91249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570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dirty="0">
                <a:latin typeface="Calibri"/>
                <a:cs typeface="Calibri"/>
              </a:rPr>
              <a:t>NorCal: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Placer,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Sacramento,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San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Francisco,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San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Mateo,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Santa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Clara,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Solano,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Yolo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80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dirty="0">
                <a:latin typeface="Calibri"/>
                <a:cs typeface="Calibri"/>
              </a:rPr>
              <a:t>San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Joaquin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Valley: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Stanislaus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San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Joaquin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45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dirty="0">
                <a:latin typeface="Calibri"/>
                <a:cs typeface="Calibri"/>
              </a:rPr>
              <a:t>Central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Valley: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Fresno,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Kern,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Kings,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Madera,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Tulare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41" y="3518737"/>
            <a:ext cx="6859905" cy="2522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Rural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geography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Amador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Sutter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continue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offer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Wellcare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No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Premium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0"/>
              </a:spcBef>
            </a:pPr>
            <a:r>
              <a:rPr sz="1550" dirty="0">
                <a:latin typeface="Calibri"/>
                <a:cs typeface="Calibri"/>
              </a:rPr>
              <a:t>Open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PPO.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4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Competitors:</a:t>
            </a:r>
            <a:r>
              <a:rPr sz="1550" spc="1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Alignment,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Anthem,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Bright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New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Day/Central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Health,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Humana,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UHC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2024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impacted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counties:</a:t>
            </a:r>
            <a:endParaRPr sz="155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5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50" dirty="0">
                <a:latin typeface="Calibri"/>
                <a:cs typeface="Calibri"/>
              </a:rPr>
              <a:t>Kings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-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expansion</a:t>
            </a:r>
            <a:endParaRPr sz="155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8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50" dirty="0">
                <a:latin typeface="Calibri"/>
                <a:cs typeface="Calibri"/>
              </a:rPr>
              <a:t>Alameda,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Contra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Costa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non-</a:t>
            </a:r>
            <a:r>
              <a:rPr sz="1550" spc="-10" dirty="0">
                <a:latin typeface="Calibri"/>
                <a:cs typeface="Calibri"/>
              </a:rPr>
              <a:t>renewal</a:t>
            </a:r>
            <a:endParaRPr sz="155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4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50" dirty="0">
                <a:latin typeface="Calibri"/>
                <a:cs typeface="Calibri"/>
              </a:rPr>
              <a:t>San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Joaquin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DSNP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H5087-027</a:t>
            </a:r>
            <a:r>
              <a:rPr sz="1550" spc="2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moving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D-SNP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H3561-</a:t>
            </a:r>
            <a:r>
              <a:rPr sz="1550" spc="-25" dirty="0">
                <a:latin typeface="Calibri"/>
                <a:cs typeface="Calibri"/>
              </a:rPr>
              <a:t>001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Big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drivers: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Exclusive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Aligned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Enrollment</a:t>
            </a:r>
            <a:r>
              <a:rPr sz="1550" spc="2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opportunity,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co-branded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with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CalViva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0"/>
              </a:spcBef>
            </a:pPr>
            <a:r>
              <a:rPr sz="1550" dirty="0">
                <a:latin typeface="Calibri"/>
                <a:cs typeface="Calibri"/>
              </a:rPr>
              <a:t>Health,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broad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provider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networks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enhanced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ancillary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benefits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50123" y="1760220"/>
            <a:ext cx="3808729" cy="4521835"/>
            <a:chOff x="7850123" y="1760220"/>
            <a:chExt cx="3808729" cy="45218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0123" y="1760220"/>
              <a:ext cx="3808476" cy="45217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46919" y="2720340"/>
              <a:ext cx="1490980" cy="708660"/>
            </a:xfrm>
            <a:custGeom>
              <a:avLst/>
              <a:gdLst/>
              <a:ahLst/>
              <a:cxnLst/>
              <a:rect l="l" t="t" r="r" b="b"/>
              <a:pathLst>
                <a:path w="1490979" h="708660">
                  <a:moveTo>
                    <a:pt x="1490472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1490472" y="708660"/>
                  </a:lnTo>
                  <a:lnTo>
                    <a:pt x="1490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84383" y="2403170"/>
            <a:ext cx="827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84383" y="2732913"/>
            <a:ext cx="148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2024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861804" y="2464307"/>
            <a:ext cx="201295" cy="525780"/>
            <a:chOff x="9861804" y="2464307"/>
            <a:chExt cx="201295" cy="525780"/>
          </a:xfrm>
        </p:grpSpPr>
        <p:sp>
          <p:nvSpPr>
            <p:cNvPr id="11" name="object 11"/>
            <p:cNvSpPr/>
            <p:nvPr/>
          </p:nvSpPr>
          <p:spPr>
            <a:xfrm>
              <a:off x="9861804" y="2464307"/>
              <a:ext cx="201295" cy="196850"/>
            </a:xfrm>
            <a:custGeom>
              <a:avLst/>
              <a:gdLst/>
              <a:ahLst/>
              <a:cxnLst/>
              <a:rect l="l" t="t" r="r" b="b"/>
              <a:pathLst>
                <a:path w="201295" h="196850">
                  <a:moveTo>
                    <a:pt x="201168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01168" y="196596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61804" y="2793491"/>
              <a:ext cx="201295" cy="196850"/>
            </a:xfrm>
            <a:custGeom>
              <a:avLst/>
              <a:gdLst/>
              <a:ahLst/>
              <a:cxnLst/>
              <a:rect l="l" t="t" r="r" b="b"/>
              <a:pathLst>
                <a:path w="201295" h="196850">
                  <a:moveTo>
                    <a:pt x="201168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01168" y="196596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California</a:t>
            </a:r>
            <a:r>
              <a:rPr spc="-5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North</a:t>
            </a:r>
            <a:r>
              <a:rPr spc="-45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1454691"/>
            <a:ext cx="6070600" cy="85407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1550" b="1" spc="1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1550" b="1" spc="10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1550" b="1" spc="9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4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Amador,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Fresno,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Kern,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Madera,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Placer,</a:t>
            </a:r>
            <a:r>
              <a:rPr sz="1550" spc="4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Sacramento,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San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Francisco,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San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0"/>
              </a:spcBef>
            </a:pPr>
            <a:r>
              <a:rPr sz="1550" dirty="0">
                <a:latin typeface="Calibri"/>
                <a:cs typeface="Calibri"/>
              </a:rPr>
              <a:t>Joaquin,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San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Mateo, Santa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Clara,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Solano,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Stanislaus,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Sutter,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Tulare,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Yolo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2443007"/>
            <a:ext cx="3726815" cy="18288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2024</a:t>
            </a:r>
            <a:r>
              <a:rPr sz="1550" b="1" spc="1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Expansion</a:t>
            </a:r>
            <a:r>
              <a:rPr sz="1550" b="1" spc="13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spc="-10" dirty="0">
                <a:latin typeface="Calibri"/>
                <a:cs typeface="Calibri"/>
              </a:rPr>
              <a:t>Kings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9FA2"/>
              </a:buClr>
              <a:buFont typeface="Arial"/>
              <a:buChar char="•"/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2024</a:t>
            </a:r>
            <a:r>
              <a:rPr sz="1550" b="1" spc="114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Reduction</a:t>
            </a:r>
            <a:r>
              <a:rPr sz="1550" b="1" spc="1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4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Alameda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Contra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Costa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Non-</a:t>
            </a:r>
            <a:r>
              <a:rPr sz="1550" spc="-10" dirty="0">
                <a:latin typeface="Calibri"/>
                <a:cs typeface="Calibri"/>
              </a:rPr>
              <a:t>Renewal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2024</a:t>
            </a:r>
            <a:r>
              <a:rPr sz="1550" b="1" spc="1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Reduction</a:t>
            </a:r>
            <a:r>
              <a:rPr sz="1550" b="1" spc="1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009FA2"/>
                </a:solidFill>
                <a:latin typeface="Calibri"/>
                <a:cs typeface="Calibri"/>
              </a:rPr>
              <a:t>Plans: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41" y="4249961"/>
            <a:ext cx="6020435" cy="17926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4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All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NorCal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counties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Term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Wellcare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Patriot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Giveback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H0562-</a:t>
            </a:r>
            <a:r>
              <a:rPr sz="1550" spc="-25" dirty="0">
                <a:latin typeface="Calibri"/>
                <a:cs typeface="Calibri"/>
              </a:rPr>
              <a:t>044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4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All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NorCal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counties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Term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Wellcare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Assist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H0562-</a:t>
            </a:r>
            <a:r>
              <a:rPr sz="1550" spc="-25" dirty="0">
                <a:latin typeface="Calibri"/>
                <a:cs typeface="Calibri"/>
              </a:rPr>
              <a:t>127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4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Santa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Clara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Term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No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Premium,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added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Premium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Ultra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H0562-</a:t>
            </a:r>
            <a:r>
              <a:rPr sz="1550" spc="-25" dirty="0">
                <a:latin typeface="Calibri"/>
                <a:cs typeface="Calibri"/>
              </a:rPr>
              <a:t>009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4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Fresno,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San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Francisco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Term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Specialty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No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Premium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C-SNP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H0562-</a:t>
            </a:r>
            <a:r>
              <a:rPr sz="1550" spc="-20" dirty="0">
                <a:latin typeface="Calibri"/>
                <a:cs typeface="Calibri"/>
              </a:rPr>
              <a:t>118.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Sacramento,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Placer</a:t>
            </a:r>
            <a:r>
              <a:rPr sz="1550" spc="4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43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Term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Wellcare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No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Premium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H0562-</a:t>
            </a:r>
            <a:r>
              <a:rPr sz="1550" spc="-25" dirty="0">
                <a:latin typeface="Calibri"/>
                <a:cs typeface="Calibri"/>
              </a:rPr>
              <a:t>124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4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San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Joaquin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D-SNP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H5087-027</a:t>
            </a:r>
            <a:r>
              <a:rPr sz="1550" spc="2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moving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DSNP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H3561-</a:t>
            </a:r>
            <a:r>
              <a:rPr sz="1550" spc="-25" dirty="0">
                <a:latin typeface="Calibri"/>
                <a:cs typeface="Calibri"/>
              </a:rPr>
              <a:t>001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24928" y="1760220"/>
            <a:ext cx="3808729" cy="4521835"/>
            <a:chOff x="7424928" y="1760220"/>
            <a:chExt cx="3808729" cy="45218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4928" y="1760220"/>
              <a:ext cx="3808476" cy="45217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21724" y="2720340"/>
              <a:ext cx="1490980" cy="708660"/>
            </a:xfrm>
            <a:custGeom>
              <a:avLst/>
              <a:gdLst/>
              <a:ahLst/>
              <a:cxnLst/>
              <a:rect l="l" t="t" r="r" b="b"/>
              <a:pathLst>
                <a:path w="1490979" h="708660">
                  <a:moveTo>
                    <a:pt x="1490472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1490472" y="708660"/>
                  </a:lnTo>
                  <a:lnTo>
                    <a:pt x="1490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59188" y="2403170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59188" y="2732913"/>
            <a:ext cx="148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2024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436607" y="2464307"/>
            <a:ext cx="201295" cy="525780"/>
            <a:chOff x="9436607" y="2464307"/>
            <a:chExt cx="201295" cy="525780"/>
          </a:xfrm>
        </p:grpSpPr>
        <p:sp>
          <p:nvSpPr>
            <p:cNvPr id="11" name="object 11"/>
            <p:cNvSpPr/>
            <p:nvPr/>
          </p:nvSpPr>
          <p:spPr>
            <a:xfrm>
              <a:off x="9436607" y="2464307"/>
              <a:ext cx="201295" cy="196850"/>
            </a:xfrm>
            <a:custGeom>
              <a:avLst/>
              <a:gdLst/>
              <a:ahLst/>
              <a:cxnLst/>
              <a:rect l="l" t="t" r="r" b="b"/>
              <a:pathLst>
                <a:path w="201295" h="196850">
                  <a:moveTo>
                    <a:pt x="201168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01168" y="196596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36607" y="2793491"/>
              <a:ext cx="201295" cy="196850"/>
            </a:xfrm>
            <a:custGeom>
              <a:avLst/>
              <a:gdLst/>
              <a:ahLst/>
              <a:cxnLst/>
              <a:rect l="l" t="t" r="r" b="b"/>
              <a:pathLst>
                <a:path w="201295" h="196850">
                  <a:moveTo>
                    <a:pt x="201168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01168" y="196596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California</a:t>
            </a:r>
            <a:r>
              <a:rPr spc="-60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North</a:t>
            </a:r>
            <a:r>
              <a:rPr spc="-60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1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65975" y="1360169"/>
          <a:ext cx="11136630" cy="4845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Plans*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0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H0562-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128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*Push</a:t>
                      </a:r>
                      <a:r>
                        <a:rPr sz="1400" b="1" spc="-4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MAPD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327025" algn="just">
                        <a:lnSpc>
                          <a:spcPct val="100800"/>
                        </a:lnSpc>
                        <a:spcBef>
                          <a:spcPts val="9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Amador,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Mateo,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Clara,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Solano,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Yolo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87325">
                        <a:lnSpc>
                          <a:spcPct val="100800"/>
                        </a:lnSpc>
                        <a:spcBef>
                          <a:spcPts val="9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$25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Specialist;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$8,850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$350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Stay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1-5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days;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Unlimited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$0-2250;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Quarters;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$500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(2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Aids);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Peerfit;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deductible: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$545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T3-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5.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H5087-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MAPD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Joaquin,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Ventura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98120">
                        <a:lnSpc>
                          <a:spcPct val="100099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$5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Specialist;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$3,850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$225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Stay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1-6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days;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$60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OTC/qtr,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Limit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w/Delta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(2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Aids);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 with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Peerfit;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deductible: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$300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T3-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5.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Focus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H0562-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097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*Push</a:t>
                      </a:r>
                      <a:r>
                        <a:rPr sz="1400" b="1" spc="-35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–MAPD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Francisco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$6,350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$350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Stay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1-5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$40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OTC,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220979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Unlimited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$0-2250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(2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Aids);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12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 Peerfit;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deductible: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$150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T3-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Ruby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H0562-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079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MAPD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03835">
                        <a:lnSpc>
                          <a:spcPct val="100699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Fresno,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Kern,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Madera,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Stanislaus,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Tulare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$350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Stay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1-5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days;</a:t>
                      </a:r>
                      <a:r>
                        <a:rPr sz="1400" spc="2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$3,850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OTC,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Unlimited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$0-2250;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(2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Aids);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transportation;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Peerfit;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deductible: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T3-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5.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H7360-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Amador,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Sutter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Premium,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$5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$50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Specialist;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$8,850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INN/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$13,300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OON;</a:t>
                      </a:r>
                      <a:r>
                        <a:rPr sz="1400" spc="2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$300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Stay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1-5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$35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quarters;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Centene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Copper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40%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INN);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Visoin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transportation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$1000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6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(2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Aids);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Peerfit;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RX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Deductible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California</a:t>
            </a:r>
            <a:r>
              <a:rPr spc="-7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North|</a:t>
            </a:r>
            <a:r>
              <a:rPr spc="-5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10" dirty="0">
                <a:latin typeface="Calibri"/>
                <a:cs typeface="Calibri"/>
              </a:rPr>
              <a:t> 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127" y="6341897"/>
            <a:ext cx="251650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0"/>
              </a:lnSpc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25830" y="1346961"/>
          <a:ext cx="11028680" cy="4144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Plans*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H3561-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sz="1400" b="1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400" b="1" spc="-4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34315">
                        <a:lnSpc>
                          <a:spcPct val="100800"/>
                        </a:lnSpc>
                        <a:spcBef>
                          <a:spcPts val="109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Amador,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Imperial,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Kern, Placer,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Francisco,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San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Joaquin,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Stanislaus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$75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OTC/mo†,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VBID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(gas,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assistance, and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food),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99695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Wrap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Limit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w/Delta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(2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Aids);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Peerfit;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$0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Prescription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Drugs.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CalViva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Health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Align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H3561-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007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sz="1400" b="1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400" b="1" spc="-4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Fresno,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Kings*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Madera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$75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OTC/mo†,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VBID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(gas,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assistance, and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food),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99695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Wrap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Limit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w/Delta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(2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Aids);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Peerfit;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$0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Prescription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Drugs.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Align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H3561-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sz="1400" b="1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400" b="1" spc="-4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Angeles,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Sacramento,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Tulare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$75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OTC/mo†,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VBID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(gas,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assistance, and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food),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99695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Wrap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Limit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w/Delta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(2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Aids);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Peerfit;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$0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Prescription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Drugs.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1440">
                        <a:lnSpc>
                          <a:spcPts val="1670"/>
                        </a:lnSpc>
                        <a:spcBef>
                          <a:spcPts val="115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Specialty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H0562-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Kern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8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Specialist;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$1,900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MOOP;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Unlimited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$0-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2250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Quarter;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Aids);</a:t>
                      </a:r>
                      <a:r>
                        <a:rPr sz="1400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24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year;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Peerfit;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deductible: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$150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T3-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5.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California</a:t>
            </a:r>
            <a:r>
              <a:rPr spc="-7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North|</a:t>
            </a:r>
            <a:r>
              <a:rPr spc="-5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10" dirty="0">
                <a:latin typeface="Calibri"/>
                <a:cs typeface="Calibri"/>
              </a:rPr>
              <a:t> 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59" y="6249923"/>
            <a:ext cx="2994660" cy="265430"/>
          </a:xfrm>
          <a:custGeom>
            <a:avLst/>
            <a:gdLst/>
            <a:ahLst/>
            <a:cxnLst/>
            <a:rect l="l" t="t" r="r" b="b"/>
            <a:pathLst>
              <a:path w="2994660" h="265429">
                <a:moveTo>
                  <a:pt x="2994660" y="0"/>
                </a:moveTo>
                <a:lnTo>
                  <a:pt x="0" y="0"/>
                </a:lnTo>
                <a:lnTo>
                  <a:pt x="0" y="265175"/>
                </a:lnTo>
                <a:lnTo>
                  <a:pt x="2994660" y="265175"/>
                </a:lnTo>
                <a:lnTo>
                  <a:pt x="2994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1141" y="5513773"/>
            <a:ext cx="10793730" cy="9620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000" b="1" dirty="0">
                <a:solidFill>
                  <a:srgbClr val="CA177C"/>
                </a:solidFill>
                <a:latin typeface="Calibri"/>
                <a:cs typeface="Calibri"/>
              </a:rPr>
              <a:t>*New</a:t>
            </a:r>
            <a:r>
              <a:rPr sz="1000" b="1" spc="-30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CA177C"/>
                </a:solidFill>
                <a:latin typeface="Calibri"/>
                <a:cs typeface="Calibri"/>
              </a:rPr>
              <a:t>expansion</a:t>
            </a:r>
            <a:r>
              <a:rPr sz="1000" b="1" spc="-30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CA177C"/>
                </a:solidFill>
                <a:latin typeface="Calibri"/>
                <a:cs typeface="Calibri"/>
              </a:rPr>
              <a:t>county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  <a:spcBef>
                <a:spcPts val="490"/>
              </a:spcBef>
            </a:pPr>
            <a:r>
              <a:rPr sz="1000" dirty="0">
                <a:latin typeface="Calibri"/>
                <a:cs typeface="Calibri"/>
              </a:rPr>
              <a:t>†Unused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OTC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amounts carry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over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next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month.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amount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loaded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into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card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combined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with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benefit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allowance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under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VBID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(gas,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utilities,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rent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assistance, and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healthy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food).</a:t>
            </a:r>
            <a:r>
              <a:rPr sz="1000" spc="-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Member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may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use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the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</a:pPr>
            <a:r>
              <a:rPr sz="1000" spc="-10" dirty="0">
                <a:latin typeface="Calibri"/>
                <a:cs typeface="Calibri"/>
              </a:rPr>
              <a:t>loaded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allowance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interchangeably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between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OTC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VBID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benefits,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as member best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sees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fit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their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needs.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  <a:spcBef>
                <a:spcPts val="495"/>
              </a:spcBef>
            </a:pPr>
            <a:r>
              <a:rPr sz="1000" i="1" spc="-10" dirty="0">
                <a:latin typeface="Calibri"/>
                <a:cs typeface="Calibri"/>
              </a:rPr>
              <a:t>Additional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5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4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qualify</a:t>
            </a:r>
            <a:r>
              <a:rPr sz="1000" i="1" spc="1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benefits.</a:t>
            </a:r>
            <a:endParaRPr sz="1000">
              <a:latin typeface="Calibri"/>
              <a:cs typeface="Calibri"/>
            </a:endParaRPr>
          </a:p>
          <a:p>
            <a:pPr marL="8462645">
              <a:lnSpc>
                <a:spcPts val="1215"/>
              </a:lnSpc>
            </a:pPr>
            <a:r>
              <a:rPr sz="1100" spc="-1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00" spc="1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00" spc="5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00" spc="-2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9516" y="2400300"/>
            <a:ext cx="4832985" cy="2889885"/>
            <a:chOff x="6629516" y="2400300"/>
            <a:chExt cx="4832985" cy="2889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9516" y="2400300"/>
              <a:ext cx="4832405" cy="28895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326880" y="4229100"/>
              <a:ext cx="786765" cy="256540"/>
            </a:xfrm>
            <a:custGeom>
              <a:avLst/>
              <a:gdLst/>
              <a:ahLst/>
              <a:cxnLst/>
              <a:rect l="l" t="t" r="r" b="b"/>
              <a:pathLst>
                <a:path w="786765" h="256539">
                  <a:moveTo>
                    <a:pt x="786383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786383" y="256031"/>
                  </a:lnTo>
                  <a:lnTo>
                    <a:pt x="786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07756" y="3930853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86700" y="3995928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6"/>
                </a:lnTo>
                <a:lnTo>
                  <a:pt x="201168" y="196596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320103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Hawaii</a:t>
            </a:r>
            <a:r>
              <a:rPr spc="-75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429" y="1849628"/>
            <a:ext cx="5538470" cy="355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38100" indent="-228600">
              <a:lnSpc>
                <a:spcPct val="100000"/>
              </a:lnSpc>
              <a:spcBef>
                <a:spcPts val="10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Geography: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Hawaii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consists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islands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grouped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into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counties: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Honolulu,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Hawaii,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Kauai,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Maui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(Maui,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Lanai, </a:t>
            </a:r>
            <a:r>
              <a:rPr sz="1800" dirty="0">
                <a:latin typeface="Calibri"/>
                <a:cs typeface="Calibri"/>
              </a:rPr>
              <a:t>Molokai);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travel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counties</a:t>
            </a:r>
            <a:endParaRPr sz="1800">
              <a:latin typeface="Calibri"/>
              <a:cs typeface="Calibri"/>
            </a:endParaRPr>
          </a:p>
          <a:p>
            <a:pPr marL="474345" lvl="1" indent="-233679">
              <a:lnSpc>
                <a:spcPct val="100000"/>
              </a:lnSpc>
              <a:spcBef>
                <a:spcPts val="50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Urban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geography: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Honolulu</a:t>
            </a:r>
            <a:endParaRPr sz="1800">
              <a:latin typeface="Calibri"/>
              <a:cs typeface="Calibri"/>
            </a:endParaRPr>
          </a:p>
          <a:p>
            <a:pPr marL="474345" lvl="1" indent="-233679">
              <a:lnSpc>
                <a:spcPct val="100000"/>
              </a:lnSpc>
              <a:spcBef>
                <a:spcPts val="509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Rural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geography: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Hawaii,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Kauai,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Maui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69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spc="-40" dirty="0">
                <a:latin typeface="Calibri"/>
                <a:cs typeface="Calibri"/>
              </a:rPr>
              <a:t>Top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competitors: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UHC,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HMSA,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Kaiser,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Devoted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Network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highlights: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Hawaii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Senior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Medical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Group,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FQHCs</a:t>
            </a:r>
            <a:endParaRPr sz="18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(Hawaii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Island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Community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Center),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QCIPN</a:t>
            </a:r>
            <a:endParaRPr sz="1800">
              <a:latin typeface="Calibri"/>
              <a:cs typeface="Calibri"/>
            </a:endParaRPr>
          </a:p>
          <a:p>
            <a:pPr marL="240665" marR="415290" indent="-228600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Big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drivers: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spendable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(D/V/H,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OTC,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Gas, </a:t>
            </a:r>
            <a:r>
              <a:rPr sz="1800" dirty="0">
                <a:latin typeface="Calibri"/>
                <a:cs typeface="Calibri"/>
              </a:rPr>
              <a:t>Utilities),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fitness,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dental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dentures,</a:t>
            </a:r>
            <a:r>
              <a:rPr sz="1800" spc="-10" dirty="0">
                <a:latin typeface="Calibri"/>
                <a:cs typeface="Calibri"/>
              </a:rPr>
              <a:t> acupuncture, chiropractic,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vision, 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hearing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Hawaii</a:t>
            </a:r>
            <a:r>
              <a:rPr spc="-95" dirty="0"/>
              <a:t> </a:t>
            </a:r>
            <a:r>
              <a:rPr dirty="0"/>
              <a:t>|</a:t>
            </a:r>
            <a:r>
              <a:rPr spc="-4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792" y="2400300"/>
            <a:ext cx="4832985" cy="2889885"/>
            <a:chOff x="6551792" y="2400300"/>
            <a:chExt cx="4832985" cy="2889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1792" y="2400300"/>
              <a:ext cx="4832405" cy="28895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49156" y="4229100"/>
              <a:ext cx="786765" cy="256540"/>
            </a:xfrm>
            <a:custGeom>
              <a:avLst/>
              <a:gdLst/>
              <a:ahLst/>
              <a:cxnLst/>
              <a:rect l="l" t="t" r="r" b="b"/>
              <a:pathLst>
                <a:path w="786765" h="256539">
                  <a:moveTo>
                    <a:pt x="786383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786383" y="256031"/>
                  </a:lnTo>
                  <a:lnTo>
                    <a:pt x="786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30285" y="3930853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08976" y="3995928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6"/>
                </a:lnTo>
                <a:lnTo>
                  <a:pt x="201168" y="196596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1141" y="2029292"/>
            <a:ext cx="4188460" cy="194818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115"/>
              </a:spcBef>
            </a:pP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935" indent="-228600">
              <a:lnSpc>
                <a:spcPct val="100000"/>
              </a:lnSpc>
              <a:spcBef>
                <a:spcPts val="1025"/>
              </a:spcBef>
              <a:buClr>
                <a:srgbClr val="009FA2"/>
              </a:buClr>
              <a:buFont typeface="Arial"/>
              <a:buChar char="•"/>
              <a:tabLst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Hawaii,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Honolulu,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Kauai,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Maui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Branding</a:t>
            </a:r>
            <a:r>
              <a:rPr sz="2000" b="1" spc="-10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Bridge</a:t>
            </a:r>
            <a:r>
              <a:rPr sz="2000" b="1" spc="-3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by</a:t>
            </a:r>
            <a:r>
              <a:rPr sz="2000" b="1" spc="-1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Market</a:t>
            </a:r>
            <a:r>
              <a:rPr sz="20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All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Product: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804" y="4229100"/>
            <a:ext cx="1997964" cy="89611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5772" y="1429003"/>
          <a:ext cx="11036935" cy="4751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5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'Ohana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(Honolulu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county)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Aids,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professional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copays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Tier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providers,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Acupuncture,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Chiropractic,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Fitness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'Ohana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(Hawaii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county)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plan,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Dentures, Vision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Aids,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Acupuncture,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Chiropractic, Fitness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137160" marR="1129030">
                        <a:lnSpc>
                          <a:spcPct val="100899"/>
                        </a:lnSpc>
                        <a:spcBef>
                          <a:spcPts val="3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'Ohana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Liberty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(HIDE)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223520">
                        <a:lnSpc>
                          <a:spcPct val="100899"/>
                        </a:lnSpc>
                        <a:spcBef>
                          <a:spcPts val="3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$85/month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(D/V/H,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utilities)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including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Acupuncture,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Chiropractic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‘Ohana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Align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(FIDE)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$90/month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(D/V/H,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utilities)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$3,000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including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Dentures,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Acupuncture,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Chiropractic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'Ohana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Bronze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Acupuncture,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Chiropractic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'Ohana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Patriot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Dentures, Fitness,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Acupuncture,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Chiropractic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'Ohana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Honolulu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County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Only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Dentures, Vision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Acupuncture,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Chiropractic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‘Ohana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Kaui,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Maui,</a:t>
                      </a:r>
                      <a:r>
                        <a:rPr sz="14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Hawaii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County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662305">
                        <a:lnSpc>
                          <a:spcPct val="100899"/>
                        </a:lnSpc>
                        <a:spcBef>
                          <a:spcPts val="3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Dentures, Vision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Acupuncture, Chiropractic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Hawaii</a:t>
            </a:r>
            <a:r>
              <a:rPr spc="-90" dirty="0"/>
              <a:t> </a:t>
            </a:r>
            <a:r>
              <a:rPr dirty="0"/>
              <a:t>|</a:t>
            </a:r>
            <a:r>
              <a:rPr spc="-5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1834" y="5750458"/>
            <a:ext cx="253111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Confidential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2659" y="0"/>
            <a:ext cx="1545336" cy="13167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1421891"/>
            <a:ext cx="3383279" cy="338327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991355" y="859536"/>
            <a:ext cx="0" cy="5142230"/>
          </a:xfrm>
          <a:custGeom>
            <a:avLst/>
            <a:gdLst/>
            <a:ahLst/>
            <a:cxnLst/>
            <a:rect l="l" t="t" r="r" b="b"/>
            <a:pathLst>
              <a:path h="5142230">
                <a:moveTo>
                  <a:pt x="0" y="0"/>
                </a:moveTo>
                <a:lnTo>
                  <a:pt x="0" y="514201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21834" y="2758262"/>
            <a:ext cx="3905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FFFFFF"/>
                </a:solidFill>
              </a:rPr>
              <a:t>Portfolio</a:t>
            </a:r>
            <a:r>
              <a:rPr sz="4000" spc="-14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Approach</a:t>
            </a:r>
            <a:endParaRPr sz="400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338391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Nevada</a:t>
            </a:r>
            <a:r>
              <a:rPr spc="-65" dirty="0"/>
              <a:t> </a:t>
            </a:r>
            <a:r>
              <a:rPr dirty="0"/>
              <a:t>|</a:t>
            </a:r>
            <a:r>
              <a:rPr spc="-5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746089"/>
            <a:ext cx="6449695" cy="3796029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6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(HMO,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PPO,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C-</a:t>
            </a:r>
            <a:r>
              <a:rPr sz="1800" spc="-45" dirty="0">
                <a:latin typeface="Calibri"/>
                <a:cs typeface="Calibri"/>
              </a:rPr>
              <a:t>SNP,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D-</a:t>
            </a:r>
            <a:r>
              <a:rPr sz="1800" dirty="0">
                <a:latin typeface="Calibri"/>
                <a:cs typeface="Calibri"/>
              </a:rPr>
              <a:t>SNP),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25" dirty="0">
                <a:latin typeface="Calibri"/>
                <a:cs typeface="Calibri"/>
              </a:rPr>
              <a:t> PDP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spc="-20" dirty="0">
                <a:latin typeface="Calibri"/>
                <a:cs typeface="Calibri"/>
              </a:rPr>
              <a:t>IPA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co-</a:t>
            </a:r>
            <a:r>
              <a:rPr sz="1800" dirty="0">
                <a:latin typeface="Calibri"/>
                <a:cs typeface="Calibri"/>
              </a:rPr>
              <a:t>branded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Clark/Nye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counties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(P3/Arkos)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Metropolitan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geography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Clark,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Washoe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Rural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geography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Carson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City,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Lyon,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Nye,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Churchill,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Douglas,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Storey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Rural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predominately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D-</a:t>
            </a:r>
            <a:r>
              <a:rPr sz="1800" spc="-25" dirty="0">
                <a:latin typeface="Calibri"/>
                <a:cs typeface="Calibri"/>
              </a:rPr>
              <a:t>SNP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Competitors: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UHC,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Aetna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Provider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reciprocity/no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referrals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required</a:t>
            </a:r>
            <a:endParaRPr sz="1800">
              <a:latin typeface="Calibri"/>
              <a:cs typeface="Calibri"/>
            </a:endParaRPr>
          </a:p>
          <a:p>
            <a:pPr marL="474345" marR="683895" lvl="1" indent="-233679">
              <a:lnSpc>
                <a:spcPts val="1950"/>
              </a:lnSpc>
              <a:spcBef>
                <a:spcPts val="53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Reciprocity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Carson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City,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Lyon,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Washoe,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Douglas, </a:t>
            </a:r>
            <a:r>
              <a:rPr sz="1800" dirty="0">
                <a:latin typeface="Calibri"/>
                <a:cs typeface="Calibri"/>
              </a:rPr>
              <a:t>Churchill,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Storey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Big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drivers: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additional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supplemental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benefits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4171" y="1856232"/>
            <a:ext cx="2921507" cy="43616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71916" y="5120640"/>
            <a:ext cx="1088390" cy="5810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82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10"/>
              </a:spcBef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34171" y="5294376"/>
            <a:ext cx="196850" cy="201295"/>
          </a:xfrm>
          <a:custGeom>
            <a:avLst/>
            <a:gdLst/>
            <a:ahLst/>
            <a:cxnLst/>
            <a:rect l="l" t="t" r="r" b="b"/>
            <a:pathLst>
              <a:path w="196850" h="201295">
                <a:moveTo>
                  <a:pt x="196596" y="0"/>
                </a:moveTo>
                <a:lnTo>
                  <a:pt x="0" y="0"/>
                </a:lnTo>
                <a:lnTo>
                  <a:pt x="0" y="201168"/>
                </a:lnTo>
                <a:lnTo>
                  <a:pt x="196596" y="201168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Nevada</a:t>
            </a:r>
            <a:r>
              <a:rPr spc="-80" dirty="0"/>
              <a:t> </a:t>
            </a:r>
            <a:r>
              <a:rPr dirty="0"/>
              <a:t>|</a:t>
            </a:r>
            <a:r>
              <a:rPr spc="-6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087" y="4425696"/>
            <a:ext cx="2020824" cy="8961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1141" y="2008971"/>
            <a:ext cx="5184140" cy="21621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80"/>
              </a:lnSpc>
              <a:spcBef>
                <a:spcPts val="77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Carson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City,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Churchill,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Clark,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Douglas,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Lyon,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Nye,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25" dirty="0">
                <a:latin typeface="Calibri"/>
                <a:cs typeface="Calibri"/>
              </a:rPr>
              <a:t>Storey,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Washoe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Branding</a:t>
            </a:r>
            <a:r>
              <a:rPr sz="2000" b="1" spc="-10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Bridge</a:t>
            </a:r>
            <a:r>
              <a:rPr sz="2000" b="1" spc="-3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by</a:t>
            </a:r>
            <a:r>
              <a:rPr sz="2000" b="1" spc="-1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Market</a:t>
            </a:r>
            <a:r>
              <a:rPr sz="20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All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Product: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4171" y="1856232"/>
            <a:ext cx="2921507" cy="43616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71916" y="5120640"/>
            <a:ext cx="1088390" cy="5810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82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10"/>
              </a:spcBef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34171" y="5294376"/>
            <a:ext cx="196850" cy="201295"/>
          </a:xfrm>
          <a:custGeom>
            <a:avLst/>
            <a:gdLst/>
            <a:ahLst/>
            <a:cxnLst/>
            <a:rect l="l" t="t" r="r" b="b"/>
            <a:pathLst>
              <a:path w="196850" h="201295">
                <a:moveTo>
                  <a:pt x="196596" y="0"/>
                </a:moveTo>
                <a:lnTo>
                  <a:pt x="0" y="0"/>
                </a:lnTo>
                <a:lnTo>
                  <a:pt x="0" y="201168"/>
                </a:lnTo>
                <a:lnTo>
                  <a:pt x="196596" y="201168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5772" y="1641601"/>
          <a:ext cx="11036935" cy="4236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9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(P3/Arkos)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i="1" spc="-10" dirty="0">
                          <a:latin typeface="Calibri"/>
                          <a:cs typeface="Calibri"/>
                        </a:rPr>
                        <a:t>H6446001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MAPD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Clark,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Nye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30175" algn="just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Dental/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Comprehensive,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quarter;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$200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trips,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Silver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Benefit-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ASH;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 day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max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meals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spc="-10" dirty="0">
                          <a:latin typeface="Calibri"/>
                          <a:cs typeface="Calibri"/>
                        </a:rPr>
                        <a:t>H6446010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MAPD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33350">
                        <a:lnSpc>
                          <a:spcPct val="100099"/>
                        </a:lnSpc>
                        <a:spcBef>
                          <a:spcPts val="86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Carson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City,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Washoe,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Lyon,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Churchill,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Douglas,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Storey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47320">
                        <a:lnSpc>
                          <a:spcPct val="100099"/>
                        </a:lnSpc>
                        <a:spcBef>
                          <a:spcPts val="869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Dental/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Comprehensive;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$125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 every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quarter;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$200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Dental/ Comprehensive;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Silver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Benefit-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ASH;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 day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 max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meals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spc="-10" dirty="0">
                          <a:latin typeface="Calibri"/>
                          <a:cs typeface="Calibri"/>
                        </a:rPr>
                        <a:t>H8458003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Clark,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Nye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3345" marR="238760" algn="just">
                        <a:lnSpc>
                          <a:spcPct val="1008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Dental/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Comprehensive;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$75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quarter;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$300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 aid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Silver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ASH;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 day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 max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meals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Nevada</a:t>
            </a:r>
            <a:r>
              <a:rPr spc="-75" dirty="0"/>
              <a:t> </a:t>
            </a:r>
            <a:r>
              <a:rPr dirty="0"/>
              <a:t>|</a:t>
            </a:r>
            <a:r>
              <a:rPr spc="-6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7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3250" y="1470278"/>
          <a:ext cx="11058525" cy="4209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 marR="882650">
                        <a:lnSpc>
                          <a:spcPct val="100800"/>
                        </a:lnSpc>
                        <a:spcBef>
                          <a:spcPts val="8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H6446014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 marR="142875">
                        <a:lnSpc>
                          <a:spcPct val="99700"/>
                        </a:lnSpc>
                        <a:spcBef>
                          <a:spcPts val="1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1400" i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Share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for: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FBDE,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QMB+,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QMB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Clark,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Nye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97790">
                        <a:lnSpc>
                          <a:spcPct val="100200"/>
                        </a:lnSpc>
                        <a:spcBef>
                          <a:spcPts val="7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$4,000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Dental/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Comprehensive;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/month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Flex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 W/Rollover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Assistance,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/year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PERS-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Emergency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Response System;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24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Silver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 Benefit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ASH;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Prescription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Drugs;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 day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 max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meals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 marR="882650">
                        <a:lnSpc>
                          <a:spcPct val="1008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H6446016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 marR="142875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1400" i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Share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for: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FBDE,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QMB+,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QMB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Carson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City,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Washoe,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205740">
                        <a:lnSpc>
                          <a:spcPts val="1660"/>
                        </a:lnSpc>
                        <a:spcBef>
                          <a:spcPts val="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Lyon,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Churchill,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Douglas,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Storey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97790">
                        <a:lnSpc>
                          <a:spcPct val="100299"/>
                        </a:lnSpc>
                        <a:spcBef>
                          <a:spcPts val="7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$4,000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Dental/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Comprehensive;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$90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/month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Flex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 W/Rollover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Assistance,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/year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PERS-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Emergency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Response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System;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24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Silver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 Benefit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ASH;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Prescription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Drugs;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 day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 to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max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meals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Specialty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ts val="167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(P3/Arkos)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1400" i="1" spc="-10" dirty="0">
                          <a:latin typeface="Calibri"/>
                          <a:cs typeface="Calibri"/>
                        </a:rPr>
                        <a:t>H6446017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1605">
                        <a:lnSpc>
                          <a:spcPct val="100200"/>
                        </a:lnSpc>
                        <a:spcBef>
                          <a:spcPts val="7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C-SNP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Diabetes, Cardiovascular Disease,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Congestive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Heart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Failure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Clark,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Nye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Dental/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Comprehensive;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$150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quarter;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183515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/yr.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 aid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PERS-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Emergency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Response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System;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 meals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 day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days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max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meals;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*Participates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SSM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27466" y="6328968"/>
            <a:ext cx="307213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z="1000" i="1" spc="-10" dirty="0">
                <a:latin typeface="Calibri"/>
                <a:cs typeface="Calibri"/>
              </a:rPr>
              <a:t>Additional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5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4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qualify</a:t>
            </a:r>
            <a:r>
              <a:rPr sz="1000" i="1" spc="1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Nevada</a:t>
            </a:r>
            <a:r>
              <a:rPr spc="-75" dirty="0"/>
              <a:t> </a:t>
            </a:r>
            <a:r>
              <a:rPr dirty="0"/>
              <a:t>|</a:t>
            </a:r>
            <a:r>
              <a:rPr spc="-6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7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644" y="1668221"/>
            <a:ext cx="6150610" cy="380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Metropolitan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geography: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Bernalillo,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Dona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Ana,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Sandoval,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Santa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Fe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Rural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geography: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Juan,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Arriba,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Taos,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McKinley,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Torrance, </a:t>
            </a:r>
            <a:r>
              <a:rPr sz="1800" spc="-10" dirty="0">
                <a:latin typeface="Calibri"/>
                <a:cs typeface="Calibri"/>
              </a:rPr>
              <a:t>Valencia,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Roosevelt,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Quay,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Luna,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Curry,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Cibola, Chaves,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Eddy, </a:t>
            </a:r>
            <a:r>
              <a:rPr sz="1800" dirty="0">
                <a:latin typeface="Calibri"/>
                <a:cs typeface="Calibri"/>
              </a:rPr>
              <a:t>Grant,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Lincoln,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Alamos,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Otero,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Miguel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Competitors: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Presbyterian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Humana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Provider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reciprocity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states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(AZ,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TX)</a:t>
            </a:r>
            <a:endParaRPr sz="1800">
              <a:latin typeface="Calibri"/>
              <a:cs typeface="Calibri"/>
            </a:endParaRPr>
          </a:p>
          <a:p>
            <a:pPr marL="478790" lvl="1" indent="-242570">
              <a:lnSpc>
                <a:spcPct val="100000"/>
              </a:lnSpc>
              <a:spcBef>
                <a:spcPts val="1010"/>
              </a:spcBef>
              <a:buClr>
                <a:srgbClr val="6D6D6D"/>
              </a:buClr>
              <a:buFont typeface="Wingdings"/>
              <a:buChar char=""/>
              <a:tabLst>
                <a:tab pos="478790" algn="l"/>
              </a:tabLst>
            </a:pPr>
            <a:r>
              <a:rPr sz="1800" dirty="0">
                <a:latin typeface="Calibri"/>
                <a:cs typeface="Calibri"/>
              </a:rPr>
              <a:t>Ongoing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expansion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statewide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Big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drivers: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additional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supplemental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benefits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(i.e.,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DVH,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D-</a:t>
            </a:r>
            <a:r>
              <a:rPr sz="1800" spc="-25" dirty="0">
                <a:latin typeface="Calibri"/>
                <a:cs typeface="Calibri"/>
              </a:rPr>
              <a:t>SNP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Grocery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Card)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PPO</a:t>
            </a:r>
            <a:r>
              <a:rPr sz="1800" spc="-10" dirty="0">
                <a:latin typeface="Calibri"/>
                <a:cs typeface="Calibri"/>
              </a:rPr>
              <a:t> options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80" dirty="0"/>
              <a:t> </a:t>
            </a:r>
            <a:r>
              <a:rPr dirty="0"/>
              <a:t>Mexico</a:t>
            </a:r>
            <a:r>
              <a:rPr spc="-60" dirty="0"/>
              <a:t> </a:t>
            </a:r>
            <a:r>
              <a:rPr dirty="0"/>
              <a:t>|</a:t>
            </a:r>
            <a:r>
              <a:rPr spc="-4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25202" y="5781547"/>
            <a:ext cx="827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83195" y="1595627"/>
            <a:ext cx="3877310" cy="4453255"/>
            <a:chOff x="7283195" y="1595627"/>
            <a:chExt cx="3877310" cy="4453255"/>
          </a:xfrm>
        </p:grpSpPr>
        <p:sp>
          <p:nvSpPr>
            <p:cNvPr id="6" name="object 6"/>
            <p:cNvSpPr/>
            <p:nvPr/>
          </p:nvSpPr>
          <p:spPr>
            <a:xfrm>
              <a:off x="9802367" y="5852160"/>
              <a:ext cx="201295" cy="196850"/>
            </a:xfrm>
            <a:custGeom>
              <a:avLst/>
              <a:gdLst/>
              <a:ahLst/>
              <a:cxnLst/>
              <a:rect l="l" t="t" r="r" b="b"/>
              <a:pathLst>
                <a:path w="201295" h="196850">
                  <a:moveTo>
                    <a:pt x="201168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201168" y="196595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3195" y="1595627"/>
              <a:ext cx="3877055" cy="42473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58883" y="5413248"/>
              <a:ext cx="1111250" cy="260985"/>
            </a:xfrm>
            <a:custGeom>
              <a:avLst/>
              <a:gdLst/>
              <a:ahLst/>
              <a:cxnLst/>
              <a:rect l="l" t="t" r="r" b="b"/>
              <a:pathLst>
                <a:path w="1111250" h="260985">
                  <a:moveTo>
                    <a:pt x="1110996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1110996" y="260603"/>
                  </a:lnTo>
                  <a:lnTo>
                    <a:pt x="111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80" dirty="0"/>
              <a:t> </a:t>
            </a:r>
            <a:r>
              <a:rPr dirty="0"/>
              <a:t>Mexico</a:t>
            </a:r>
            <a:r>
              <a:rPr spc="-75" dirty="0"/>
              <a:t> </a:t>
            </a:r>
            <a:r>
              <a:rPr dirty="0"/>
              <a:t>|</a:t>
            </a:r>
            <a:r>
              <a:rPr spc="-6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97904"/>
            <a:ext cx="5598795" cy="180149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99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Bernalillo,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Chaves,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Cibola,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Curry,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Eddy, </a:t>
            </a:r>
            <a:r>
              <a:rPr sz="2000" dirty="0">
                <a:latin typeface="Calibri"/>
                <a:cs typeface="Calibri"/>
              </a:rPr>
              <a:t>Grant,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Lincoln,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Alamos,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Luna,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McKinley, Otero,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Quay,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Arriba,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Roosevelt,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*San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Juan,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San </a:t>
            </a:r>
            <a:r>
              <a:rPr sz="2000" dirty="0">
                <a:latin typeface="Calibri"/>
                <a:cs typeface="Calibri"/>
              </a:rPr>
              <a:t>Miguel,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Sandoval,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Santa Fe,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Taos,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Torrance,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Valencia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236" y="4430267"/>
            <a:ext cx="1961388" cy="8686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25202" y="5781547"/>
            <a:ext cx="827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83195" y="1595627"/>
            <a:ext cx="3877310" cy="4453255"/>
            <a:chOff x="7283195" y="1595627"/>
            <a:chExt cx="3877310" cy="4453255"/>
          </a:xfrm>
        </p:grpSpPr>
        <p:sp>
          <p:nvSpPr>
            <p:cNvPr id="7" name="object 7"/>
            <p:cNvSpPr/>
            <p:nvPr/>
          </p:nvSpPr>
          <p:spPr>
            <a:xfrm>
              <a:off x="9802367" y="5852160"/>
              <a:ext cx="201295" cy="196850"/>
            </a:xfrm>
            <a:custGeom>
              <a:avLst/>
              <a:gdLst/>
              <a:ahLst/>
              <a:cxnLst/>
              <a:rect l="l" t="t" r="r" b="b"/>
              <a:pathLst>
                <a:path w="201295" h="196850">
                  <a:moveTo>
                    <a:pt x="201168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201168" y="196595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3195" y="1595627"/>
              <a:ext cx="3877055" cy="42473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358883" y="5413248"/>
              <a:ext cx="1111250" cy="260985"/>
            </a:xfrm>
            <a:custGeom>
              <a:avLst/>
              <a:gdLst/>
              <a:ahLst/>
              <a:cxnLst/>
              <a:rect l="l" t="t" r="r" b="b"/>
              <a:pathLst>
                <a:path w="1111250" h="260985">
                  <a:moveTo>
                    <a:pt x="1110996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1110996" y="260603"/>
                  </a:lnTo>
                  <a:lnTo>
                    <a:pt x="111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3250" y="1641601"/>
          <a:ext cx="11049635" cy="329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 marR="337820">
                        <a:lnSpc>
                          <a:spcPct val="1008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H2134-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 marR="370205">
                        <a:lnSpc>
                          <a:spcPct val="100699"/>
                        </a:lnSpc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Medicare</a:t>
                      </a:r>
                      <a:r>
                        <a:rPr sz="14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Subset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1400" i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 Share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1660"/>
                        </a:lnSpc>
                      </a:pPr>
                      <a:r>
                        <a:rPr sz="1400" b="1" i="1" dirty="0">
                          <a:latin typeface="Calibri"/>
                          <a:cs typeface="Calibri"/>
                        </a:rPr>
                        <a:t>D-SNP</a:t>
                      </a:r>
                      <a:r>
                        <a:rPr sz="14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20" dirty="0">
                          <a:latin typeface="Calibri"/>
                          <a:cs typeface="Calibri"/>
                        </a:rPr>
                        <a:t>FBDE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9535">
                        <a:lnSpc>
                          <a:spcPct val="100299"/>
                        </a:lnSpc>
                        <a:spcBef>
                          <a:spcPts val="6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Bernalillo,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Chaves,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Cibola, Curry,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Dona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Luna,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McKinley,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Quay,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Rio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Arriba Roosevelt,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Juan,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Sandoval,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Fe,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Taos, Torrance,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Valencia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$4,000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Dental/Comprehensive;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$105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VBID</a:t>
                      </a:r>
                      <a:r>
                        <a:rPr sz="14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Debit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Card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(Utilities,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OTC-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card/catalog)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90805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$1,500/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Silver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Fit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Includes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tracker;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max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meals.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399415">
                        <a:lnSpc>
                          <a:spcPct val="1008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Dual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H2134-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 marR="174625">
                        <a:lnSpc>
                          <a:spcPct val="100099"/>
                        </a:lnSpc>
                        <a:spcBef>
                          <a:spcPts val="1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Medicare</a:t>
                      </a:r>
                      <a:r>
                        <a:rPr sz="1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Subset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Non-Zero</a:t>
                      </a:r>
                      <a:r>
                        <a:rPr sz="1400" b="1" i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4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Share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SNP</a:t>
                      </a:r>
                      <a:r>
                        <a:rPr sz="14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FBDE,</a:t>
                      </a:r>
                      <a:r>
                        <a:rPr sz="14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QDWI,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QI,</a:t>
                      </a:r>
                      <a:r>
                        <a:rPr sz="1400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QMB,</a:t>
                      </a:r>
                      <a:r>
                        <a:rPr sz="14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SLMB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6525">
                        <a:lnSpc>
                          <a:spcPct val="100299"/>
                        </a:lnSpc>
                        <a:spcBef>
                          <a:spcPts val="6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Bernalillo,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Chaves,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Cibola, Curry,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Dona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Luna,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McKinley,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Quay,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Rio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Arriba,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Roosevelt,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Juan,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Sandoval,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Fe,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Taos, Torrance,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Valencia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$3,000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Dental/Comprehensive;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$65 monthly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VBID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Debit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Card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(Utilities,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OTC-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card/catalog)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90805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$1,500/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aids;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Silver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Fit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Includes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tracker;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max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meals.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80" dirty="0"/>
              <a:t> </a:t>
            </a:r>
            <a:r>
              <a:rPr dirty="0"/>
              <a:t>Mexico</a:t>
            </a:r>
            <a:r>
              <a:rPr spc="-70" dirty="0"/>
              <a:t> </a:t>
            </a:r>
            <a:r>
              <a:rPr dirty="0"/>
              <a:t>|</a:t>
            </a:r>
            <a:r>
              <a:rPr spc="-6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5772" y="1631950"/>
          <a:ext cx="11031855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1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H2134-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Bernalillo,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Dona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Ana,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280670">
                        <a:lnSpc>
                          <a:spcPct val="997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Rio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Arriba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Sandoval,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San </a:t>
                      </a:r>
                      <a:r>
                        <a:rPr sz="14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Juan*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Fe,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Torrance,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Valencia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3345" marR="193040">
                        <a:lnSpc>
                          <a:spcPct val="1008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Dental/Comprehensive;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every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quarter Card/Catalog,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$1,000/year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Silver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tracker.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H9976-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002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2710" marR="189865">
                        <a:lnSpc>
                          <a:spcPct val="10029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Bernalillo,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Chaves,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Cibola, Curry,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Dona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Luna, McKinley,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Quay,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Rio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Arriba, Roosevelt,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Sandoval,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Santa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Fe,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Taos,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Torrance,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Valencia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3345" marR="187960">
                        <a:lnSpc>
                          <a:spcPct val="1008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Dental/Comprehensive;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$105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quarter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Card/Catalog;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$1,000/year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aid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benefit;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Silver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fitness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tracker.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80" dirty="0"/>
              <a:t> </a:t>
            </a:r>
            <a:r>
              <a:rPr dirty="0"/>
              <a:t>Mexico</a:t>
            </a:r>
            <a:r>
              <a:rPr spc="-70" dirty="0"/>
              <a:t> </a:t>
            </a:r>
            <a:r>
              <a:rPr dirty="0"/>
              <a:t>|</a:t>
            </a:r>
            <a:r>
              <a:rPr spc="-6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41" y="5001005"/>
            <a:ext cx="153924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CA177C"/>
                </a:solidFill>
                <a:latin typeface="Calibri"/>
                <a:cs typeface="Calibri"/>
              </a:rPr>
              <a:t>*New</a:t>
            </a:r>
            <a:r>
              <a:rPr sz="1150" b="1" spc="120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CA177C"/>
                </a:solidFill>
                <a:latin typeface="Calibri"/>
                <a:cs typeface="Calibri"/>
              </a:rPr>
              <a:t>expansion</a:t>
            </a:r>
            <a:r>
              <a:rPr sz="1150" b="1" spc="160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CA177C"/>
                </a:solidFill>
                <a:latin typeface="Calibri"/>
                <a:cs typeface="Calibri"/>
              </a:rPr>
              <a:t>county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644" y="1631645"/>
            <a:ext cx="5616575" cy="38239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4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65" dirty="0">
                <a:latin typeface="Calibri"/>
                <a:cs typeface="Calibri"/>
              </a:rPr>
              <a:t>Top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competitors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UHC,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Kaiser,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Regence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80"/>
              </a:lnSpc>
              <a:spcBef>
                <a:spcPts val="17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Broad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network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across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b="1" dirty="0">
                <a:latin typeface="Calibri"/>
                <a:cs typeface="Calibri"/>
              </a:rPr>
              <a:t>(24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hospital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systems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statewide)</a:t>
            </a:r>
            <a:endParaRPr sz="2000">
              <a:latin typeface="Calibri"/>
              <a:cs typeface="Calibri"/>
            </a:endParaRPr>
          </a:p>
          <a:p>
            <a:pPr marL="227965" marR="739775" indent="-227965" algn="ctr">
              <a:lnSpc>
                <a:spcPts val="2280"/>
              </a:lnSpc>
              <a:spcBef>
                <a:spcPts val="1745"/>
              </a:spcBef>
              <a:buClr>
                <a:srgbClr val="009FA2"/>
              </a:buClr>
              <a:buFont typeface="Arial"/>
              <a:buChar char="•"/>
              <a:tabLst>
                <a:tab pos="227965" algn="l"/>
              </a:tabLst>
            </a:pPr>
            <a:r>
              <a:rPr sz="2000" spc="-10" dirty="0">
                <a:latin typeface="Calibri"/>
                <a:cs typeface="Calibri"/>
              </a:rPr>
              <a:t>Portland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metro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(including </a:t>
            </a:r>
            <a:r>
              <a:rPr sz="2000" spc="-25" dirty="0">
                <a:latin typeface="Calibri"/>
                <a:cs typeface="Calibri"/>
              </a:rPr>
              <a:t>Vancouver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Clark</a:t>
            </a:r>
            <a:endParaRPr sz="2000">
              <a:latin typeface="Calibri"/>
              <a:cs typeface="Calibri"/>
            </a:endParaRPr>
          </a:p>
          <a:p>
            <a:pPr marR="704215" algn="ctr">
              <a:lnSpc>
                <a:spcPts val="2280"/>
              </a:lnSpc>
            </a:pPr>
            <a:r>
              <a:rPr sz="2000" spc="-30" dirty="0">
                <a:latin typeface="Calibri"/>
                <a:cs typeface="Calibri"/>
              </a:rPr>
              <a:t>county,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WA)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largest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area/population.</a:t>
            </a:r>
            <a:endParaRPr sz="2000">
              <a:latin typeface="Calibri"/>
              <a:cs typeface="Calibri"/>
            </a:endParaRPr>
          </a:p>
          <a:p>
            <a:pPr marL="241300" marR="62865" indent="-228600">
              <a:lnSpc>
                <a:spcPts val="2160"/>
              </a:lnSpc>
              <a:spcBef>
                <a:spcPts val="104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Remaining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mainly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rural,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creating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huge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selling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opportunity.</a:t>
            </a:r>
            <a:endParaRPr sz="2000">
              <a:latin typeface="Calibri"/>
              <a:cs typeface="Calibri"/>
            </a:endParaRPr>
          </a:p>
          <a:p>
            <a:pPr marL="473709" lvl="1" indent="-232410">
              <a:lnSpc>
                <a:spcPts val="2280"/>
              </a:lnSpc>
              <a:spcBef>
                <a:spcPts val="1245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000" b="1" spc="-10" dirty="0">
                <a:latin typeface="Calibri"/>
                <a:cs typeface="Calibri"/>
              </a:rPr>
              <a:t>Wellcare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Premium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PPO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Open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expanded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all</a:t>
            </a:r>
            <a:endParaRPr sz="2000">
              <a:latin typeface="Calibri"/>
              <a:cs typeface="Calibri"/>
            </a:endParaRPr>
          </a:p>
          <a:p>
            <a:pPr marL="474345">
              <a:lnSpc>
                <a:spcPts val="2280"/>
              </a:lnSpc>
            </a:pPr>
            <a:r>
              <a:rPr sz="2000" b="1" dirty="0">
                <a:latin typeface="Calibri"/>
                <a:cs typeface="Calibri"/>
              </a:rPr>
              <a:t>13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PPO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counties</a:t>
            </a:r>
            <a:endParaRPr sz="20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1275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referrals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33559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Oregon</a:t>
            </a:r>
            <a:r>
              <a:rPr spc="-95" dirty="0"/>
              <a:t> </a:t>
            </a:r>
            <a:r>
              <a:rPr dirty="0"/>
              <a:t>|</a:t>
            </a:r>
            <a:r>
              <a:rPr spc="-3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80650" y="5363971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57816" y="5426964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5">
                <a:moveTo>
                  <a:pt x="201168" y="0"/>
                </a:moveTo>
                <a:lnTo>
                  <a:pt x="0" y="0"/>
                </a:lnTo>
                <a:lnTo>
                  <a:pt x="0" y="201168"/>
                </a:lnTo>
                <a:lnTo>
                  <a:pt x="201168" y="201168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995159" y="1824227"/>
            <a:ext cx="4585970" cy="3447415"/>
            <a:chOff x="6995159" y="1824227"/>
            <a:chExt cx="4585970" cy="34474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5159" y="1824227"/>
              <a:ext cx="4585715" cy="34472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38743" y="1911095"/>
              <a:ext cx="754380" cy="288290"/>
            </a:xfrm>
            <a:custGeom>
              <a:avLst/>
              <a:gdLst/>
              <a:ahLst/>
              <a:cxnLst/>
              <a:rect l="l" t="t" r="r" b="b"/>
              <a:pathLst>
                <a:path w="754379" h="288289">
                  <a:moveTo>
                    <a:pt x="754379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754379" y="288036"/>
                  </a:lnTo>
                  <a:lnTo>
                    <a:pt x="754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Oregon</a:t>
            </a:r>
            <a:r>
              <a:rPr spc="-110" dirty="0"/>
              <a:t> </a:t>
            </a:r>
            <a:r>
              <a:rPr dirty="0"/>
              <a:t>|</a:t>
            </a:r>
            <a:r>
              <a:rPr spc="-5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4096511"/>
            <a:ext cx="1874520" cy="7315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912" y="1601088"/>
            <a:ext cx="5333365" cy="296291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18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1800" b="1" spc="-8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1800" b="1" spc="-9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Benton,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Clackamas,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Columbia,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Coos,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Crook,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Deschutes, </a:t>
            </a:r>
            <a:r>
              <a:rPr sz="1800" dirty="0">
                <a:latin typeface="Calibri"/>
                <a:cs typeface="Calibri"/>
              </a:rPr>
              <a:t>Douglas,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Jackson,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Jefferson,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Josephine, Lane,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Linn, </a:t>
            </a:r>
            <a:r>
              <a:rPr sz="1800" dirty="0">
                <a:latin typeface="Calibri"/>
                <a:cs typeface="Calibri"/>
              </a:rPr>
              <a:t>Marion,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Multnomah,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Polk,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Washington,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Yamhill,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Clark </a:t>
            </a:r>
            <a:r>
              <a:rPr sz="1800" spc="-20" dirty="0">
                <a:latin typeface="Calibri"/>
                <a:cs typeface="Calibri"/>
              </a:rPr>
              <a:t>County,</a:t>
            </a:r>
            <a:r>
              <a:rPr sz="1800" spc="-25" dirty="0">
                <a:latin typeface="Calibri"/>
                <a:cs typeface="Calibri"/>
              </a:rPr>
              <a:t> WA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  <a:spcBef>
                <a:spcPts val="1550"/>
              </a:spcBef>
            </a:pP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Branding</a:t>
            </a:r>
            <a:r>
              <a:rPr sz="18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Bridge</a:t>
            </a:r>
            <a:r>
              <a:rPr sz="1800" b="1" spc="-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by</a:t>
            </a:r>
            <a:r>
              <a:rPr sz="18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Market: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471420">
              <a:lnSpc>
                <a:spcPct val="100000"/>
              </a:lnSpc>
              <a:spcBef>
                <a:spcPts val="1415"/>
              </a:spcBef>
            </a:pPr>
            <a:r>
              <a:rPr sz="1550" i="1" dirty="0">
                <a:latin typeface="Calibri"/>
                <a:cs typeface="Calibri"/>
              </a:rPr>
              <a:t>H5439</a:t>
            </a:r>
            <a:r>
              <a:rPr sz="1550" i="1" spc="10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(OR,</a:t>
            </a:r>
            <a:r>
              <a:rPr sz="1550" i="1" spc="5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WA);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H6815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spc="-10" dirty="0">
                <a:latin typeface="Calibri"/>
                <a:cs typeface="Calibri"/>
              </a:rPr>
              <a:t>products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804" y="5134355"/>
            <a:ext cx="1773936" cy="7315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51758" y="5297500"/>
            <a:ext cx="165481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i="1" dirty="0">
                <a:latin typeface="Calibri"/>
                <a:cs typeface="Calibri"/>
              </a:rPr>
              <a:t>D-SNP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only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–</a:t>
            </a:r>
            <a:r>
              <a:rPr sz="1550" i="1" spc="50" dirty="0">
                <a:latin typeface="Calibri"/>
                <a:cs typeface="Calibri"/>
              </a:rPr>
              <a:t> </a:t>
            </a:r>
            <a:r>
              <a:rPr sz="1550" i="1" spc="-20" dirty="0">
                <a:latin typeface="Calibri"/>
                <a:cs typeface="Calibri"/>
              </a:rPr>
              <a:t>H2174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0650" y="5363971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57816" y="5426964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5">
                <a:moveTo>
                  <a:pt x="201168" y="0"/>
                </a:moveTo>
                <a:lnTo>
                  <a:pt x="0" y="0"/>
                </a:lnTo>
                <a:lnTo>
                  <a:pt x="0" y="201168"/>
                </a:lnTo>
                <a:lnTo>
                  <a:pt x="201168" y="201168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95159" y="1824227"/>
            <a:ext cx="4585970" cy="3447415"/>
            <a:chOff x="6995159" y="1824227"/>
            <a:chExt cx="4585970" cy="34474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1824227"/>
              <a:ext cx="4585715" cy="34472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38743" y="1911095"/>
              <a:ext cx="754380" cy="288290"/>
            </a:xfrm>
            <a:custGeom>
              <a:avLst/>
              <a:gdLst/>
              <a:ahLst/>
              <a:cxnLst/>
              <a:rect l="l" t="t" r="r" b="b"/>
              <a:pathLst>
                <a:path w="754379" h="288289">
                  <a:moveTo>
                    <a:pt x="754379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754379" y="288036"/>
                  </a:lnTo>
                  <a:lnTo>
                    <a:pt x="754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Product</a:t>
            </a:r>
            <a:r>
              <a:rPr spc="-180" dirty="0"/>
              <a:t> </a:t>
            </a:r>
            <a:r>
              <a:rPr dirty="0"/>
              <a:t>Portfolio</a:t>
            </a:r>
            <a:r>
              <a:rPr spc="-100" dirty="0"/>
              <a:t> </a:t>
            </a:r>
            <a:r>
              <a:rPr spc="-10" dirty="0"/>
              <a:t>Highlights</a:t>
            </a:r>
          </a:p>
        </p:txBody>
      </p:sp>
      <p:sp>
        <p:nvSpPr>
          <p:cNvPr id="3" name="object 3"/>
          <p:cNvSpPr/>
          <p:nvPr/>
        </p:nvSpPr>
        <p:spPr>
          <a:xfrm>
            <a:off x="6172200" y="2313432"/>
            <a:ext cx="2537460" cy="3145790"/>
          </a:xfrm>
          <a:custGeom>
            <a:avLst/>
            <a:gdLst/>
            <a:ahLst/>
            <a:cxnLst/>
            <a:rect l="l" t="t" r="r" b="b"/>
            <a:pathLst>
              <a:path w="2537459" h="3145790">
                <a:moveTo>
                  <a:pt x="2114550" y="0"/>
                </a:moveTo>
                <a:lnTo>
                  <a:pt x="422909" y="0"/>
                </a:lnTo>
                <a:lnTo>
                  <a:pt x="373592" y="2845"/>
                </a:lnTo>
                <a:lnTo>
                  <a:pt x="325944" y="11170"/>
                </a:lnTo>
                <a:lnTo>
                  <a:pt x="280285" y="24656"/>
                </a:lnTo>
                <a:lnTo>
                  <a:pt x="236930" y="42987"/>
                </a:lnTo>
                <a:lnTo>
                  <a:pt x="196199" y="65845"/>
                </a:lnTo>
                <a:lnTo>
                  <a:pt x="158407" y="92912"/>
                </a:lnTo>
                <a:lnTo>
                  <a:pt x="123872" y="123872"/>
                </a:lnTo>
                <a:lnTo>
                  <a:pt x="92912" y="158407"/>
                </a:lnTo>
                <a:lnTo>
                  <a:pt x="65845" y="196199"/>
                </a:lnTo>
                <a:lnTo>
                  <a:pt x="42987" y="236930"/>
                </a:lnTo>
                <a:lnTo>
                  <a:pt x="24656" y="280285"/>
                </a:lnTo>
                <a:lnTo>
                  <a:pt x="11170" y="325944"/>
                </a:lnTo>
                <a:lnTo>
                  <a:pt x="2845" y="373592"/>
                </a:lnTo>
                <a:lnTo>
                  <a:pt x="0" y="422909"/>
                </a:lnTo>
                <a:lnTo>
                  <a:pt x="0" y="2722625"/>
                </a:lnTo>
                <a:lnTo>
                  <a:pt x="2845" y="2771943"/>
                </a:lnTo>
                <a:lnTo>
                  <a:pt x="11170" y="2819591"/>
                </a:lnTo>
                <a:lnTo>
                  <a:pt x="24656" y="2865250"/>
                </a:lnTo>
                <a:lnTo>
                  <a:pt x="42987" y="2908605"/>
                </a:lnTo>
                <a:lnTo>
                  <a:pt x="65845" y="2949336"/>
                </a:lnTo>
                <a:lnTo>
                  <a:pt x="92912" y="2987128"/>
                </a:lnTo>
                <a:lnTo>
                  <a:pt x="123872" y="3021663"/>
                </a:lnTo>
                <a:lnTo>
                  <a:pt x="158407" y="3052623"/>
                </a:lnTo>
                <a:lnTo>
                  <a:pt x="196199" y="3079690"/>
                </a:lnTo>
                <a:lnTo>
                  <a:pt x="236930" y="3102548"/>
                </a:lnTo>
                <a:lnTo>
                  <a:pt x="280285" y="3120879"/>
                </a:lnTo>
                <a:lnTo>
                  <a:pt x="325944" y="3134365"/>
                </a:lnTo>
                <a:lnTo>
                  <a:pt x="373592" y="3142690"/>
                </a:lnTo>
                <a:lnTo>
                  <a:pt x="422909" y="3145535"/>
                </a:lnTo>
                <a:lnTo>
                  <a:pt x="2114550" y="3145535"/>
                </a:lnTo>
                <a:lnTo>
                  <a:pt x="2163867" y="3142690"/>
                </a:lnTo>
                <a:lnTo>
                  <a:pt x="2211515" y="3134365"/>
                </a:lnTo>
                <a:lnTo>
                  <a:pt x="2257174" y="3120879"/>
                </a:lnTo>
                <a:lnTo>
                  <a:pt x="2300529" y="3102548"/>
                </a:lnTo>
                <a:lnTo>
                  <a:pt x="2341260" y="3079690"/>
                </a:lnTo>
                <a:lnTo>
                  <a:pt x="2379052" y="3052623"/>
                </a:lnTo>
                <a:lnTo>
                  <a:pt x="2413587" y="3021663"/>
                </a:lnTo>
                <a:lnTo>
                  <a:pt x="2444547" y="2987128"/>
                </a:lnTo>
                <a:lnTo>
                  <a:pt x="2471614" y="2949336"/>
                </a:lnTo>
                <a:lnTo>
                  <a:pt x="2494472" y="2908605"/>
                </a:lnTo>
                <a:lnTo>
                  <a:pt x="2512803" y="2865250"/>
                </a:lnTo>
                <a:lnTo>
                  <a:pt x="2526289" y="2819591"/>
                </a:lnTo>
                <a:lnTo>
                  <a:pt x="2534614" y="2771943"/>
                </a:lnTo>
                <a:lnTo>
                  <a:pt x="2537459" y="2722625"/>
                </a:lnTo>
                <a:lnTo>
                  <a:pt x="2537459" y="422909"/>
                </a:lnTo>
                <a:lnTo>
                  <a:pt x="2534614" y="373592"/>
                </a:lnTo>
                <a:lnTo>
                  <a:pt x="2526289" y="325944"/>
                </a:lnTo>
                <a:lnTo>
                  <a:pt x="2512803" y="280285"/>
                </a:lnTo>
                <a:lnTo>
                  <a:pt x="2494472" y="236930"/>
                </a:lnTo>
                <a:lnTo>
                  <a:pt x="2471614" y="196199"/>
                </a:lnTo>
                <a:lnTo>
                  <a:pt x="2444547" y="158407"/>
                </a:lnTo>
                <a:lnTo>
                  <a:pt x="2413587" y="123872"/>
                </a:lnTo>
                <a:lnTo>
                  <a:pt x="2379052" y="92912"/>
                </a:lnTo>
                <a:lnTo>
                  <a:pt x="2341260" y="65845"/>
                </a:lnTo>
                <a:lnTo>
                  <a:pt x="2300529" y="42987"/>
                </a:lnTo>
                <a:lnTo>
                  <a:pt x="2257174" y="24656"/>
                </a:lnTo>
                <a:lnTo>
                  <a:pt x="2211515" y="11170"/>
                </a:lnTo>
                <a:lnTo>
                  <a:pt x="2163867" y="2845"/>
                </a:lnTo>
                <a:lnTo>
                  <a:pt x="2114550" y="0"/>
                </a:lnTo>
                <a:close/>
              </a:path>
            </a:pathLst>
          </a:custGeom>
          <a:solidFill>
            <a:srgbClr val="CA1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7432" y="3195701"/>
            <a:ext cx="2099945" cy="177800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446405">
              <a:lnSpc>
                <a:spcPct val="100000"/>
              </a:lnSpc>
              <a:spcBef>
                <a:spcPts val="111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PBPs</a:t>
            </a:r>
            <a:endParaRPr sz="180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574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$0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245745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low-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premium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endParaRPr sz="180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24574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Dual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endParaRPr sz="1800">
              <a:latin typeface="Calibri"/>
              <a:cs typeface="Calibri"/>
            </a:endParaRPr>
          </a:p>
          <a:p>
            <a:pPr marL="24574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several</a:t>
            </a:r>
            <a:r>
              <a:rPr sz="1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markets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78823" y="2313432"/>
            <a:ext cx="2537460" cy="3145790"/>
          </a:xfrm>
          <a:custGeom>
            <a:avLst/>
            <a:gdLst/>
            <a:ahLst/>
            <a:cxnLst/>
            <a:rect l="l" t="t" r="r" b="b"/>
            <a:pathLst>
              <a:path w="2537459" h="3145790">
                <a:moveTo>
                  <a:pt x="2114550" y="0"/>
                </a:moveTo>
                <a:lnTo>
                  <a:pt x="422909" y="0"/>
                </a:lnTo>
                <a:lnTo>
                  <a:pt x="373592" y="2845"/>
                </a:lnTo>
                <a:lnTo>
                  <a:pt x="325944" y="11170"/>
                </a:lnTo>
                <a:lnTo>
                  <a:pt x="280285" y="24656"/>
                </a:lnTo>
                <a:lnTo>
                  <a:pt x="236930" y="42987"/>
                </a:lnTo>
                <a:lnTo>
                  <a:pt x="196199" y="65845"/>
                </a:lnTo>
                <a:lnTo>
                  <a:pt x="158407" y="92912"/>
                </a:lnTo>
                <a:lnTo>
                  <a:pt x="123872" y="123872"/>
                </a:lnTo>
                <a:lnTo>
                  <a:pt x="92912" y="158407"/>
                </a:lnTo>
                <a:lnTo>
                  <a:pt x="65845" y="196199"/>
                </a:lnTo>
                <a:lnTo>
                  <a:pt x="42987" y="236930"/>
                </a:lnTo>
                <a:lnTo>
                  <a:pt x="24656" y="280285"/>
                </a:lnTo>
                <a:lnTo>
                  <a:pt x="11170" y="325944"/>
                </a:lnTo>
                <a:lnTo>
                  <a:pt x="2845" y="373592"/>
                </a:lnTo>
                <a:lnTo>
                  <a:pt x="0" y="422909"/>
                </a:lnTo>
                <a:lnTo>
                  <a:pt x="0" y="2722625"/>
                </a:lnTo>
                <a:lnTo>
                  <a:pt x="2845" y="2771943"/>
                </a:lnTo>
                <a:lnTo>
                  <a:pt x="11170" y="2819591"/>
                </a:lnTo>
                <a:lnTo>
                  <a:pt x="24656" y="2865250"/>
                </a:lnTo>
                <a:lnTo>
                  <a:pt x="42987" y="2908605"/>
                </a:lnTo>
                <a:lnTo>
                  <a:pt x="65845" y="2949336"/>
                </a:lnTo>
                <a:lnTo>
                  <a:pt x="92912" y="2987128"/>
                </a:lnTo>
                <a:lnTo>
                  <a:pt x="123872" y="3021663"/>
                </a:lnTo>
                <a:lnTo>
                  <a:pt x="158407" y="3052623"/>
                </a:lnTo>
                <a:lnTo>
                  <a:pt x="196199" y="3079690"/>
                </a:lnTo>
                <a:lnTo>
                  <a:pt x="236930" y="3102548"/>
                </a:lnTo>
                <a:lnTo>
                  <a:pt x="280285" y="3120879"/>
                </a:lnTo>
                <a:lnTo>
                  <a:pt x="325944" y="3134365"/>
                </a:lnTo>
                <a:lnTo>
                  <a:pt x="373592" y="3142690"/>
                </a:lnTo>
                <a:lnTo>
                  <a:pt x="422909" y="3145535"/>
                </a:lnTo>
                <a:lnTo>
                  <a:pt x="2114550" y="3145535"/>
                </a:lnTo>
                <a:lnTo>
                  <a:pt x="2163867" y="3142690"/>
                </a:lnTo>
                <a:lnTo>
                  <a:pt x="2211515" y="3134365"/>
                </a:lnTo>
                <a:lnTo>
                  <a:pt x="2257174" y="3120879"/>
                </a:lnTo>
                <a:lnTo>
                  <a:pt x="2300529" y="3102548"/>
                </a:lnTo>
                <a:lnTo>
                  <a:pt x="2341260" y="3079690"/>
                </a:lnTo>
                <a:lnTo>
                  <a:pt x="2379052" y="3052623"/>
                </a:lnTo>
                <a:lnTo>
                  <a:pt x="2413587" y="3021663"/>
                </a:lnTo>
                <a:lnTo>
                  <a:pt x="2444547" y="2987128"/>
                </a:lnTo>
                <a:lnTo>
                  <a:pt x="2471614" y="2949336"/>
                </a:lnTo>
                <a:lnTo>
                  <a:pt x="2494472" y="2908605"/>
                </a:lnTo>
                <a:lnTo>
                  <a:pt x="2512803" y="2865250"/>
                </a:lnTo>
                <a:lnTo>
                  <a:pt x="2526289" y="2819591"/>
                </a:lnTo>
                <a:lnTo>
                  <a:pt x="2534614" y="2771943"/>
                </a:lnTo>
                <a:lnTo>
                  <a:pt x="2537459" y="2722625"/>
                </a:lnTo>
                <a:lnTo>
                  <a:pt x="2537459" y="422909"/>
                </a:lnTo>
                <a:lnTo>
                  <a:pt x="2534614" y="373592"/>
                </a:lnTo>
                <a:lnTo>
                  <a:pt x="2526289" y="325944"/>
                </a:lnTo>
                <a:lnTo>
                  <a:pt x="2512803" y="280285"/>
                </a:lnTo>
                <a:lnTo>
                  <a:pt x="2494472" y="236930"/>
                </a:lnTo>
                <a:lnTo>
                  <a:pt x="2471614" y="196199"/>
                </a:lnTo>
                <a:lnTo>
                  <a:pt x="2444547" y="158407"/>
                </a:lnTo>
                <a:lnTo>
                  <a:pt x="2413587" y="123872"/>
                </a:lnTo>
                <a:lnTo>
                  <a:pt x="2379052" y="92912"/>
                </a:lnTo>
                <a:lnTo>
                  <a:pt x="2341260" y="65845"/>
                </a:lnTo>
                <a:lnTo>
                  <a:pt x="2300529" y="42987"/>
                </a:lnTo>
                <a:lnTo>
                  <a:pt x="2257174" y="24656"/>
                </a:lnTo>
                <a:lnTo>
                  <a:pt x="2211515" y="11170"/>
                </a:lnTo>
                <a:lnTo>
                  <a:pt x="2163867" y="2845"/>
                </a:lnTo>
                <a:lnTo>
                  <a:pt x="2114550" y="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25710" y="3725113"/>
            <a:ext cx="1043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14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$0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states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8951" y="2313432"/>
            <a:ext cx="2537460" cy="3145790"/>
          </a:xfrm>
          <a:custGeom>
            <a:avLst/>
            <a:gdLst/>
            <a:ahLst/>
            <a:cxnLst/>
            <a:rect l="l" t="t" r="r" b="b"/>
            <a:pathLst>
              <a:path w="2537460" h="3145790">
                <a:moveTo>
                  <a:pt x="2114550" y="0"/>
                </a:moveTo>
                <a:lnTo>
                  <a:pt x="422922" y="0"/>
                </a:lnTo>
                <a:lnTo>
                  <a:pt x="373600" y="2845"/>
                </a:lnTo>
                <a:lnTo>
                  <a:pt x="325948" y="11170"/>
                </a:lnTo>
                <a:lnTo>
                  <a:pt x="280286" y="24656"/>
                </a:lnTo>
                <a:lnTo>
                  <a:pt x="236929" y="42987"/>
                </a:lnTo>
                <a:lnTo>
                  <a:pt x="196196" y="65845"/>
                </a:lnTo>
                <a:lnTo>
                  <a:pt x="158404" y="92912"/>
                </a:lnTo>
                <a:lnTo>
                  <a:pt x="123869" y="123872"/>
                </a:lnTo>
                <a:lnTo>
                  <a:pt x="92909" y="158407"/>
                </a:lnTo>
                <a:lnTo>
                  <a:pt x="65842" y="196199"/>
                </a:lnTo>
                <a:lnTo>
                  <a:pt x="42985" y="236930"/>
                </a:lnTo>
                <a:lnTo>
                  <a:pt x="24655" y="280285"/>
                </a:lnTo>
                <a:lnTo>
                  <a:pt x="11169" y="325944"/>
                </a:lnTo>
                <a:lnTo>
                  <a:pt x="2845" y="373592"/>
                </a:lnTo>
                <a:lnTo>
                  <a:pt x="0" y="422909"/>
                </a:lnTo>
                <a:lnTo>
                  <a:pt x="0" y="2722625"/>
                </a:lnTo>
                <a:lnTo>
                  <a:pt x="2845" y="2771943"/>
                </a:lnTo>
                <a:lnTo>
                  <a:pt x="11169" y="2819591"/>
                </a:lnTo>
                <a:lnTo>
                  <a:pt x="24655" y="2865250"/>
                </a:lnTo>
                <a:lnTo>
                  <a:pt x="42985" y="2908605"/>
                </a:lnTo>
                <a:lnTo>
                  <a:pt x="65842" y="2949336"/>
                </a:lnTo>
                <a:lnTo>
                  <a:pt x="92909" y="2987128"/>
                </a:lnTo>
                <a:lnTo>
                  <a:pt x="123869" y="3021663"/>
                </a:lnTo>
                <a:lnTo>
                  <a:pt x="158404" y="3052623"/>
                </a:lnTo>
                <a:lnTo>
                  <a:pt x="196196" y="3079690"/>
                </a:lnTo>
                <a:lnTo>
                  <a:pt x="236929" y="3102548"/>
                </a:lnTo>
                <a:lnTo>
                  <a:pt x="280286" y="3120879"/>
                </a:lnTo>
                <a:lnTo>
                  <a:pt x="325948" y="3134365"/>
                </a:lnTo>
                <a:lnTo>
                  <a:pt x="373600" y="3142690"/>
                </a:lnTo>
                <a:lnTo>
                  <a:pt x="422922" y="3145535"/>
                </a:lnTo>
                <a:lnTo>
                  <a:pt x="2114550" y="3145535"/>
                </a:lnTo>
                <a:lnTo>
                  <a:pt x="2163867" y="3142690"/>
                </a:lnTo>
                <a:lnTo>
                  <a:pt x="2211515" y="3134365"/>
                </a:lnTo>
                <a:lnTo>
                  <a:pt x="2257174" y="3120879"/>
                </a:lnTo>
                <a:lnTo>
                  <a:pt x="2300529" y="3102548"/>
                </a:lnTo>
                <a:lnTo>
                  <a:pt x="2341260" y="3079690"/>
                </a:lnTo>
                <a:lnTo>
                  <a:pt x="2379052" y="3052623"/>
                </a:lnTo>
                <a:lnTo>
                  <a:pt x="2413587" y="3021663"/>
                </a:lnTo>
                <a:lnTo>
                  <a:pt x="2444547" y="2987128"/>
                </a:lnTo>
                <a:lnTo>
                  <a:pt x="2471614" y="2949336"/>
                </a:lnTo>
                <a:lnTo>
                  <a:pt x="2494472" y="2908605"/>
                </a:lnTo>
                <a:lnTo>
                  <a:pt x="2512803" y="2865250"/>
                </a:lnTo>
                <a:lnTo>
                  <a:pt x="2526289" y="2819591"/>
                </a:lnTo>
                <a:lnTo>
                  <a:pt x="2534614" y="2771943"/>
                </a:lnTo>
                <a:lnTo>
                  <a:pt x="2537460" y="2722625"/>
                </a:lnTo>
                <a:lnTo>
                  <a:pt x="2537460" y="422909"/>
                </a:lnTo>
                <a:lnTo>
                  <a:pt x="2534614" y="373592"/>
                </a:lnTo>
                <a:lnTo>
                  <a:pt x="2526289" y="325944"/>
                </a:lnTo>
                <a:lnTo>
                  <a:pt x="2512803" y="280285"/>
                </a:lnTo>
                <a:lnTo>
                  <a:pt x="2494472" y="236930"/>
                </a:lnTo>
                <a:lnTo>
                  <a:pt x="2471614" y="196199"/>
                </a:lnTo>
                <a:lnTo>
                  <a:pt x="2444547" y="158407"/>
                </a:lnTo>
                <a:lnTo>
                  <a:pt x="2413587" y="123872"/>
                </a:lnTo>
                <a:lnTo>
                  <a:pt x="2379052" y="92912"/>
                </a:lnTo>
                <a:lnTo>
                  <a:pt x="2341260" y="65845"/>
                </a:lnTo>
                <a:lnTo>
                  <a:pt x="2300529" y="42987"/>
                </a:lnTo>
                <a:lnTo>
                  <a:pt x="2257174" y="24656"/>
                </a:lnTo>
                <a:lnTo>
                  <a:pt x="2211515" y="11170"/>
                </a:lnTo>
                <a:lnTo>
                  <a:pt x="2163867" y="2845"/>
                </a:lnTo>
                <a:lnTo>
                  <a:pt x="2114550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9275" y="3496817"/>
            <a:ext cx="1409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D-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SNP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Duals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952" y="4320285"/>
            <a:ext cx="203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FL,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GA,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KY,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LA,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MI,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MS,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NC,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NM,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OH,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OK,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TX,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65576" y="2313432"/>
            <a:ext cx="2537460" cy="3145790"/>
          </a:xfrm>
          <a:custGeom>
            <a:avLst/>
            <a:gdLst/>
            <a:ahLst/>
            <a:cxnLst/>
            <a:rect l="l" t="t" r="r" b="b"/>
            <a:pathLst>
              <a:path w="2537460" h="3145790">
                <a:moveTo>
                  <a:pt x="2114550" y="0"/>
                </a:moveTo>
                <a:lnTo>
                  <a:pt x="422910" y="0"/>
                </a:lnTo>
                <a:lnTo>
                  <a:pt x="373592" y="2845"/>
                </a:lnTo>
                <a:lnTo>
                  <a:pt x="325944" y="11170"/>
                </a:lnTo>
                <a:lnTo>
                  <a:pt x="280285" y="24656"/>
                </a:lnTo>
                <a:lnTo>
                  <a:pt x="236930" y="42987"/>
                </a:lnTo>
                <a:lnTo>
                  <a:pt x="196199" y="65845"/>
                </a:lnTo>
                <a:lnTo>
                  <a:pt x="158407" y="92912"/>
                </a:lnTo>
                <a:lnTo>
                  <a:pt x="123872" y="123872"/>
                </a:lnTo>
                <a:lnTo>
                  <a:pt x="92912" y="158407"/>
                </a:lnTo>
                <a:lnTo>
                  <a:pt x="65845" y="196199"/>
                </a:lnTo>
                <a:lnTo>
                  <a:pt x="42987" y="236930"/>
                </a:lnTo>
                <a:lnTo>
                  <a:pt x="24656" y="280285"/>
                </a:lnTo>
                <a:lnTo>
                  <a:pt x="11170" y="325944"/>
                </a:lnTo>
                <a:lnTo>
                  <a:pt x="2845" y="373592"/>
                </a:lnTo>
                <a:lnTo>
                  <a:pt x="0" y="422909"/>
                </a:lnTo>
                <a:lnTo>
                  <a:pt x="0" y="2722625"/>
                </a:lnTo>
                <a:lnTo>
                  <a:pt x="2845" y="2771943"/>
                </a:lnTo>
                <a:lnTo>
                  <a:pt x="11170" y="2819591"/>
                </a:lnTo>
                <a:lnTo>
                  <a:pt x="24656" y="2865250"/>
                </a:lnTo>
                <a:lnTo>
                  <a:pt x="42987" y="2908605"/>
                </a:lnTo>
                <a:lnTo>
                  <a:pt x="65845" y="2949336"/>
                </a:lnTo>
                <a:lnTo>
                  <a:pt x="92912" y="2987128"/>
                </a:lnTo>
                <a:lnTo>
                  <a:pt x="123872" y="3021663"/>
                </a:lnTo>
                <a:lnTo>
                  <a:pt x="158407" y="3052623"/>
                </a:lnTo>
                <a:lnTo>
                  <a:pt x="196199" y="3079690"/>
                </a:lnTo>
                <a:lnTo>
                  <a:pt x="236930" y="3102548"/>
                </a:lnTo>
                <a:lnTo>
                  <a:pt x="280285" y="3120879"/>
                </a:lnTo>
                <a:lnTo>
                  <a:pt x="325944" y="3134365"/>
                </a:lnTo>
                <a:lnTo>
                  <a:pt x="373592" y="3142690"/>
                </a:lnTo>
                <a:lnTo>
                  <a:pt x="422910" y="3145535"/>
                </a:lnTo>
                <a:lnTo>
                  <a:pt x="2114550" y="3145535"/>
                </a:lnTo>
                <a:lnTo>
                  <a:pt x="2163867" y="3142690"/>
                </a:lnTo>
                <a:lnTo>
                  <a:pt x="2211515" y="3134365"/>
                </a:lnTo>
                <a:lnTo>
                  <a:pt x="2257174" y="3120879"/>
                </a:lnTo>
                <a:lnTo>
                  <a:pt x="2300529" y="3102548"/>
                </a:lnTo>
                <a:lnTo>
                  <a:pt x="2341260" y="3079690"/>
                </a:lnTo>
                <a:lnTo>
                  <a:pt x="2379052" y="3052623"/>
                </a:lnTo>
                <a:lnTo>
                  <a:pt x="2413587" y="3021663"/>
                </a:lnTo>
                <a:lnTo>
                  <a:pt x="2444547" y="2987128"/>
                </a:lnTo>
                <a:lnTo>
                  <a:pt x="2471614" y="2949336"/>
                </a:lnTo>
                <a:lnTo>
                  <a:pt x="2494472" y="2908605"/>
                </a:lnTo>
                <a:lnTo>
                  <a:pt x="2512803" y="2865250"/>
                </a:lnTo>
                <a:lnTo>
                  <a:pt x="2526289" y="2819591"/>
                </a:lnTo>
                <a:lnTo>
                  <a:pt x="2534614" y="2771943"/>
                </a:lnTo>
                <a:lnTo>
                  <a:pt x="2537460" y="2722625"/>
                </a:lnTo>
                <a:lnTo>
                  <a:pt x="2537460" y="422909"/>
                </a:lnTo>
                <a:lnTo>
                  <a:pt x="2534614" y="373592"/>
                </a:lnTo>
                <a:lnTo>
                  <a:pt x="2526289" y="325944"/>
                </a:lnTo>
                <a:lnTo>
                  <a:pt x="2512803" y="280285"/>
                </a:lnTo>
                <a:lnTo>
                  <a:pt x="2494472" y="236930"/>
                </a:lnTo>
                <a:lnTo>
                  <a:pt x="2471614" y="196199"/>
                </a:lnTo>
                <a:lnTo>
                  <a:pt x="2444547" y="158407"/>
                </a:lnTo>
                <a:lnTo>
                  <a:pt x="2413587" y="123872"/>
                </a:lnTo>
                <a:lnTo>
                  <a:pt x="2379052" y="92912"/>
                </a:lnTo>
                <a:lnTo>
                  <a:pt x="2341260" y="65845"/>
                </a:lnTo>
                <a:lnTo>
                  <a:pt x="2300529" y="42987"/>
                </a:lnTo>
                <a:lnTo>
                  <a:pt x="2257174" y="24656"/>
                </a:lnTo>
                <a:lnTo>
                  <a:pt x="2211515" y="11170"/>
                </a:lnTo>
                <a:lnTo>
                  <a:pt x="2163867" y="2845"/>
                </a:lnTo>
                <a:lnTo>
                  <a:pt x="2114550" y="0"/>
                </a:lnTo>
                <a:close/>
              </a:path>
            </a:pathLst>
          </a:custGeom>
          <a:solidFill>
            <a:srgbClr val="001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87241" y="2982059"/>
            <a:ext cx="2225675" cy="226822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7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LIS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endParaRPr sz="1800">
              <a:latin typeface="Calibri"/>
              <a:cs typeface="Calibri"/>
            </a:endParaRPr>
          </a:p>
          <a:p>
            <a:pPr marL="236220" marR="9525" indent="-224154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2362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2024,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partial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Income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Subsidy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(LIS)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sunsets.</a:t>
            </a:r>
            <a:endParaRPr sz="1800">
              <a:latin typeface="Calibri"/>
              <a:cs typeface="Calibri"/>
            </a:endParaRPr>
          </a:p>
          <a:p>
            <a:pPr marL="236220" marR="5080" indent="-224154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362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prospects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will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for the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full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subsidy.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3740" y="2487167"/>
            <a:ext cx="754379" cy="7589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1804" y="2487167"/>
            <a:ext cx="754379" cy="75895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492" y="2487167"/>
            <a:ext cx="754380" cy="75895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7115" y="2487167"/>
            <a:ext cx="754379" cy="758951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5772" y="1485519"/>
          <a:ext cx="11036935" cy="429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9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H5439-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017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366395">
                        <a:lnSpc>
                          <a:spcPct val="100299"/>
                        </a:lnSpc>
                        <a:spcBef>
                          <a:spcPts val="11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Clackamas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Lane,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Linn,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Marion,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Multnomah,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Polk, Washington,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Yamhill;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Douglas,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Jackson,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Josephine,</a:t>
                      </a:r>
                      <a:r>
                        <a:rPr sz="1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Lane,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Clark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County,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WA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Expanded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counties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 –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$3,450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INN/OON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CAM/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Gym/Teladoc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Card: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Dental/Vision/Hearing/OTC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($16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mo/$192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annual)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required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H6815-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039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5270">
                        <a:lnSpc>
                          <a:spcPct val="100299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Clackamas,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Columbia,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Coos,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Crook,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Deschutes,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Douglas,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Jackson,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Jefferson,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Josephine,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Lane,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Linn, Marion,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Multnomah,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Polk,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Washington,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Yamhill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PBP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039 -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 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$5,600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Gym/Teladoc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qtr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carryover)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 –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required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Select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H2174-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Lane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$0-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$43.70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$0-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$8,850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CAM/Gym/Teladoc/Transportation/Meals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Card: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VBID/Dental/Vision/Hearing/OTC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($85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mo/$1,020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annual)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 –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required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Oregon</a:t>
            </a:r>
            <a:r>
              <a:rPr spc="-105" dirty="0"/>
              <a:t> </a:t>
            </a:r>
            <a:r>
              <a:rPr dirty="0"/>
              <a:t>|</a:t>
            </a:r>
            <a:r>
              <a:rPr spc="-5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5772" y="1485519"/>
          <a:ext cx="11036935" cy="3107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9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H5439-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019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 marR="407034">
                        <a:lnSpc>
                          <a:spcPct val="100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Clackamas,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Lane,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Linn,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Marion,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Multnomah,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Polk,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Washington,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Yamhill;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Douglas,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Jackson,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Josephine,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Lane,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Clark County,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WA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WC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streamlined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MOOP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$5,900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INN/OON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Competitive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$30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CAM/Dental/Vision/Gym/Hearing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$40 qtr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carryover)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Dental/Vision/Hearing/Gym/Teladoc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required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Assist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H6815-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037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4000">
                        <a:lnSpc>
                          <a:spcPct val="100299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Clackamas,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Columbia,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Coos,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Crook,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Deschutes,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Douglas,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Jackson,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Jefferson,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Josephine,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Lane,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Linn, Marion,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Multnomah,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Polk,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Washington,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Yamhill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$22.70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 depending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LIS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eligibility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MOOP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$5,600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qtr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carryover)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CAM/Dental/Vision/Hearing/Gym/Teladoc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required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Oregon</a:t>
            </a:r>
            <a:r>
              <a:rPr spc="-105" dirty="0"/>
              <a:t> </a:t>
            </a:r>
            <a:r>
              <a:rPr dirty="0"/>
              <a:t>|</a:t>
            </a:r>
            <a:r>
              <a:rPr spc="-5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5772" y="1485519"/>
          <a:ext cx="11036935" cy="383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H6815-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038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27635">
                        <a:lnSpc>
                          <a:spcPct val="100099"/>
                        </a:lnSpc>
                        <a:spcBef>
                          <a:spcPts val="11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Clackamas,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Columbia,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Coos,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Crook,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Deschutes,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Jackson,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Jefferson,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Josephine,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Lane,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Linn,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Marion,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Multnomah,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Polk,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Washington,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Yamhill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 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$5,900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CAM/Gym/Teladoc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qtr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carryover)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 –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required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 marR="949960">
                        <a:lnSpc>
                          <a:spcPct val="1008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H5439-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015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10820">
                        <a:lnSpc>
                          <a:spcPct val="100099"/>
                        </a:lnSpc>
                        <a:spcBef>
                          <a:spcPts val="11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Clackamas,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Douglas,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Jackson,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Josephine,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Lane,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Linn,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Marion,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Multnomah,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Polk,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Washington, Yamhill,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Clark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County,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WA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$22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Giveback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Includes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Dental/Vision/Hearing/Gym/Teladoc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required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 marR="1115060">
                        <a:lnSpc>
                          <a:spcPct val="1008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Patriot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H5439-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010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10820">
                        <a:lnSpc>
                          <a:spcPct val="100099"/>
                        </a:lnSpc>
                        <a:spcBef>
                          <a:spcPts val="11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Clackamas,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Douglas,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Jackson,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Josephine, Lane,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Linn,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Marion,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Multnomah,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Polk,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Washington, Yamhill,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Clark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County,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WA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1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MOOP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$3500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INN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$5100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OON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Dental/Vision/Hearing/Gym/Teladoc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635" indent="-2876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referral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required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Oregon</a:t>
            </a:r>
            <a:r>
              <a:rPr spc="-105" dirty="0"/>
              <a:t> </a:t>
            </a:r>
            <a:r>
              <a:rPr dirty="0"/>
              <a:t>|</a:t>
            </a:r>
            <a:r>
              <a:rPr spc="-5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Washington</a:t>
            </a:r>
            <a:r>
              <a:rPr spc="-150" dirty="0"/>
              <a:t> </a:t>
            </a:r>
            <a:r>
              <a:rPr dirty="0"/>
              <a:t>|</a:t>
            </a:r>
            <a:r>
              <a:rPr spc="-5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594651"/>
            <a:ext cx="5436870" cy="41255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spc="-15" dirty="0">
                <a:latin typeface="Calibri"/>
                <a:cs typeface="Calibri"/>
              </a:rPr>
              <a:t>17-</a:t>
            </a:r>
            <a:r>
              <a:rPr sz="1800" dirty="0">
                <a:latin typeface="Calibri"/>
                <a:cs typeface="Calibri"/>
              </a:rPr>
              <a:t>county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expansion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West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gets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commerce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mainly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tech</a:t>
            </a:r>
            <a:r>
              <a:rPr sz="1800" spc="-25" dirty="0">
                <a:latin typeface="Calibri"/>
                <a:cs typeface="Calibri"/>
              </a:rPr>
              <a:t> and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manufacturing.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Central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climate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commerce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agriculture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ranching.</a:t>
            </a:r>
            <a:endParaRPr sz="1800">
              <a:latin typeface="Calibri"/>
              <a:cs typeface="Calibri"/>
            </a:endParaRPr>
          </a:p>
          <a:p>
            <a:pPr marL="241300" marR="127000" indent="-228600">
              <a:lnSpc>
                <a:spcPct val="100000"/>
              </a:lnSpc>
              <a:spcBef>
                <a:spcPts val="61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Broad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available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throughout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counties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2024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HMO,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D-</a:t>
            </a:r>
            <a:r>
              <a:rPr sz="1800" spc="-45" dirty="0">
                <a:latin typeface="Calibri"/>
                <a:cs typeface="Calibri"/>
              </a:rPr>
              <a:t>SNP,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PPO,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including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PPO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D-</a:t>
            </a:r>
            <a:r>
              <a:rPr sz="1800" spc="-25" dirty="0">
                <a:latin typeface="Calibri"/>
                <a:cs typeface="Calibri"/>
              </a:rPr>
              <a:t>SNP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Network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anchored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hospital/physician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groups;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actively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contracting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spc="-40" dirty="0">
                <a:latin typeface="Calibri"/>
                <a:cs typeface="Calibri"/>
              </a:rPr>
              <a:t>Top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competitors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UHG,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Humana,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Aetna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Main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differentiation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breadth 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ancillary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"extra"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benefits: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OTC,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Dental,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Vision,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Fitness,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VBID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54894" y="5048920"/>
            <a:ext cx="1479550" cy="6845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Calibri"/>
                <a:cs typeface="Calibri"/>
              </a:rPr>
              <a:t>2024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3204" y="5166359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33204" y="5495544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1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697980" y="1741932"/>
            <a:ext cx="4828540" cy="3200400"/>
            <a:chOff x="6697980" y="1741932"/>
            <a:chExt cx="4828540" cy="32004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7980" y="1741932"/>
              <a:ext cx="4828032" cy="31820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131552" y="4572000"/>
              <a:ext cx="1179830" cy="370840"/>
            </a:xfrm>
            <a:custGeom>
              <a:avLst/>
              <a:gdLst/>
              <a:ahLst/>
              <a:cxnLst/>
              <a:rect l="l" t="t" r="r" b="b"/>
              <a:pathLst>
                <a:path w="1179829" h="370839">
                  <a:moveTo>
                    <a:pt x="1179576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179576" y="370331"/>
                  </a:lnTo>
                  <a:lnTo>
                    <a:pt x="1179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Washington</a:t>
            </a:r>
            <a:r>
              <a:rPr spc="-160" dirty="0"/>
              <a:t> </a:t>
            </a:r>
            <a:r>
              <a:rPr dirty="0"/>
              <a:t>|</a:t>
            </a:r>
            <a:r>
              <a:rPr spc="-6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536319"/>
            <a:ext cx="5262245" cy="310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18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1800" b="1" spc="-8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1800" b="1" spc="-9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800">
              <a:latin typeface="Calibri"/>
              <a:cs typeface="Calibri"/>
            </a:endParaRPr>
          </a:p>
          <a:p>
            <a:pPr marL="241300" marR="142875" indent="-228600">
              <a:lnSpc>
                <a:spcPct val="100000"/>
              </a:lnSpc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Adams,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Benton,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Ferry,</a:t>
            </a:r>
            <a:r>
              <a:rPr sz="1800" dirty="0">
                <a:latin typeface="Calibri"/>
                <a:cs typeface="Calibri"/>
              </a:rPr>
              <a:t> Franklin,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Grant,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Kitsap,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King, </a:t>
            </a:r>
            <a:r>
              <a:rPr sz="1800" dirty="0">
                <a:latin typeface="Calibri"/>
                <a:cs typeface="Calibri"/>
              </a:rPr>
              <a:t>Lewis,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Mason,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Pierce,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Snohomish,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Spokane,</a:t>
            </a:r>
            <a:r>
              <a:rPr sz="1800" spc="-10" dirty="0">
                <a:latin typeface="Calibri"/>
                <a:cs typeface="Calibri"/>
              </a:rPr>
              <a:t> Stevens, </a:t>
            </a:r>
            <a:r>
              <a:rPr sz="1800" dirty="0">
                <a:latin typeface="Calibri"/>
                <a:cs typeface="Calibri"/>
              </a:rPr>
              <a:t>Thurston,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Walla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Walla,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Yakima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9FA2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2024</a:t>
            </a:r>
            <a:r>
              <a:rPr sz="1800" b="1" spc="1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Expansion</a:t>
            </a:r>
            <a:r>
              <a:rPr sz="18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Chelan, Clallam, Clark,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Columbia,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Cowlitz,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Douglas, </a:t>
            </a:r>
            <a:r>
              <a:rPr sz="1800" dirty="0">
                <a:latin typeface="Calibri"/>
                <a:cs typeface="Calibri"/>
              </a:rPr>
              <a:t>Garfield,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Jefferson,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Kittitas,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Lincoln,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Okanogan,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Pacific, </a:t>
            </a:r>
            <a:r>
              <a:rPr sz="1800" dirty="0">
                <a:latin typeface="Calibri"/>
                <a:cs typeface="Calibri"/>
              </a:rPr>
              <a:t>Pend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Oreille,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Juan,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Skagit,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Skamania,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Wahkiakum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Branding: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574" y="4785691"/>
            <a:ext cx="1015857" cy="10102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54894" y="5048920"/>
            <a:ext cx="1479550" cy="6845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Calibri"/>
                <a:cs typeface="Calibri"/>
              </a:rPr>
              <a:t>2024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33204" y="5166359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33204" y="5495544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1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697980" y="1741932"/>
            <a:ext cx="4828540" cy="3200400"/>
            <a:chOff x="6697980" y="1741932"/>
            <a:chExt cx="4828540" cy="32004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7980" y="1741932"/>
              <a:ext cx="4828032" cy="31820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131552" y="4572000"/>
              <a:ext cx="1179830" cy="370840"/>
            </a:xfrm>
            <a:custGeom>
              <a:avLst/>
              <a:gdLst/>
              <a:ahLst/>
              <a:cxnLst/>
              <a:rect l="l" t="t" r="r" b="b"/>
              <a:pathLst>
                <a:path w="1179829" h="370839">
                  <a:moveTo>
                    <a:pt x="1179576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179576" y="370331"/>
                  </a:lnTo>
                  <a:lnTo>
                    <a:pt x="1179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Washington</a:t>
            </a:r>
            <a:r>
              <a:rPr spc="-155" dirty="0"/>
              <a:t> </a:t>
            </a:r>
            <a:r>
              <a:rPr dirty="0"/>
              <a:t>|</a:t>
            </a:r>
            <a:r>
              <a:rPr spc="-5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8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1538605"/>
          <a:ext cx="11049635" cy="4386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0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 marR="109220">
                        <a:lnSpc>
                          <a:spcPct val="1002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Adams,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Ferry,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Franklin,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Grant,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King, Kitsap,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Lewis,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Mason,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Pierce,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Snohomish,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Spokane,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Stevens,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Thurston,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Walla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Walla,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Yakima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PCP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copay;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$150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Rx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T3-T5;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$312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Fitness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340995">
                        <a:lnSpc>
                          <a:spcPct val="100699"/>
                        </a:lnSpc>
                        <a:spcBef>
                          <a:spcPts val="38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giveback;</a:t>
                      </a:r>
                      <a:r>
                        <a:rPr sz="1400" spc="3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Rx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Deductible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only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T3-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T5;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OTC,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Fitness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$4,000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$1080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VBID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 -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Single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Purse,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Fitness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Access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43510">
                        <a:lnSpc>
                          <a:spcPct val="100800"/>
                        </a:lnSpc>
                        <a:spcBef>
                          <a:spcPts val="38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$960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VBID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Purse, Fitness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Mutual of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Omaha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710" marR="85725">
                        <a:lnSpc>
                          <a:spcPct val="10029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Adams,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Clallam,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Clark,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Ferry,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Franklin,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Grant,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King,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Kitsap,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Lewis,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Mason,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Pierce,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Skagit,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Snohomish,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Spokane,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Stevens,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Thurston,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Walla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Walla, Yakima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PCP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copay;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$25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copay;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$1500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Flexibility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3765">
                <a:tc>
                  <a:txBody>
                    <a:bodyPr/>
                    <a:lstStyle/>
                    <a:p>
                      <a:pPr marL="91440" marR="299085">
                        <a:lnSpc>
                          <a:spcPct val="100800"/>
                        </a:lnSpc>
                        <a:spcBef>
                          <a:spcPts val="9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Mutual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Omaha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PCP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copay;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copay;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Rx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Deductible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Tiers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Washington</a:t>
            </a:r>
            <a:r>
              <a:rPr spc="-155" dirty="0"/>
              <a:t> </a:t>
            </a:r>
            <a:r>
              <a:rPr dirty="0"/>
              <a:t>|</a:t>
            </a:r>
            <a:r>
              <a:rPr spc="-5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8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1538605"/>
          <a:ext cx="11049635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8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83515">
                        <a:lnSpc>
                          <a:spcPct val="100099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Adams,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Benton,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Chelan, Clallam,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Clark,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Columbia,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Cowlitz,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Douglas,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Ferry,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Franklin,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Garfield,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Grant,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Jefferson,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King,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Kitsap,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Kittitas,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Lewis,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Lincoln,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Mason,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Okanogan,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Pacific,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Pend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Oreille,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Pierce,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Juan,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Skagit,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Skamania,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Snohomish,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Spokane,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Stevens, Thurston,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Wahkiakum,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Walla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Walla,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Yakima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3980" marR="615315">
                        <a:lnSpc>
                          <a:spcPct val="100699"/>
                        </a:lnSpc>
                        <a:spcBef>
                          <a:spcPts val="12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Flexibility;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$840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OTC;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Fitness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West</a:t>
            </a:r>
            <a:r>
              <a:rPr spc="-220" dirty="0"/>
              <a:t> </a:t>
            </a:r>
            <a:r>
              <a:rPr dirty="0"/>
              <a:t>Market</a:t>
            </a:r>
            <a:r>
              <a:rPr spc="-204" dirty="0"/>
              <a:t> </a:t>
            </a:r>
            <a:r>
              <a:rPr spc="-10" dirty="0"/>
              <a:t>Summary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141" y="1532874"/>
            <a:ext cx="8708390" cy="347980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Coming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together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Wellcare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b="1" dirty="0">
                <a:latin typeface="Calibri"/>
                <a:cs typeface="Calibri"/>
              </a:rPr>
              <a:t>Seven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markets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b="1" dirty="0">
                <a:solidFill>
                  <a:srgbClr val="CA177C"/>
                </a:solidFill>
                <a:latin typeface="Calibri"/>
                <a:cs typeface="Calibri"/>
              </a:rPr>
              <a:t>20</a:t>
            </a:r>
            <a:r>
              <a:rPr sz="2400" b="1" spc="-105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expansions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Increased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expansion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across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existing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footprints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Enhanced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medical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supplemental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across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ALL</a:t>
            </a:r>
            <a:r>
              <a:rPr sz="2400" b="1" i="1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markets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Expanded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market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sales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leadership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sales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teams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market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512508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South</a:t>
            </a:r>
            <a:r>
              <a:rPr spc="-65" dirty="0"/>
              <a:t> </a:t>
            </a:r>
            <a:r>
              <a:rPr dirty="0"/>
              <a:t>Region</a:t>
            </a:r>
            <a:r>
              <a:rPr spc="-95" dirty="0"/>
              <a:t> </a:t>
            </a:r>
            <a:r>
              <a:rPr spc="-10" dirty="0"/>
              <a:t>Markets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141" y="2767889"/>
            <a:ext cx="1411605" cy="190118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Alabama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Florida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Georgia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Louisiana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5235" y="2767889"/>
            <a:ext cx="2068195" cy="190118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Mississippi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North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Carolina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South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Carolina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Texas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5955" y="1963858"/>
            <a:ext cx="5253909" cy="32218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3504" y="2112264"/>
            <a:ext cx="5367655" cy="553720"/>
          </a:xfrm>
          <a:prstGeom prst="rect">
            <a:avLst/>
          </a:prstGeom>
          <a:solidFill>
            <a:srgbClr val="001C70"/>
          </a:solidFill>
        </p:spPr>
        <p:txBody>
          <a:bodyPr vert="horz" wrap="square" lIns="0" tIns="9398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740"/>
              </a:spcBef>
            </a:pP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sz="20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0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MARKETS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724979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South Eligibles</a:t>
            </a:r>
            <a:r>
              <a:rPr spc="-5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Penetration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9775" y="1532508"/>
          <a:ext cx="10782300" cy="429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8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Medicare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Eligibles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Enrolled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235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Penetration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Centene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Footprint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Alabama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1,092,441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618,807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Florida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4,994,158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2,737,410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66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Georgia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1,882,264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980,397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52%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151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Louisiana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923,545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487,287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53%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47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Parishes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Mississippi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630,250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240,693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38%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Carolina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2,155,517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1,123,900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52%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71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Carolina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1,183,511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507,669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43%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Texas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4,593,357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2,380,116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52%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459" y="3821557"/>
            <a:ext cx="1475105" cy="1188720"/>
            <a:chOff x="632459" y="3821557"/>
            <a:chExt cx="1475105" cy="1188720"/>
          </a:xfrm>
        </p:grpSpPr>
        <p:sp>
          <p:nvSpPr>
            <p:cNvPr id="3" name="object 3"/>
            <p:cNvSpPr/>
            <p:nvPr/>
          </p:nvSpPr>
          <p:spPr>
            <a:xfrm>
              <a:off x="632459" y="3821557"/>
              <a:ext cx="1475105" cy="1188720"/>
            </a:xfrm>
            <a:custGeom>
              <a:avLst/>
              <a:gdLst/>
              <a:ahLst/>
              <a:cxnLst/>
              <a:rect l="l" t="t" r="r" b="b"/>
              <a:pathLst>
                <a:path w="1475105" h="1188720">
                  <a:moveTo>
                    <a:pt x="1474597" y="0"/>
                  </a:moveTo>
                  <a:lnTo>
                    <a:pt x="0" y="0"/>
                  </a:lnTo>
                  <a:lnTo>
                    <a:pt x="0" y="1188720"/>
                  </a:lnTo>
                  <a:lnTo>
                    <a:pt x="1474597" y="1188720"/>
                  </a:lnTo>
                  <a:lnTo>
                    <a:pt x="1474597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79" y="3831336"/>
              <a:ext cx="658495" cy="320040"/>
            </a:xfrm>
            <a:custGeom>
              <a:avLst/>
              <a:gdLst/>
              <a:ahLst/>
              <a:cxnLst/>
              <a:rect l="l" t="t" r="r" b="b"/>
              <a:pathLst>
                <a:path w="658494" h="320039">
                  <a:moveTo>
                    <a:pt x="498348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498348" y="320039"/>
                  </a:lnTo>
                  <a:lnTo>
                    <a:pt x="658368" y="160019"/>
                  </a:lnTo>
                  <a:lnTo>
                    <a:pt x="498348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26109" y="1849247"/>
          <a:ext cx="10949940" cy="3792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4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 marR="398780">
                        <a:lnSpc>
                          <a:spcPct val="102200"/>
                        </a:lnSpc>
                        <a:spcBef>
                          <a:spcPts val="305"/>
                        </a:spcBef>
                      </a:pPr>
                      <a:r>
                        <a:rPr sz="1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Zero</a:t>
                      </a:r>
                      <a:r>
                        <a:rPr sz="1150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Cost-</a:t>
                      </a:r>
                      <a:r>
                        <a:rPr sz="11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Share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D-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SNP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Fully 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Eligible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Medicare/Medicaid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20675" indent="-228600">
                        <a:lnSpc>
                          <a:spcPct val="100000"/>
                        </a:lnSpc>
                        <a:spcBef>
                          <a:spcPts val="1075"/>
                        </a:spcBef>
                        <a:buFont typeface="Arial"/>
                        <a:buChar char="•"/>
                        <a:tabLst>
                          <a:tab pos="320675" algn="l"/>
                        </a:tabLst>
                      </a:pPr>
                      <a:r>
                        <a:rPr sz="1725" baseline="2415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725" spc="44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725" spc="24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Liberty</a:t>
                      </a:r>
                      <a:endParaRPr sz="1725" baseline="2415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21310" indent="-2286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21310" algn="l"/>
                        </a:tabLst>
                      </a:pP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Cost-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protected</a:t>
                      </a:r>
                      <a:r>
                        <a:rPr sz="1800" spc="3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beneficiaries who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qualify</a:t>
                      </a:r>
                      <a:r>
                        <a:rPr sz="1800" spc="-4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Medicaid</a:t>
                      </a:r>
                      <a:r>
                        <a:rPr sz="1800" spc="-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cost-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800" spc="-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protection</a:t>
                      </a:r>
                      <a:r>
                        <a:rPr sz="1800" spc="8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full</a:t>
                      </a:r>
                      <a:r>
                        <a:rPr sz="1800" spc="-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state</a:t>
                      </a:r>
                      <a:r>
                        <a:rPr sz="1800" spc="-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benefits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marL="321310" indent="-228600">
                        <a:lnSpc>
                          <a:spcPct val="100000"/>
                        </a:lnSpc>
                        <a:spcBef>
                          <a:spcPts val="55"/>
                        </a:spcBef>
                        <a:buFont typeface="Arial"/>
                        <a:buChar char="•"/>
                        <a:tabLst>
                          <a:tab pos="321310" algn="l"/>
                        </a:tabLst>
                      </a:pPr>
                      <a:r>
                        <a:rPr sz="1725" baseline="2415" dirty="0">
                          <a:latin typeface="Calibri"/>
                          <a:cs typeface="Calibri"/>
                        </a:rPr>
                        <a:t>Member</a:t>
                      </a:r>
                      <a:r>
                        <a:rPr sz="1725" spc="254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does</a:t>
                      </a:r>
                      <a:r>
                        <a:rPr sz="1725" spc="225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725" spc="104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pay</a:t>
                      </a:r>
                      <a:r>
                        <a:rPr sz="1725" spc="15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725" spc="12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Medicare-covered</a:t>
                      </a:r>
                      <a:r>
                        <a:rPr sz="1725" spc="14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725" spc="18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725" spc="165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cost-shares,</a:t>
                      </a:r>
                      <a:r>
                        <a:rPr sz="1725" spc="150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1725" spc="104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does</a:t>
                      </a:r>
                      <a:r>
                        <a:rPr sz="1725" spc="225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pay</a:t>
                      </a:r>
                      <a:r>
                        <a:rPr sz="1725" spc="104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725" spc="9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725" spc="8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LIS</a:t>
                      </a:r>
                      <a:r>
                        <a:rPr sz="1725" spc="9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copays</a:t>
                      </a:r>
                      <a:endParaRPr sz="1725" baseline="2415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Zero</a:t>
                      </a:r>
                      <a:r>
                        <a:rPr sz="1150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Cost-</a:t>
                      </a:r>
                      <a:r>
                        <a:rPr sz="11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Share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91440" marR="165100">
                        <a:lnSpc>
                          <a:spcPts val="1440"/>
                        </a:lnSpc>
                        <a:spcBef>
                          <a:spcPts val="6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D-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SNP</a:t>
                      </a:r>
                      <a:r>
                        <a:rPr sz="120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Cost-Share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Protected</a:t>
                      </a:r>
                      <a:r>
                        <a:rPr sz="11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Duals</a:t>
                      </a:r>
                      <a:r>
                        <a:rPr sz="1150" b="1" spc="1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15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20675" indent="-228600">
                        <a:lnSpc>
                          <a:spcPct val="100000"/>
                        </a:lnSpc>
                        <a:spcBef>
                          <a:spcPts val="1030"/>
                        </a:spcBef>
                        <a:buFont typeface="Arial"/>
                        <a:buChar char="•"/>
                        <a:tabLst>
                          <a:tab pos="320675" algn="l"/>
                        </a:tabLst>
                      </a:pP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800" spc="-89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800" spc="3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Access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310" indent="-228600">
                        <a:lnSpc>
                          <a:spcPct val="100000"/>
                        </a:lnSpc>
                        <a:spcBef>
                          <a:spcPts val="1135"/>
                        </a:spcBef>
                        <a:buFont typeface="Arial"/>
                        <a:buChar char="•"/>
                        <a:tabLst>
                          <a:tab pos="321310" algn="l"/>
                        </a:tabLst>
                      </a:pPr>
                      <a:r>
                        <a:rPr sz="1725" spc="-44" baseline="2415" dirty="0">
                          <a:latin typeface="Calibri"/>
                          <a:cs typeface="Calibri"/>
                        </a:rPr>
                        <a:t>Cost-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725" spc="60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protected</a:t>
                      </a:r>
                      <a:r>
                        <a:rPr sz="1725" spc="60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beneficiaries</a:t>
                      </a:r>
                      <a:r>
                        <a:rPr sz="1725" spc="75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725" spc="-6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qualify</a:t>
                      </a:r>
                      <a:r>
                        <a:rPr sz="1725" spc="3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725" spc="-30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Medicaid</a:t>
                      </a:r>
                      <a:r>
                        <a:rPr sz="1725" spc="15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52" baseline="2415" dirty="0">
                          <a:latin typeface="Calibri"/>
                          <a:cs typeface="Calibri"/>
                        </a:rPr>
                        <a:t>cost-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725" spc="9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protection,</a:t>
                      </a:r>
                      <a:r>
                        <a:rPr sz="1725" spc="6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1725" spc="-5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725" spc="-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725" spc="-30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extra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725" spc="75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 state</a:t>
                      </a:r>
                      <a:endParaRPr sz="1725" baseline="2415">
                        <a:latin typeface="Calibri"/>
                        <a:cs typeface="Calibri"/>
                      </a:endParaRPr>
                    </a:p>
                    <a:p>
                      <a:pPr marL="32131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310" algn="l"/>
                        </a:tabLst>
                      </a:pPr>
                      <a:r>
                        <a:rPr sz="1800" baseline="2314" dirty="0">
                          <a:latin typeface="Calibri"/>
                          <a:cs typeface="Calibri"/>
                        </a:rPr>
                        <a:t>Member</a:t>
                      </a:r>
                      <a:r>
                        <a:rPr sz="1800" spc="3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does</a:t>
                      </a:r>
                      <a:r>
                        <a:rPr sz="1800" spc="3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pay</a:t>
                      </a:r>
                      <a:r>
                        <a:rPr sz="1800" spc="-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4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Medicare-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covered</a:t>
                      </a:r>
                      <a:r>
                        <a:rPr sz="1800" spc="-4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800" spc="-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cost-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shares,</a:t>
                      </a: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does</a:t>
                      </a:r>
                      <a:r>
                        <a:rPr sz="1800" spc="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pay</a:t>
                      </a:r>
                      <a:r>
                        <a:rPr sz="1800" spc="-6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8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LIS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copays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marL="321310" indent="-22860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321310" algn="l"/>
                        </a:tabLst>
                      </a:pPr>
                      <a:r>
                        <a:rPr sz="1725" spc="-37" baseline="2415" dirty="0">
                          <a:latin typeface="Calibri"/>
                          <a:cs typeface="Calibri"/>
                        </a:rPr>
                        <a:t>QMB</a:t>
                      </a:r>
                      <a:endParaRPr sz="1725" baseline="2415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261620">
                        <a:lnSpc>
                          <a:spcPct val="102699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Zero</a:t>
                      </a:r>
                      <a:r>
                        <a:rPr sz="1200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D-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SNP 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15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MSP</a:t>
                      </a:r>
                      <a:r>
                        <a:rPr sz="115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allowed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each 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25120" indent="-233045">
                        <a:lnSpc>
                          <a:spcPct val="100000"/>
                        </a:lnSpc>
                        <a:spcBef>
                          <a:spcPts val="1035"/>
                        </a:spcBef>
                        <a:buFont typeface="Arial"/>
                        <a:buChar char="•"/>
                        <a:tabLst>
                          <a:tab pos="325120" algn="l"/>
                        </a:tabLst>
                      </a:pP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800" spc="-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Dual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marL="325120" marR="453390" indent="-233679">
                        <a:lnSpc>
                          <a:spcPct val="101699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325120" algn="l"/>
                        </a:tabLst>
                      </a:pPr>
                      <a:r>
                        <a:rPr sz="1725" baseline="2415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725" spc="5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725" spc="17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30" baseline="2415" dirty="0">
                          <a:latin typeface="Calibri"/>
                          <a:cs typeface="Calibri"/>
                        </a:rPr>
                        <a:t>Dual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Assure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25755" indent="-23304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25755" algn="l"/>
                        </a:tabLst>
                      </a:pPr>
                      <a:r>
                        <a:rPr sz="1725" baseline="2415" dirty="0">
                          <a:latin typeface="Calibri"/>
                          <a:cs typeface="Calibri"/>
                        </a:rPr>
                        <a:t>Members</a:t>
                      </a:r>
                      <a:r>
                        <a:rPr sz="1725" spc="345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725" spc="11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qualify</a:t>
                      </a:r>
                      <a:r>
                        <a:rPr sz="1725" spc="14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725" spc="165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partial</a:t>
                      </a:r>
                      <a:r>
                        <a:rPr sz="1725" spc="14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Medicaid</a:t>
                      </a:r>
                      <a:r>
                        <a:rPr sz="1725" spc="195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1725" spc="14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725" spc="21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Medicare</a:t>
                      </a:r>
                      <a:r>
                        <a:rPr sz="1725" spc="120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725" spc="24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cost-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725" spc="179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protection</a:t>
                      </a:r>
                      <a:endParaRPr sz="1725" baseline="2415">
                        <a:latin typeface="Calibri"/>
                        <a:cs typeface="Calibri"/>
                      </a:endParaRPr>
                    </a:p>
                    <a:p>
                      <a:pPr marL="325755" indent="-23304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5755" algn="l"/>
                        </a:tabLst>
                      </a:pPr>
                      <a:r>
                        <a:rPr sz="1800" baseline="2314" dirty="0">
                          <a:latin typeface="Calibri"/>
                          <a:cs typeface="Calibri"/>
                        </a:rPr>
                        <a:t>Eligibility</a:t>
                      </a:r>
                      <a:r>
                        <a:rPr sz="1800" spc="-10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Medicare</a:t>
                      </a:r>
                      <a:r>
                        <a:rPr sz="1800" spc="-5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spc="-4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-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follows:</a:t>
                      </a:r>
                      <a:r>
                        <a:rPr sz="1800" spc="-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SLMB,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QI,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QDWI</a:t>
                      </a:r>
                      <a:r>
                        <a:rPr sz="1800" spc="5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(potentially</a:t>
                      </a:r>
                      <a:r>
                        <a:rPr sz="1800" spc="-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800" spc="4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MSP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levels</a:t>
                      </a:r>
                      <a:r>
                        <a:rPr sz="1800" spc="-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depending</a:t>
                      </a:r>
                      <a:r>
                        <a:rPr sz="1800" spc="89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state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marL="3257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eligibility</a:t>
                      </a:r>
                      <a:r>
                        <a:rPr sz="115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criteria)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325755" indent="-233045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325755" algn="l"/>
                        </a:tabLst>
                      </a:pPr>
                      <a:r>
                        <a:rPr sz="1800" b="1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Accepts</a:t>
                      </a:r>
                      <a:r>
                        <a:rPr sz="1800" b="1" spc="-22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b="1" spc="-15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Duals</a:t>
                      </a:r>
                      <a:r>
                        <a:rPr sz="1800" b="1" spc="30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regardless</a:t>
                      </a:r>
                      <a:r>
                        <a:rPr sz="1800" b="1" spc="-67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15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MSP</a:t>
                      </a:r>
                      <a:r>
                        <a:rPr sz="1800" b="1" spc="-44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baseline="2314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Non-Zero</a:t>
                      </a:r>
                      <a:r>
                        <a:rPr sz="1150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D-</a:t>
                      </a:r>
                      <a:r>
                        <a:rPr sz="11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SNP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 marL="325120" indent="-233045">
                        <a:lnSpc>
                          <a:spcPct val="100000"/>
                        </a:lnSpc>
                        <a:spcBef>
                          <a:spcPts val="1095"/>
                        </a:spcBef>
                        <a:buFont typeface="Arial"/>
                        <a:buChar char="•"/>
                        <a:tabLst>
                          <a:tab pos="325120" algn="l"/>
                        </a:tabLst>
                      </a:pP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800" spc="-89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800" spc="5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Reserve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marL="325120" indent="-233045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325120" algn="l"/>
                        </a:tabLst>
                      </a:pPr>
                      <a:r>
                        <a:rPr sz="1725" baseline="2415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725" spc="44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725" spc="24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Select</a:t>
                      </a:r>
                      <a:endParaRPr sz="1725" baseline="2415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5755" indent="-233045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"/>
                        <a:buChar char="•"/>
                        <a:tabLst>
                          <a:tab pos="325755" algn="l"/>
                        </a:tabLst>
                      </a:pP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Members</a:t>
                      </a:r>
                      <a:r>
                        <a:rPr sz="1800" spc="9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800" spc="-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qualify</a:t>
                      </a:r>
                      <a:r>
                        <a:rPr sz="1800" spc="-4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partial</a:t>
                      </a:r>
                      <a:r>
                        <a:rPr sz="1800" spc="-5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Medicaid</a:t>
                      </a:r>
                      <a:r>
                        <a:rPr sz="1800" spc="-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not Medicare</a:t>
                      </a:r>
                      <a:r>
                        <a:rPr sz="1800" spc="-6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800" spc="22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4" baseline="2314" dirty="0">
                          <a:latin typeface="Calibri"/>
                          <a:cs typeface="Calibri"/>
                        </a:rPr>
                        <a:t>cost-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 protection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marL="325755" marR="146685" indent="-233679">
                        <a:lnSpc>
                          <a:spcPct val="101699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325755" algn="l"/>
                        </a:tabLst>
                      </a:pPr>
                      <a:r>
                        <a:rPr sz="1725" baseline="2415" dirty="0">
                          <a:latin typeface="Calibri"/>
                          <a:cs typeface="Calibri"/>
                        </a:rPr>
                        <a:t>Eligibility</a:t>
                      </a:r>
                      <a:r>
                        <a:rPr sz="1725" spc="-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725" spc="15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Medicare</a:t>
                      </a:r>
                      <a:r>
                        <a:rPr sz="1725" spc="9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725" spc="9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725" spc="12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725" spc="12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follows:</a:t>
                      </a:r>
                      <a:r>
                        <a:rPr sz="1725" spc="14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SLMB,</a:t>
                      </a:r>
                      <a:r>
                        <a:rPr sz="1725" spc="11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QI,</a:t>
                      </a:r>
                      <a:r>
                        <a:rPr sz="1725" spc="17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QDWI</a:t>
                      </a:r>
                      <a:r>
                        <a:rPr sz="1725" spc="23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(potentially</a:t>
                      </a:r>
                      <a:r>
                        <a:rPr sz="1725" spc="12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725" spc="225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MSP</a:t>
                      </a:r>
                      <a:r>
                        <a:rPr sz="1725" spc="12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levels</a:t>
                      </a:r>
                      <a:r>
                        <a:rPr sz="1725" spc="12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depending</a:t>
                      </a:r>
                      <a:r>
                        <a:rPr sz="1725" spc="277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725" spc="17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baseline="2415" dirty="0">
                          <a:latin typeface="Calibri"/>
                          <a:cs typeface="Calibri"/>
                        </a:rPr>
                        <a:t>state</a:t>
                      </a:r>
                      <a:r>
                        <a:rPr sz="1725" spc="22" baseline="2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15" baseline="2415" dirty="0">
                          <a:latin typeface="Calibri"/>
                          <a:cs typeface="Calibri"/>
                        </a:rPr>
                        <a:t>eligibility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criteria)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4401820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15"/>
              </a:lnSpc>
              <a:spcBef>
                <a:spcPts val="100"/>
              </a:spcBef>
            </a:pPr>
            <a:r>
              <a:rPr dirty="0"/>
              <a:t>Portfolio</a:t>
            </a:r>
            <a:r>
              <a:rPr spc="-190" dirty="0"/>
              <a:t> </a:t>
            </a:r>
            <a:r>
              <a:rPr spc="-10" dirty="0"/>
              <a:t>Approach</a:t>
            </a:r>
          </a:p>
          <a:p>
            <a:pPr marL="12700">
              <a:lnSpc>
                <a:spcPts val="2795"/>
              </a:lnSpc>
            </a:pPr>
            <a:r>
              <a:rPr sz="2400" b="1" dirty="0">
                <a:solidFill>
                  <a:srgbClr val="009FA2"/>
                </a:solidFill>
                <a:latin typeface="Calibri"/>
                <a:cs typeface="Calibri"/>
              </a:rPr>
              <a:t>Special</a:t>
            </a:r>
            <a:r>
              <a:rPr sz="24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9FA2"/>
                </a:solidFill>
                <a:latin typeface="Calibri"/>
                <a:cs typeface="Calibri"/>
              </a:rPr>
              <a:t>Needs</a:t>
            </a:r>
            <a:r>
              <a:rPr sz="24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9FA2"/>
                </a:solidFill>
                <a:latin typeface="Calibri"/>
                <a:cs typeface="Calibri"/>
              </a:rPr>
              <a:t>Plans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200" y="0"/>
            <a:ext cx="4348480" cy="6282055"/>
            <a:chOff x="7315200" y="0"/>
            <a:chExt cx="4348480" cy="6282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882396"/>
              <a:ext cx="3378707" cy="53995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01100" y="5628132"/>
              <a:ext cx="1001394" cy="325120"/>
            </a:xfrm>
            <a:custGeom>
              <a:avLst/>
              <a:gdLst/>
              <a:ahLst/>
              <a:cxnLst/>
              <a:rect l="l" t="t" r="r" b="b"/>
              <a:pathLst>
                <a:path w="1001395" h="325120">
                  <a:moveTo>
                    <a:pt x="1001268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0" y="324612"/>
                  </a:lnTo>
                  <a:lnTo>
                    <a:pt x="1001268" y="324612"/>
                  </a:lnTo>
                  <a:lnTo>
                    <a:pt x="1001268" y="155448"/>
                  </a:lnTo>
                  <a:lnTo>
                    <a:pt x="1001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38022" y="1594651"/>
            <a:ext cx="6029325" cy="400240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Jason</a:t>
            </a:r>
            <a:r>
              <a:rPr sz="1800" b="1" spc="-6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Arbour</a:t>
            </a:r>
            <a:r>
              <a:rPr sz="1800" b="1" spc="-2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–</a:t>
            </a:r>
            <a:r>
              <a:rPr sz="1800" b="1" spc="2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Sales</a:t>
            </a:r>
            <a:r>
              <a:rPr sz="18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Manager</a:t>
            </a:r>
            <a:r>
              <a:rPr sz="18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AL,</a:t>
            </a:r>
            <a:r>
              <a:rPr sz="1800" b="1" spc="2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LA,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9FA2"/>
                </a:solidFill>
                <a:latin typeface="Calibri"/>
                <a:cs typeface="Calibri"/>
              </a:rPr>
              <a:t>MS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Extremely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competitive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PPO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D-SNP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plans</a:t>
            </a:r>
            <a:endParaRPr sz="1800">
              <a:latin typeface="Calibri"/>
              <a:cs typeface="Calibri"/>
            </a:endParaRPr>
          </a:p>
          <a:p>
            <a:pPr marL="474345" lvl="1" indent="-233679">
              <a:lnSpc>
                <a:spcPct val="100000"/>
              </a:lnSpc>
              <a:spcBef>
                <a:spcPts val="61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Up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$187/month Spendables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Visa</a:t>
            </a:r>
            <a:endParaRPr sz="180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spcBef>
                <a:spcPts val="6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Key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Providers: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St.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Vincent,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Tenant’s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Providers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(Baptist </a:t>
            </a:r>
            <a:r>
              <a:rPr sz="1800" dirty="0">
                <a:latin typeface="Calibri"/>
                <a:cs typeface="Calibri"/>
              </a:rPr>
              <a:t>Hospitals),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USA,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Providence,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Grandview,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Crestwood,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Huntsville </a:t>
            </a:r>
            <a:r>
              <a:rPr sz="1800" dirty="0">
                <a:latin typeface="Calibri"/>
                <a:cs typeface="Calibri"/>
              </a:rPr>
              <a:t>(New),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Keller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(New)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Advanced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Partner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relationships:</a:t>
            </a:r>
            <a:endParaRPr sz="1800">
              <a:latin typeface="Calibri"/>
              <a:cs typeface="Calibri"/>
            </a:endParaRPr>
          </a:p>
          <a:p>
            <a:pPr marL="474345" lvl="1" indent="-233679">
              <a:lnSpc>
                <a:spcPct val="100000"/>
              </a:lnSpc>
              <a:spcBef>
                <a:spcPts val="61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Oak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Physician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Partners,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</a:t>
            </a:r>
            <a:r>
              <a:rPr sz="1800" spc="-10" dirty="0">
                <a:latin typeface="Calibri"/>
                <a:cs typeface="Calibri"/>
              </a:rPr>
              <a:t> (New)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Focus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broker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education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existing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counties</a:t>
            </a:r>
            <a:endParaRPr sz="18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from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large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2023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2024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expansion:</a:t>
            </a:r>
            <a:endParaRPr sz="1800">
              <a:latin typeface="Calibri"/>
              <a:cs typeface="Calibri"/>
            </a:endParaRPr>
          </a:p>
          <a:p>
            <a:pPr marL="474345" lvl="1" indent="-233679">
              <a:lnSpc>
                <a:spcPct val="100000"/>
              </a:lnSpc>
              <a:spcBef>
                <a:spcPts val="61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Competitive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Duals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3578" y="5714491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02268" y="5783579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6"/>
                </a:lnTo>
                <a:lnTo>
                  <a:pt x="201168" y="196596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Alabama</a:t>
            </a:r>
            <a:r>
              <a:rPr spc="-45" dirty="0"/>
              <a:t> </a:t>
            </a:r>
            <a:r>
              <a:rPr dirty="0"/>
              <a:t>|</a:t>
            </a:r>
            <a:r>
              <a:rPr spc="1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200" y="0"/>
            <a:ext cx="4348480" cy="6282055"/>
            <a:chOff x="7315200" y="0"/>
            <a:chExt cx="4348480" cy="6282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882396"/>
              <a:ext cx="3378707" cy="53995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01100" y="5628132"/>
              <a:ext cx="1001394" cy="325120"/>
            </a:xfrm>
            <a:custGeom>
              <a:avLst/>
              <a:gdLst/>
              <a:ahLst/>
              <a:cxnLst/>
              <a:rect l="l" t="t" r="r" b="b"/>
              <a:pathLst>
                <a:path w="1001395" h="325120">
                  <a:moveTo>
                    <a:pt x="1001268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0" y="324612"/>
                  </a:lnTo>
                  <a:lnTo>
                    <a:pt x="1001268" y="324612"/>
                  </a:lnTo>
                  <a:lnTo>
                    <a:pt x="1001268" y="155448"/>
                  </a:lnTo>
                  <a:lnTo>
                    <a:pt x="1001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8197" y="1663573"/>
            <a:ext cx="5474335" cy="220345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Wellcare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18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18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800">
              <a:latin typeface="Calibri"/>
              <a:cs typeface="Calibri"/>
            </a:endParaRPr>
          </a:p>
          <a:p>
            <a:pPr marL="241300" marR="5080" indent="-22923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Autauga,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Baldwin,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Bibb,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Blount,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Calhoun,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Cherokee, </a:t>
            </a:r>
            <a:r>
              <a:rPr sz="1800" dirty="0">
                <a:latin typeface="Calibri"/>
                <a:cs typeface="Calibri"/>
              </a:rPr>
              <a:t>Chilton,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Choctaw,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Clay,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Cleburne,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Coffee,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Colbert,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Coosa, </a:t>
            </a:r>
            <a:r>
              <a:rPr sz="1800" dirty="0">
                <a:latin typeface="Calibri"/>
                <a:cs typeface="Calibri"/>
              </a:rPr>
              <a:t>Covington,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Cullman,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Dale,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Dallas,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Escambia,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Etowah, </a:t>
            </a:r>
            <a:r>
              <a:rPr sz="1800" dirty="0">
                <a:latin typeface="Calibri"/>
                <a:cs typeface="Calibri"/>
              </a:rPr>
              <a:t>Geneva,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Houston,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Jefferson,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Lauderdale,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Lawrence, </a:t>
            </a:r>
            <a:r>
              <a:rPr sz="1800" dirty="0">
                <a:latin typeface="Calibri"/>
                <a:cs typeface="Calibri"/>
              </a:rPr>
              <a:t>Limestone,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Madison,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Mobile,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Morgan,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Perry,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Shelby,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St. </a:t>
            </a:r>
            <a:r>
              <a:rPr sz="1800" spc="-10" dirty="0">
                <a:latin typeface="Calibri"/>
                <a:cs typeface="Calibri"/>
              </a:rPr>
              <a:t>Clair,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Sumter,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Talladega,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Washington,</a:t>
            </a:r>
            <a:r>
              <a:rPr sz="1800" spc="-35" dirty="0">
                <a:latin typeface="Calibri"/>
                <a:cs typeface="Calibri"/>
              </a:rPr>
              <a:t> Walker, </a:t>
            </a:r>
            <a:r>
              <a:rPr sz="1800" spc="-10" dirty="0">
                <a:latin typeface="Calibri"/>
                <a:cs typeface="Calibri"/>
              </a:rPr>
              <a:t>Winston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Alabama</a:t>
            </a:r>
            <a:r>
              <a:rPr spc="-75" dirty="0"/>
              <a:t> </a:t>
            </a:r>
            <a:r>
              <a:rPr dirty="0"/>
              <a:t>|</a:t>
            </a:r>
            <a:r>
              <a:rPr spc="-1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20" dirty="0">
                <a:latin typeface="Calibri"/>
                <a:cs typeface="Calibri"/>
              </a:rPr>
              <a:t> 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3578" y="5714491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02268" y="5783579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6"/>
                </a:lnTo>
                <a:lnTo>
                  <a:pt x="201168" y="196596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9714" y="1652142"/>
          <a:ext cx="10927080" cy="365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Liberty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$187/mo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Unlimited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Reimbursement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$150/mo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5K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Home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Support;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Reimbursement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694690">
                        <a:lnSpc>
                          <a:spcPct val="100699"/>
                        </a:lnSpc>
                        <a:spcBef>
                          <a:spcPts val="3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$150/mo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Unlimited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Vision; In-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Reimbursement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$100/mo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OTC/DVH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252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Chronic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2k Dental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Hearing,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MOOP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$110/mo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Assure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D-SNP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(partial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duals)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$84/mo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252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Chronic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Meals;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5K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dentures;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Reimbursement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Alabama</a:t>
            </a:r>
            <a:r>
              <a:rPr spc="-80" dirty="0"/>
              <a:t> </a:t>
            </a:r>
            <a:r>
              <a:rPr dirty="0"/>
              <a:t>|</a:t>
            </a:r>
            <a:r>
              <a:rPr spc="-2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3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1594651"/>
            <a:ext cx="5577205" cy="37274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Jason</a:t>
            </a:r>
            <a:r>
              <a:rPr sz="1800" b="1" spc="-6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Arbour</a:t>
            </a:r>
            <a:r>
              <a:rPr sz="1800" b="1" spc="-2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–</a:t>
            </a:r>
            <a:r>
              <a:rPr sz="1800" b="1" spc="2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Sales</a:t>
            </a:r>
            <a:r>
              <a:rPr sz="18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Manager</a:t>
            </a:r>
            <a:r>
              <a:rPr sz="18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AL,</a:t>
            </a:r>
            <a:r>
              <a:rPr sz="1800" b="1" spc="2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LA,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9FA2"/>
                </a:solidFill>
                <a:latin typeface="Calibri"/>
                <a:cs typeface="Calibri"/>
              </a:rPr>
              <a:t>MS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Significant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investment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D-SNP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plans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61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Up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$240/mo Spendables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Visa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Key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systems:</a:t>
            </a:r>
            <a:endParaRPr sz="1800">
              <a:latin typeface="Calibri"/>
              <a:cs typeface="Calibri"/>
            </a:endParaRPr>
          </a:p>
          <a:p>
            <a:pPr marL="474345" marR="5080" lvl="1" indent="-233679">
              <a:lnSpc>
                <a:spcPct val="100000"/>
              </a:lnSpc>
              <a:spcBef>
                <a:spcPts val="58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LCMC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(New Orleans),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FMOL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(Baton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Rouge), </a:t>
            </a:r>
            <a:r>
              <a:rPr sz="1800" dirty="0">
                <a:latin typeface="Calibri"/>
                <a:cs typeface="Calibri"/>
              </a:rPr>
              <a:t>Lourdes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(Lafayette),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Baton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Rouge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Tammany </a:t>
            </a:r>
            <a:r>
              <a:rPr sz="1800" dirty="0">
                <a:latin typeface="Calibri"/>
                <a:cs typeface="Calibri"/>
              </a:rPr>
              <a:t>Hospital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(New),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North Oaks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Hospital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(New)</a:t>
            </a:r>
            <a:endParaRPr sz="1800">
              <a:latin typeface="Calibri"/>
              <a:cs typeface="Calibri"/>
            </a:endParaRPr>
          </a:p>
          <a:p>
            <a:pPr marL="227965" marR="1537970" indent="-227965" algn="r">
              <a:lnSpc>
                <a:spcPct val="100000"/>
              </a:lnSpc>
              <a:spcBef>
                <a:spcPts val="615"/>
              </a:spcBef>
              <a:buClr>
                <a:srgbClr val="009FA2"/>
              </a:buClr>
              <a:buFont typeface="Arial"/>
              <a:buChar char="•"/>
              <a:tabLst>
                <a:tab pos="227965" algn="l"/>
              </a:tabLst>
            </a:pPr>
            <a:r>
              <a:rPr sz="1800" dirty="0">
                <a:latin typeface="Calibri"/>
                <a:cs typeface="Calibri"/>
              </a:rPr>
              <a:t>Advanced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Partner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relationships:</a:t>
            </a:r>
            <a:endParaRPr sz="1800">
              <a:latin typeface="Calibri"/>
              <a:cs typeface="Calibri"/>
            </a:endParaRPr>
          </a:p>
          <a:p>
            <a:pPr marL="233045" marR="1503045" lvl="1" indent="-233045" algn="r">
              <a:lnSpc>
                <a:spcPct val="100000"/>
              </a:lnSpc>
              <a:spcBef>
                <a:spcPts val="615"/>
              </a:spcBef>
              <a:buClr>
                <a:srgbClr val="6D6D6D"/>
              </a:buClr>
              <a:buFont typeface="Wingdings"/>
              <a:buChar char=""/>
              <a:tabLst>
                <a:tab pos="233045" algn="l"/>
              </a:tabLst>
            </a:pPr>
            <a:r>
              <a:rPr sz="1800" dirty="0">
                <a:latin typeface="Calibri"/>
                <a:cs typeface="Calibri"/>
              </a:rPr>
              <a:t>Centerwell,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Oak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Street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JenCare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2024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expansion: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61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Competitive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Duals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duals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28816" y="1408175"/>
            <a:ext cx="5166360" cy="4727575"/>
            <a:chOff x="6528816" y="1408175"/>
            <a:chExt cx="5166360" cy="4727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8816" y="1408175"/>
              <a:ext cx="5166360" cy="47274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37192" y="2930651"/>
              <a:ext cx="1042669" cy="370840"/>
            </a:xfrm>
            <a:custGeom>
              <a:avLst/>
              <a:gdLst/>
              <a:ahLst/>
              <a:cxnLst/>
              <a:rect l="l" t="t" r="r" b="b"/>
              <a:pathLst>
                <a:path w="1042670" h="370839">
                  <a:moveTo>
                    <a:pt x="1042416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0" y="370332"/>
                  </a:lnTo>
                  <a:lnTo>
                    <a:pt x="1042416" y="370332"/>
                  </a:lnTo>
                  <a:lnTo>
                    <a:pt x="1042416" y="86868"/>
                  </a:lnTo>
                  <a:lnTo>
                    <a:pt x="1042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21265" y="2747264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02368" y="2820923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Louisiana</a:t>
            </a:r>
            <a:r>
              <a:rPr spc="-70" dirty="0"/>
              <a:t> </a:t>
            </a:r>
            <a:r>
              <a:rPr dirty="0"/>
              <a:t>|</a:t>
            </a:r>
            <a:r>
              <a:rPr spc="4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851" y="1917971"/>
            <a:ext cx="5093335" cy="301180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1800" b="1" spc="-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Parishes: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03299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Acadia,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Allen,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Ascension,</a:t>
            </a:r>
            <a:r>
              <a:rPr sz="1550" spc="1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Assumption,</a:t>
            </a:r>
            <a:r>
              <a:rPr sz="1550" spc="18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Avoyelles, </a:t>
            </a:r>
            <a:r>
              <a:rPr sz="1550" dirty="0">
                <a:latin typeface="Calibri"/>
                <a:cs typeface="Calibri"/>
              </a:rPr>
              <a:t>Beauregard,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Bienville,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Bossier,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Caddo,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Cameron,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De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Soto, </a:t>
            </a:r>
            <a:r>
              <a:rPr sz="1550" dirty="0">
                <a:latin typeface="Calibri"/>
                <a:cs typeface="Calibri"/>
              </a:rPr>
              <a:t>East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Baton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Rouge,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East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Feliciana,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Evangeline,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Grant,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Iberia, </a:t>
            </a:r>
            <a:r>
              <a:rPr sz="1550" dirty="0">
                <a:latin typeface="Calibri"/>
                <a:cs typeface="Calibri"/>
              </a:rPr>
              <a:t>Iberville,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Jackson,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Jefferson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Davis,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La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Salle,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Lafayette, </a:t>
            </a:r>
            <a:r>
              <a:rPr sz="1550" dirty="0">
                <a:latin typeface="Calibri"/>
                <a:cs typeface="Calibri"/>
              </a:rPr>
              <a:t>Lafourche,</a:t>
            </a:r>
            <a:r>
              <a:rPr sz="1550" spc="1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Livingston,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Natchitoches,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Orleans,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Plaquemines, </a:t>
            </a:r>
            <a:r>
              <a:rPr sz="1550" dirty="0">
                <a:latin typeface="Calibri"/>
                <a:cs typeface="Calibri"/>
              </a:rPr>
              <a:t>Pointe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Coupee,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Rapides,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Red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River,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Sabine,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St.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Bernard,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St. </a:t>
            </a:r>
            <a:r>
              <a:rPr sz="1550" dirty="0">
                <a:latin typeface="Calibri"/>
                <a:cs typeface="Calibri"/>
              </a:rPr>
              <a:t>Charles,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St.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Helena,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St.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James,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St.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John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Baptist,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St. </a:t>
            </a:r>
            <a:r>
              <a:rPr sz="1550" dirty="0">
                <a:latin typeface="Calibri"/>
                <a:cs typeface="Calibri"/>
              </a:rPr>
              <a:t>Landry,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St.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Martin,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St.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Mary,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St. </a:t>
            </a:r>
            <a:r>
              <a:rPr sz="1550" spc="-10" dirty="0">
                <a:latin typeface="Calibri"/>
                <a:cs typeface="Calibri"/>
              </a:rPr>
              <a:t>Tammany,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Tangipahoa, </a:t>
            </a:r>
            <a:r>
              <a:rPr sz="1550" dirty="0">
                <a:latin typeface="Calibri"/>
                <a:cs typeface="Calibri"/>
              </a:rPr>
              <a:t>Terrebonne,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Vermilion,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Vernon,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Washington,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West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Baton, </a:t>
            </a:r>
            <a:r>
              <a:rPr sz="1550" dirty="0">
                <a:latin typeface="Calibri"/>
                <a:cs typeface="Calibri"/>
              </a:rPr>
              <a:t>Rouge,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West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Feliciana,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Winn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28816" y="1408175"/>
            <a:ext cx="5166360" cy="4727575"/>
            <a:chOff x="6528816" y="1408175"/>
            <a:chExt cx="5166360" cy="4727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8816" y="1408175"/>
              <a:ext cx="5166360" cy="47274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37192" y="2930651"/>
              <a:ext cx="1042669" cy="370840"/>
            </a:xfrm>
            <a:custGeom>
              <a:avLst/>
              <a:gdLst/>
              <a:ahLst/>
              <a:cxnLst/>
              <a:rect l="l" t="t" r="r" b="b"/>
              <a:pathLst>
                <a:path w="1042670" h="370839">
                  <a:moveTo>
                    <a:pt x="1042416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0" y="370332"/>
                  </a:lnTo>
                  <a:lnTo>
                    <a:pt x="1042416" y="370332"/>
                  </a:lnTo>
                  <a:lnTo>
                    <a:pt x="1042416" y="86868"/>
                  </a:lnTo>
                  <a:lnTo>
                    <a:pt x="1042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21265" y="2747264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02368" y="2820923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Louisiana</a:t>
            </a:r>
            <a:r>
              <a:rPr spc="-100" dirty="0"/>
              <a:t> </a:t>
            </a:r>
            <a:r>
              <a:rPr dirty="0"/>
              <a:t>|</a:t>
            </a:r>
            <a:r>
              <a:rPr spc="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1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5772" y="1641601"/>
          <a:ext cx="11036935" cy="4236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Pinnacle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$240/mo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4K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Hearing;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Reimbursement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$50/mo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OTC/DVH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252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Chronic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Meals;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2k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with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MOOP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Assure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$70/mo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 2k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Reimbursement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Freedom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700405">
                        <a:lnSpc>
                          <a:spcPct val="100899"/>
                        </a:lnSpc>
                        <a:spcBef>
                          <a:spcPts val="7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$200/mo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4K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hearing; Transportation Reimbursement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$60/mo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Giveback;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Louisiana</a:t>
            </a:r>
            <a:r>
              <a:rPr spc="-110" dirty="0"/>
              <a:t> </a:t>
            </a:r>
            <a:r>
              <a:rPr dirty="0"/>
              <a:t>|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2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8444" y="1788834"/>
            <a:ext cx="6296025" cy="37274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Jason</a:t>
            </a:r>
            <a:r>
              <a:rPr sz="1800" b="1" spc="-6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Arbour</a:t>
            </a:r>
            <a:r>
              <a:rPr sz="18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–</a:t>
            </a:r>
            <a:r>
              <a:rPr sz="1800" b="1" spc="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Sales</a:t>
            </a:r>
            <a:r>
              <a:rPr sz="18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Manager</a:t>
            </a:r>
            <a:r>
              <a:rPr sz="18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AL,</a:t>
            </a:r>
            <a:r>
              <a:rPr sz="1800" b="1" spc="2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LA,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9FA2"/>
                </a:solidFill>
                <a:latin typeface="Calibri"/>
                <a:cs typeface="Calibri"/>
              </a:rPr>
              <a:t>MS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Significant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investment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D-SNP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(HMO/PPO)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plans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61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Up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$210/month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rolling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Wellcare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Spendables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Card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Currently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Giveback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All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major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hospitals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Central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Gulf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Coast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</a:t>
            </a:r>
            <a:endParaRPr sz="1800">
              <a:latin typeface="Calibri"/>
              <a:cs typeface="Calibri"/>
            </a:endParaRPr>
          </a:p>
          <a:p>
            <a:pPr marL="474345" marR="114300" lvl="1" indent="-233679">
              <a:lnSpc>
                <a:spcPct val="100000"/>
              </a:lnSpc>
              <a:spcBef>
                <a:spcPts val="61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Baptist,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UMC,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Dominic,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Merit,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Singing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River,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Memorial </a:t>
            </a:r>
            <a:r>
              <a:rPr sz="1800" dirty="0">
                <a:latin typeface="Calibri"/>
                <a:cs typeface="Calibri"/>
              </a:rPr>
              <a:t>(recently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contracted)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Strong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partnerships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providers,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churches,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food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pantries,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non-</a:t>
            </a:r>
            <a:r>
              <a:rPr sz="1800" dirty="0">
                <a:latin typeface="Calibri"/>
                <a:cs typeface="Calibri"/>
              </a:rPr>
              <a:t>profits,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senior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centers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2024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expansion: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61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Competitive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Duals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duals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83780" y="1435608"/>
            <a:ext cx="3758565" cy="4700270"/>
            <a:chOff x="7383780" y="1435608"/>
            <a:chExt cx="3758565" cy="4700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2961" y="1435608"/>
              <a:ext cx="3589002" cy="47000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83780" y="3675887"/>
              <a:ext cx="1074420" cy="434340"/>
            </a:xfrm>
            <a:custGeom>
              <a:avLst/>
              <a:gdLst/>
              <a:ahLst/>
              <a:cxnLst/>
              <a:rect l="l" t="t" r="r" b="b"/>
              <a:pathLst>
                <a:path w="1074420" h="434339">
                  <a:moveTo>
                    <a:pt x="1074420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1074420" y="434339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32621" y="5690412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11311" y="5760720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Mississippi</a:t>
            </a:r>
            <a:r>
              <a:rPr spc="-65" dirty="0"/>
              <a:t> </a:t>
            </a:r>
            <a:r>
              <a:rPr dirty="0"/>
              <a:t>|</a:t>
            </a:r>
            <a:r>
              <a:rPr spc="3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1879871"/>
            <a:ext cx="6189345" cy="252666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18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1800" b="1" spc="-8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1800" b="1" spc="-9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03499"/>
              </a:lnSpc>
              <a:spcBef>
                <a:spcPts val="98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Attala,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Bolivar,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Carroll,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Claiborne,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Clarke,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Coahoma,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Copiah,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Covington, </a:t>
            </a:r>
            <a:r>
              <a:rPr sz="1550" dirty="0">
                <a:latin typeface="Calibri"/>
                <a:cs typeface="Calibri"/>
              </a:rPr>
              <a:t>Desoto,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Forrest,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George,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Greene,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Grenada,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Hancock,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Harrison,</a:t>
            </a:r>
            <a:r>
              <a:rPr sz="1550" spc="19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Hinds, </a:t>
            </a:r>
            <a:r>
              <a:rPr sz="1550" dirty="0">
                <a:latin typeface="Calibri"/>
                <a:cs typeface="Calibri"/>
              </a:rPr>
              <a:t>Holmes,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Humphreys,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Issaquena,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Jackson,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Jasper,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Jefferson,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Davis,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Jones, </a:t>
            </a:r>
            <a:r>
              <a:rPr sz="1550" dirty="0">
                <a:latin typeface="Calibri"/>
                <a:cs typeface="Calibri"/>
              </a:rPr>
              <a:t>Kemper,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Lafayette,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Lamar,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Lauderdale,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Lawrence,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Leake,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Leflore,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Lincoln, </a:t>
            </a:r>
            <a:r>
              <a:rPr sz="1550" dirty="0">
                <a:latin typeface="Calibri"/>
                <a:cs typeface="Calibri"/>
              </a:rPr>
              <a:t>Madison,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Marion,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Marshall,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Montgomery,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Neshoba,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Newton,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Panola, </a:t>
            </a:r>
            <a:r>
              <a:rPr sz="1550" dirty="0">
                <a:latin typeface="Calibri"/>
                <a:cs typeface="Calibri"/>
              </a:rPr>
              <a:t>Perry,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Pike,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Quitman,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Rankin,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Scott,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Sharkey,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Simpson,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Smith,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Stone, </a:t>
            </a:r>
            <a:r>
              <a:rPr sz="1550" dirty="0">
                <a:latin typeface="Calibri"/>
                <a:cs typeface="Calibri"/>
              </a:rPr>
              <a:t>Sunflower,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Tallahatchie, Tate,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Tunica, Walthall,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Warren,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Washington, </a:t>
            </a:r>
            <a:r>
              <a:rPr sz="1550" dirty="0">
                <a:latin typeface="Calibri"/>
                <a:cs typeface="Calibri"/>
              </a:rPr>
              <a:t>Wayne,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Yalobusha,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Yazoo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58100" y="1467611"/>
            <a:ext cx="3602990" cy="4695825"/>
            <a:chOff x="7658100" y="1467611"/>
            <a:chExt cx="3602990" cy="4695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1833" y="1467611"/>
              <a:ext cx="3589002" cy="46954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100" y="3753611"/>
              <a:ext cx="1074420" cy="434340"/>
            </a:xfrm>
            <a:custGeom>
              <a:avLst/>
              <a:gdLst/>
              <a:ahLst/>
              <a:cxnLst/>
              <a:rect l="l" t="t" r="r" b="b"/>
              <a:pathLst>
                <a:path w="1074420" h="434339">
                  <a:moveTo>
                    <a:pt x="1074420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1074420" y="434339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07577" y="5768441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85631" y="5838444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Mississippi</a:t>
            </a:r>
            <a:r>
              <a:rPr spc="-95" dirty="0"/>
              <a:t> </a:t>
            </a:r>
            <a:r>
              <a:rPr dirty="0"/>
              <a:t>|</a:t>
            </a:r>
            <a:r>
              <a:rPr spc="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20" dirty="0">
                <a:latin typeface="Calibri"/>
                <a:cs typeface="Calibri"/>
              </a:rPr>
              <a:t> 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09320" y="1641601"/>
          <a:ext cx="10838815" cy="420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$210/mo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 4k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Reimbursement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$180/mo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3k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Reimbursement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$100/mo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 4k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Hearing,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Reimbursement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Assure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D-SNP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(partial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duals)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658495">
                        <a:lnSpc>
                          <a:spcPct val="100899"/>
                        </a:lnSpc>
                        <a:spcBef>
                          <a:spcPts val="7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$40/mo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2k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Vision;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Hearing;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Transportation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Reimbursement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611505">
                        <a:lnSpc>
                          <a:spcPct val="100699"/>
                        </a:lnSpc>
                        <a:spcBef>
                          <a:spcPts val="7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$300/yr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OTC/DVH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Visa;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MOOP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$55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Hearing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Mississippi</a:t>
            </a:r>
            <a:r>
              <a:rPr spc="-10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2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2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1618666"/>
            <a:ext cx="5013960" cy="33902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Ross</a:t>
            </a:r>
            <a:r>
              <a:rPr sz="18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Miller</a:t>
            </a:r>
            <a:r>
              <a:rPr sz="1800" b="1" spc="-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–</a:t>
            </a:r>
            <a:r>
              <a:rPr sz="1800" b="1" spc="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Sales</a:t>
            </a:r>
            <a:r>
              <a:rPr sz="1800" b="1" spc="-3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Manager</a:t>
            </a:r>
            <a:r>
              <a:rPr sz="1800" b="1" spc="-6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GA,</a:t>
            </a:r>
            <a:r>
              <a:rPr sz="18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NC,</a:t>
            </a:r>
            <a:r>
              <a:rPr sz="1800" b="1" spc="-25" dirty="0">
                <a:solidFill>
                  <a:srgbClr val="009FA2"/>
                </a:solidFill>
                <a:latin typeface="Calibri"/>
                <a:cs typeface="Calibri"/>
              </a:rPr>
              <a:t> SC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9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Experienced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team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market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Strong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network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statewide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6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Key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relationships: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09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spc="-10" dirty="0">
                <a:latin typeface="Calibri"/>
                <a:cs typeface="Calibri"/>
              </a:rPr>
              <a:t>CenterWell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0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Seoul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Medical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Group </a:t>
            </a:r>
            <a:r>
              <a:rPr sz="1800" spc="-10" dirty="0">
                <a:latin typeface="Calibri"/>
                <a:cs typeface="Calibri"/>
              </a:rPr>
              <a:t>(Atlanta)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0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spc="-10" dirty="0">
                <a:latin typeface="Calibri"/>
                <a:cs typeface="Calibri"/>
              </a:rPr>
              <a:t>ChenMed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0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Oak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Street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Health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0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Iora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Health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New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2024: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741" y="4988901"/>
            <a:ext cx="4838700" cy="9899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575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700" dirty="0">
                <a:latin typeface="Calibri"/>
                <a:cs typeface="Calibri"/>
              </a:rPr>
              <a:t>All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Duals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Plan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throughout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footprint</a:t>
            </a:r>
            <a:endParaRPr sz="170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80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700" spc="-10" dirty="0">
                <a:latin typeface="Calibri"/>
                <a:cs typeface="Calibri"/>
              </a:rPr>
              <a:t>Wellcare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Spendables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Card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up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$140/month,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rolling</a:t>
            </a:r>
            <a:endParaRPr sz="170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520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700" spc="-10" dirty="0">
                <a:latin typeface="Calibri"/>
                <a:cs typeface="Calibri"/>
              </a:rPr>
              <a:t>Wellcare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Mutual</a:t>
            </a:r>
            <a:r>
              <a:rPr sz="1700" spc="-9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Omaha</a:t>
            </a:r>
            <a:r>
              <a:rPr sz="1700" spc="-9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No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Premium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Open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(PPO)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344741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Georgia</a:t>
            </a:r>
            <a:r>
              <a:rPr spc="-75" dirty="0"/>
              <a:t> </a:t>
            </a:r>
            <a:r>
              <a:rPr dirty="0"/>
              <a:t>|</a:t>
            </a:r>
            <a:r>
              <a:rPr spc="-1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3428" y="1138427"/>
            <a:ext cx="4617720" cy="5367655"/>
            <a:chOff x="6853428" y="1138427"/>
            <a:chExt cx="4617720" cy="53676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3428" y="1138427"/>
              <a:ext cx="4617720" cy="53675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69780" y="1403603"/>
              <a:ext cx="1371600" cy="516890"/>
            </a:xfrm>
            <a:custGeom>
              <a:avLst/>
              <a:gdLst/>
              <a:ahLst/>
              <a:cxnLst/>
              <a:rect l="l" t="t" r="r" b="b"/>
              <a:pathLst>
                <a:path w="1371600" h="516889">
                  <a:moveTo>
                    <a:pt x="1371600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371600" y="516636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244455" y="1650619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21240" y="1723644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6"/>
                </a:lnTo>
                <a:lnTo>
                  <a:pt x="201168" y="196596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127" y="6341897"/>
            <a:ext cx="251650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0"/>
              </a:lnSpc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323" y="1603375"/>
            <a:ext cx="57080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Dual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plans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consistent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structure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MSP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eligibility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across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plans.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368" y="2025395"/>
            <a:ext cx="10854055" cy="429895"/>
          </a:xfrm>
          <a:prstGeom prst="rect">
            <a:avLst/>
          </a:prstGeom>
          <a:solidFill>
            <a:srgbClr val="001C70"/>
          </a:solidFill>
        </p:spPr>
        <p:txBody>
          <a:bodyPr vert="horz" wrap="square" lIns="0" tIns="901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10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2694" y="2695194"/>
            <a:ext cx="2036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001C70"/>
                </a:solidFill>
                <a:latin typeface="Calibri"/>
                <a:cs typeface="Calibri"/>
              </a:rPr>
              <a:t>Target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populations</a:t>
            </a:r>
            <a:r>
              <a:rPr sz="1400" b="1" spc="-7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by</a:t>
            </a:r>
            <a:r>
              <a:rPr sz="1400" b="1" spc="1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C70"/>
                </a:solidFill>
                <a:latin typeface="Calibri"/>
                <a:cs typeface="Calibri"/>
              </a:rPr>
              <a:t>plan: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2091" y="2909785"/>
            <a:ext cx="5008245" cy="7797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36220" algn="l"/>
              </a:tabLst>
            </a:pPr>
            <a:r>
              <a:rPr sz="1400" i="1" dirty="0">
                <a:latin typeface="Calibri"/>
                <a:cs typeface="Calibri"/>
              </a:rPr>
              <a:t>Liberty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full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cost-</a:t>
            </a:r>
            <a:r>
              <a:rPr sz="1400" dirty="0">
                <a:latin typeface="Calibri"/>
                <a:cs typeface="Calibri"/>
              </a:rPr>
              <a:t>share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protected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MSPs</a:t>
            </a:r>
            <a:endParaRPr sz="1400">
              <a:latin typeface="Calibri"/>
              <a:cs typeface="Calibri"/>
            </a:endParaRPr>
          </a:p>
          <a:p>
            <a:pPr marL="236220" indent="-2235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36220" algn="l"/>
              </a:tabLst>
            </a:pPr>
            <a:r>
              <a:rPr sz="1400" i="1" dirty="0">
                <a:latin typeface="Calibri"/>
                <a:cs typeface="Calibri"/>
              </a:rPr>
              <a:t>Access</a:t>
            </a:r>
            <a:r>
              <a:rPr sz="1400" i="1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full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dual </a:t>
            </a:r>
            <a:r>
              <a:rPr sz="1400" spc="-10" dirty="0">
                <a:latin typeface="Calibri"/>
                <a:cs typeface="Calibri"/>
              </a:rPr>
              <a:t>cost-</a:t>
            </a:r>
            <a:r>
              <a:rPr sz="1400" dirty="0">
                <a:latin typeface="Calibri"/>
                <a:cs typeface="Calibri"/>
              </a:rPr>
              <a:t>share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protected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MSPs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specifically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QMB</a:t>
            </a:r>
            <a:endParaRPr sz="1400">
              <a:latin typeface="Calibri"/>
              <a:cs typeface="Calibri"/>
            </a:endParaRPr>
          </a:p>
          <a:p>
            <a:pPr marL="236220" indent="-2235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36220" algn="l"/>
              </a:tabLst>
            </a:pPr>
            <a:r>
              <a:rPr sz="1400" i="1" dirty="0">
                <a:latin typeface="Calibri"/>
                <a:cs typeface="Calibri"/>
              </a:rPr>
              <a:t>All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Dual/All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Dual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Assure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partial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MSPs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SLMB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only, </a:t>
            </a:r>
            <a:r>
              <a:rPr sz="1400" dirty="0">
                <a:latin typeface="Calibri"/>
                <a:cs typeface="Calibri"/>
              </a:rPr>
              <a:t>QDWI,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QI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2694" y="3916260"/>
            <a:ext cx="4994275" cy="12833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MSP</a:t>
            </a:r>
            <a:r>
              <a:rPr sz="1400" b="1" spc="2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Revenue</a:t>
            </a:r>
            <a:r>
              <a:rPr sz="1400" b="1" spc="-3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Legend: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latin typeface="Calibri"/>
                <a:cs typeface="Calibri"/>
              </a:rPr>
              <a:t>QMB+,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SLMB+, *and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FBDE*: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High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revenue,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full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cost-</a:t>
            </a:r>
            <a:r>
              <a:rPr sz="1400" dirty="0">
                <a:latin typeface="Calibri"/>
                <a:cs typeface="Calibri"/>
              </a:rPr>
              <a:t>share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protection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latin typeface="Calibri"/>
                <a:cs typeface="Calibri"/>
              </a:rPr>
              <a:t>QMB: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Lower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revenue,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full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cost-</a:t>
            </a:r>
            <a:r>
              <a:rPr sz="1400" dirty="0">
                <a:latin typeface="Calibri"/>
                <a:cs typeface="Calibri"/>
              </a:rPr>
              <a:t>share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protection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latin typeface="Calibri"/>
                <a:cs typeface="Calibri"/>
              </a:rPr>
              <a:t>SLMB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only,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QDWI,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QI: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Lowest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revenue,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cost-</a:t>
            </a:r>
            <a:r>
              <a:rPr sz="1400" dirty="0">
                <a:latin typeface="Calibri"/>
                <a:cs typeface="Calibri"/>
              </a:rPr>
              <a:t>share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protected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i="1" dirty="0">
                <a:latin typeface="Calibri"/>
                <a:cs typeface="Calibri"/>
              </a:rPr>
              <a:t>*State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nuances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may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occur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MSP may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1400" b="1" i="1" spc="-7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be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cost-</a:t>
            </a:r>
            <a:r>
              <a:rPr sz="1400" i="1" dirty="0">
                <a:latin typeface="Calibri"/>
                <a:cs typeface="Calibri"/>
              </a:rPr>
              <a:t>share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protected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2940" y="2628900"/>
            <a:ext cx="4407535" cy="744855"/>
            <a:chOff x="662940" y="2628900"/>
            <a:chExt cx="4407535" cy="744855"/>
          </a:xfrm>
        </p:grpSpPr>
        <p:sp>
          <p:nvSpPr>
            <p:cNvPr id="9" name="object 9"/>
            <p:cNvSpPr/>
            <p:nvPr/>
          </p:nvSpPr>
          <p:spPr>
            <a:xfrm>
              <a:off x="822960" y="2743200"/>
              <a:ext cx="4247515" cy="612775"/>
            </a:xfrm>
            <a:custGeom>
              <a:avLst/>
              <a:gdLst/>
              <a:ahLst/>
              <a:cxnLst/>
              <a:rect l="l" t="t" r="r" b="b"/>
              <a:pathLst>
                <a:path w="4247515" h="612775">
                  <a:moveTo>
                    <a:pt x="4153407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4153407" y="612648"/>
                  </a:lnTo>
                  <a:lnTo>
                    <a:pt x="4190005" y="605268"/>
                  </a:lnTo>
                  <a:lnTo>
                    <a:pt x="4219876" y="585136"/>
                  </a:lnTo>
                  <a:lnTo>
                    <a:pt x="4240008" y="555265"/>
                  </a:lnTo>
                  <a:lnTo>
                    <a:pt x="4247388" y="518667"/>
                  </a:lnTo>
                  <a:lnTo>
                    <a:pt x="4247388" y="93979"/>
                  </a:lnTo>
                  <a:lnTo>
                    <a:pt x="4240008" y="57382"/>
                  </a:lnTo>
                  <a:lnTo>
                    <a:pt x="4219876" y="27511"/>
                  </a:lnTo>
                  <a:lnTo>
                    <a:pt x="4190005" y="7379"/>
                  </a:lnTo>
                  <a:lnTo>
                    <a:pt x="415340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2940" y="3273551"/>
              <a:ext cx="159385" cy="100330"/>
            </a:xfrm>
            <a:custGeom>
              <a:avLst/>
              <a:gdLst/>
              <a:ahLst/>
              <a:cxnLst/>
              <a:rect l="l" t="t" r="r" b="b"/>
              <a:pathLst>
                <a:path w="159384" h="100329">
                  <a:moveTo>
                    <a:pt x="159384" y="0"/>
                  </a:moveTo>
                  <a:lnTo>
                    <a:pt x="0" y="0"/>
                  </a:lnTo>
                  <a:lnTo>
                    <a:pt x="159384" y="99949"/>
                  </a:lnTo>
                  <a:lnTo>
                    <a:pt x="159384" y="0"/>
                  </a:lnTo>
                  <a:close/>
                </a:path>
              </a:pathLst>
            </a:custGeom>
            <a:solidFill>
              <a:srgbClr val="00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2940" y="2628900"/>
              <a:ext cx="727075" cy="644525"/>
            </a:xfrm>
            <a:custGeom>
              <a:avLst/>
              <a:gdLst/>
              <a:ahLst/>
              <a:cxnLst/>
              <a:rect l="l" t="t" r="r" b="b"/>
              <a:pathLst>
                <a:path w="727075" h="644525">
                  <a:moveTo>
                    <a:pt x="726566" y="0"/>
                  </a:moveTo>
                  <a:lnTo>
                    <a:pt x="0" y="0"/>
                  </a:lnTo>
                  <a:lnTo>
                    <a:pt x="0" y="644271"/>
                  </a:lnTo>
                  <a:lnTo>
                    <a:pt x="726566" y="644271"/>
                  </a:lnTo>
                  <a:lnTo>
                    <a:pt x="726566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0744" y="2628900"/>
              <a:ext cx="214629" cy="113664"/>
            </a:xfrm>
            <a:custGeom>
              <a:avLst/>
              <a:gdLst/>
              <a:ahLst/>
              <a:cxnLst/>
              <a:rect l="l" t="t" r="r" b="b"/>
              <a:pathLst>
                <a:path w="214630" h="113664">
                  <a:moveTo>
                    <a:pt x="0" y="0"/>
                  </a:moveTo>
                  <a:lnTo>
                    <a:pt x="0" y="113664"/>
                  </a:lnTo>
                  <a:lnTo>
                    <a:pt x="214249" y="113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83563" y="2750851"/>
            <a:ext cx="1661795" cy="4629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Liberty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50" spc="-10" dirty="0">
                <a:latin typeface="Calibri"/>
                <a:cs typeface="Calibri"/>
              </a:rPr>
              <a:t>MSP: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QMB+,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SLMB+,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FBDE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4672" y="2715767"/>
            <a:ext cx="457200" cy="457200"/>
            <a:chOff x="804672" y="2715767"/>
            <a:chExt cx="457200" cy="457200"/>
          </a:xfrm>
        </p:grpSpPr>
        <p:sp>
          <p:nvSpPr>
            <p:cNvPr id="15" name="object 15"/>
            <p:cNvSpPr/>
            <p:nvPr/>
          </p:nvSpPr>
          <p:spPr>
            <a:xfrm>
              <a:off x="804672" y="271576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460" y="0"/>
                  </a:moveTo>
                  <a:lnTo>
                    <a:pt x="182435" y="4644"/>
                  </a:lnTo>
                  <a:lnTo>
                    <a:pt x="139560" y="17966"/>
                  </a:lnTo>
                  <a:lnTo>
                    <a:pt x="100754" y="39045"/>
                  </a:lnTo>
                  <a:lnTo>
                    <a:pt x="66938" y="66960"/>
                  </a:lnTo>
                  <a:lnTo>
                    <a:pt x="39034" y="100793"/>
                  </a:lnTo>
                  <a:lnTo>
                    <a:pt x="17962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55"/>
                  </a:lnTo>
                  <a:lnTo>
                    <a:pt x="17962" y="317535"/>
                  </a:lnTo>
                  <a:lnTo>
                    <a:pt x="39034" y="356325"/>
                  </a:lnTo>
                  <a:lnTo>
                    <a:pt x="66938" y="390112"/>
                  </a:lnTo>
                  <a:lnTo>
                    <a:pt x="100754" y="417981"/>
                  </a:lnTo>
                  <a:lnTo>
                    <a:pt x="139560" y="439019"/>
                  </a:lnTo>
                  <a:lnTo>
                    <a:pt x="182435" y="452311"/>
                  </a:lnTo>
                  <a:lnTo>
                    <a:pt x="228460" y="456946"/>
                  </a:lnTo>
                  <a:lnTo>
                    <a:pt x="274480" y="452311"/>
                  </a:lnTo>
                  <a:lnTo>
                    <a:pt x="317354" y="439019"/>
                  </a:lnTo>
                  <a:lnTo>
                    <a:pt x="356160" y="417981"/>
                  </a:lnTo>
                  <a:lnTo>
                    <a:pt x="389977" y="390112"/>
                  </a:lnTo>
                  <a:lnTo>
                    <a:pt x="417882" y="356325"/>
                  </a:lnTo>
                  <a:lnTo>
                    <a:pt x="438956" y="317535"/>
                  </a:lnTo>
                  <a:lnTo>
                    <a:pt x="452275" y="274655"/>
                  </a:lnTo>
                  <a:lnTo>
                    <a:pt x="456920" y="228600"/>
                  </a:lnTo>
                  <a:lnTo>
                    <a:pt x="452275" y="182533"/>
                  </a:lnTo>
                  <a:lnTo>
                    <a:pt x="438956" y="139624"/>
                  </a:lnTo>
                  <a:lnTo>
                    <a:pt x="417882" y="100793"/>
                  </a:lnTo>
                  <a:lnTo>
                    <a:pt x="389977" y="66960"/>
                  </a:lnTo>
                  <a:lnTo>
                    <a:pt x="356160" y="39045"/>
                  </a:lnTo>
                  <a:lnTo>
                    <a:pt x="317354" y="17966"/>
                  </a:lnTo>
                  <a:lnTo>
                    <a:pt x="274480" y="4644"/>
                  </a:lnTo>
                  <a:lnTo>
                    <a:pt x="22846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6112" y="280720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19">
                  <a:moveTo>
                    <a:pt x="136893" y="0"/>
                  </a:moveTo>
                  <a:lnTo>
                    <a:pt x="93600" y="6985"/>
                  </a:lnTo>
                  <a:lnTo>
                    <a:pt x="56018" y="26436"/>
                  </a:lnTo>
                  <a:lnTo>
                    <a:pt x="26394" y="56098"/>
                  </a:lnTo>
                  <a:lnTo>
                    <a:pt x="6972" y="93715"/>
                  </a:lnTo>
                  <a:lnTo>
                    <a:pt x="0" y="137032"/>
                  </a:lnTo>
                  <a:lnTo>
                    <a:pt x="6972" y="180350"/>
                  </a:lnTo>
                  <a:lnTo>
                    <a:pt x="26394" y="217967"/>
                  </a:lnTo>
                  <a:lnTo>
                    <a:pt x="56018" y="247629"/>
                  </a:lnTo>
                  <a:lnTo>
                    <a:pt x="93600" y="267080"/>
                  </a:lnTo>
                  <a:lnTo>
                    <a:pt x="136893" y="274065"/>
                  </a:lnTo>
                  <a:lnTo>
                    <a:pt x="180213" y="267080"/>
                  </a:lnTo>
                  <a:lnTo>
                    <a:pt x="217861" y="247629"/>
                  </a:lnTo>
                  <a:lnTo>
                    <a:pt x="247564" y="217967"/>
                  </a:lnTo>
                  <a:lnTo>
                    <a:pt x="267052" y="180350"/>
                  </a:lnTo>
                  <a:lnTo>
                    <a:pt x="274053" y="137032"/>
                  </a:lnTo>
                  <a:lnTo>
                    <a:pt x="267052" y="93715"/>
                  </a:lnTo>
                  <a:lnTo>
                    <a:pt x="247564" y="56098"/>
                  </a:lnTo>
                  <a:lnTo>
                    <a:pt x="217861" y="26436"/>
                  </a:lnTo>
                  <a:lnTo>
                    <a:pt x="180213" y="6985"/>
                  </a:lnTo>
                  <a:lnTo>
                    <a:pt x="136893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2940" y="2628900"/>
            <a:ext cx="727075" cy="6445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0480" algn="ctr">
              <a:lnSpc>
                <a:spcPct val="100000"/>
              </a:lnSpc>
            </a:pPr>
            <a:r>
              <a:rPr sz="1150" b="1" spc="-19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67512" y="3438144"/>
            <a:ext cx="4407535" cy="749300"/>
            <a:chOff x="667512" y="3438144"/>
            <a:chExt cx="4407535" cy="749300"/>
          </a:xfrm>
        </p:grpSpPr>
        <p:sp>
          <p:nvSpPr>
            <p:cNvPr id="19" name="object 19"/>
            <p:cNvSpPr/>
            <p:nvPr/>
          </p:nvSpPr>
          <p:spPr>
            <a:xfrm>
              <a:off x="827532" y="3557016"/>
              <a:ext cx="4247515" cy="608330"/>
            </a:xfrm>
            <a:custGeom>
              <a:avLst/>
              <a:gdLst/>
              <a:ahLst/>
              <a:cxnLst/>
              <a:rect l="l" t="t" r="r" b="b"/>
              <a:pathLst>
                <a:path w="4247515" h="608329">
                  <a:moveTo>
                    <a:pt x="4154043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4154043" y="608076"/>
                  </a:lnTo>
                  <a:lnTo>
                    <a:pt x="4190380" y="600741"/>
                  </a:lnTo>
                  <a:lnTo>
                    <a:pt x="4220051" y="580739"/>
                  </a:lnTo>
                  <a:lnTo>
                    <a:pt x="4240053" y="551068"/>
                  </a:lnTo>
                  <a:lnTo>
                    <a:pt x="4247388" y="514731"/>
                  </a:lnTo>
                  <a:lnTo>
                    <a:pt x="4247388" y="93345"/>
                  </a:lnTo>
                  <a:lnTo>
                    <a:pt x="4240053" y="57007"/>
                  </a:lnTo>
                  <a:lnTo>
                    <a:pt x="4220051" y="27336"/>
                  </a:lnTo>
                  <a:lnTo>
                    <a:pt x="4190380" y="7334"/>
                  </a:lnTo>
                  <a:lnTo>
                    <a:pt x="415404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7512" y="4087368"/>
              <a:ext cx="159385" cy="100330"/>
            </a:xfrm>
            <a:custGeom>
              <a:avLst/>
              <a:gdLst/>
              <a:ahLst/>
              <a:cxnLst/>
              <a:rect l="l" t="t" r="r" b="b"/>
              <a:pathLst>
                <a:path w="159384" h="100329">
                  <a:moveTo>
                    <a:pt x="159384" y="0"/>
                  </a:moveTo>
                  <a:lnTo>
                    <a:pt x="0" y="0"/>
                  </a:lnTo>
                  <a:lnTo>
                    <a:pt x="159384" y="99948"/>
                  </a:lnTo>
                  <a:lnTo>
                    <a:pt x="159384" y="0"/>
                  </a:lnTo>
                  <a:close/>
                </a:path>
              </a:pathLst>
            </a:custGeom>
            <a:solidFill>
              <a:srgbClr val="00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7512" y="3438144"/>
              <a:ext cx="727075" cy="648970"/>
            </a:xfrm>
            <a:custGeom>
              <a:avLst/>
              <a:gdLst/>
              <a:ahLst/>
              <a:cxnLst/>
              <a:rect l="l" t="t" r="r" b="b"/>
              <a:pathLst>
                <a:path w="727075" h="648970">
                  <a:moveTo>
                    <a:pt x="726566" y="0"/>
                  </a:moveTo>
                  <a:lnTo>
                    <a:pt x="0" y="0"/>
                  </a:lnTo>
                  <a:lnTo>
                    <a:pt x="0" y="648842"/>
                  </a:lnTo>
                  <a:lnTo>
                    <a:pt x="726566" y="648842"/>
                  </a:lnTo>
                  <a:lnTo>
                    <a:pt x="726566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85316" y="3438144"/>
              <a:ext cx="210185" cy="118745"/>
            </a:xfrm>
            <a:custGeom>
              <a:avLst/>
              <a:gdLst/>
              <a:ahLst/>
              <a:cxnLst/>
              <a:rect l="l" t="t" r="r" b="b"/>
              <a:pathLst>
                <a:path w="210184" h="118745">
                  <a:moveTo>
                    <a:pt x="0" y="0"/>
                  </a:moveTo>
                  <a:lnTo>
                    <a:pt x="0" y="118236"/>
                  </a:lnTo>
                  <a:lnTo>
                    <a:pt x="209677" y="118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87753" y="3600958"/>
            <a:ext cx="1995170" cy="39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Access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35"/>
              </a:lnSpc>
            </a:pPr>
            <a:r>
              <a:rPr sz="1050" spc="-10" dirty="0">
                <a:latin typeface="Calibri"/>
                <a:cs typeface="Calibri"/>
              </a:rPr>
              <a:t>MSP: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QMB,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QMB+,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SLMB+,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FBDE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09244" y="3529584"/>
            <a:ext cx="457200" cy="457200"/>
            <a:chOff x="809244" y="3529584"/>
            <a:chExt cx="457200" cy="457200"/>
          </a:xfrm>
        </p:grpSpPr>
        <p:sp>
          <p:nvSpPr>
            <p:cNvPr id="25" name="object 25"/>
            <p:cNvSpPr/>
            <p:nvPr/>
          </p:nvSpPr>
          <p:spPr>
            <a:xfrm>
              <a:off x="809244" y="352958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460" y="0"/>
                  </a:moveTo>
                  <a:lnTo>
                    <a:pt x="182435" y="4644"/>
                  </a:lnTo>
                  <a:lnTo>
                    <a:pt x="139560" y="17966"/>
                  </a:lnTo>
                  <a:lnTo>
                    <a:pt x="100754" y="39045"/>
                  </a:lnTo>
                  <a:lnTo>
                    <a:pt x="66938" y="66960"/>
                  </a:lnTo>
                  <a:lnTo>
                    <a:pt x="39034" y="100793"/>
                  </a:lnTo>
                  <a:lnTo>
                    <a:pt x="17962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55"/>
                  </a:lnTo>
                  <a:lnTo>
                    <a:pt x="17962" y="317535"/>
                  </a:lnTo>
                  <a:lnTo>
                    <a:pt x="39034" y="356325"/>
                  </a:lnTo>
                  <a:lnTo>
                    <a:pt x="66938" y="390112"/>
                  </a:lnTo>
                  <a:lnTo>
                    <a:pt x="100754" y="417981"/>
                  </a:lnTo>
                  <a:lnTo>
                    <a:pt x="139560" y="439019"/>
                  </a:lnTo>
                  <a:lnTo>
                    <a:pt x="182435" y="452311"/>
                  </a:lnTo>
                  <a:lnTo>
                    <a:pt x="228460" y="456945"/>
                  </a:lnTo>
                  <a:lnTo>
                    <a:pt x="274480" y="452311"/>
                  </a:lnTo>
                  <a:lnTo>
                    <a:pt x="317354" y="439019"/>
                  </a:lnTo>
                  <a:lnTo>
                    <a:pt x="356160" y="417981"/>
                  </a:lnTo>
                  <a:lnTo>
                    <a:pt x="389977" y="390112"/>
                  </a:lnTo>
                  <a:lnTo>
                    <a:pt x="417882" y="356325"/>
                  </a:lnTo>
                  <a:lnTo>
                    <a:pt x="438956" y="317535"/>
                  </a:lnTo>
                  <a:lnTo>
                    <a:pt x="452275" y="274655"/>
                  </a:lnTo>
                  <a:lnTo>
                    <a:pt x="456920" y="228599"/>
                  </a:lnTo>
                  <a:lnTo>
                    <a:pt x="452275" y="182533"/>
                  </a:lnTo>
                  <a:lnTo>
                    <a:pt x="438956" y="139624"/>
                  </a:lnTo>
                  <a:lnTo>
                    <a:pt x="417882" y="100793"/>
                  </a:lnTo>
                  <a:lnTo>
                    <a:pt x="389977" y="66960"/>
                  </a:lnTo>
                  <a:lnTo>
                    <a:pt x="356160" y="39045"/>
                  </a:lnTo>
                  <a:lnTo>
                    <a:pt x="317354" y="17966"/>
                  </a:lnTo>
                  <a:lnTo>
                    <a:pt x="274480" y="4644"/>
                  </a:lnTo>
                  <a:lnTo>
                    <a:pt x="22846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0684" y="3621024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20">
                  <a:moveTo>
                    <a:pt x="136893" y="0"/>
                  </a:moveTo>
                  <a:lnTo>
                    <a:pt x="93600" y="6985"/>
                  </a:lnTo>
                  <a:lnTo>
                    <a:pt x="56018" y="26436"/>
                  </a:lnTo>
                  <a:lnTo>
                    <a:pt x="26394" y="56098"/>
                  </a:lnTo>
                  <a:lnTo>
                    <a:pt x="6972" y="93715"/>
                  </a:lnTo>
                  <a:lnTo>
                    <a:pt x="0" y="137032"/>
                  </a:lnTo>
                  <a:lnTo>
                    <a:pt x="6972" y="180350"/>
                  </a:lnTo>
                  <a:lnTo>
                    <a:pt x="26394" y="217967"/>
                  </a:lnTo>
                  <a:lnTo>
                    <a:pt x="56018" y="247629"/>
                  </a:lnTo>
                  <a:lnTo>
                    <a:pt x="93600" y="267080"/>
                  </a:lnTo>
                  <a:lnTo>
                    <a:pt x="136893" y="274065"/>
                  </a:lnTo>
                  <a:lnTo>
                    <a:pt x="180213" y="267080"/>
                  </a:lnTo>
                  <a:lnTo>
                    <a:pt x="217861" y="247629"/>
                  </a:lnTo>
                  <a:lnTo>
                    <a:pt x="247564" y="217967"/>
                  </a:lnTo>
                  <a:lnTo>
                    <a:pt x="267052" y="180350"/>
                  </a:lnTo>
                  <a:lnTo>
                    <a:pt x="274053" y="137032"/>
                  </a:lnTo>
                  <a:lnTo>
                    <a:pt x="267052" y="93715"/>
                  </a:lnTo>
                  <a:lnTo>
                    <a:pt x="247564" y="56098"/>
                  </a:lnTo>
                  <a:lnTo>
                    <a:pt x="217861" y="26436"/>
                  </a:lnTo>
                  <a:lnTo>
                    <a:pt x="180213" y="6985"/>
                  </a:lnTo>
                  <a:lnTo>
                    <a:pt x="136893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67512" y="3438144"/>
            <a:ext cx="727075" cy="6489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29209" algn="ctr">
              <a:lnSpc>
                <a:spcPct val="100000"/>
              </a:lnSpc>
              <a:spcBef>
                <a:spcPts val="5"/>
              </a:spcBef>
            </a:pP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7512" y="4261103"/>
            <a:ext cx="4403090" cy="744855"/>
            <a:chOff x="667512" y="4261103"/>
            <a:chExt cx="4403090" cy="744855"/>
          </a:xfrm>
        </p:grpSpPr>
        <p:sp>
          <p:nvSpPr>
            <p:cNvPr id="29" name="object 29"/>
            <p:cNvSpPr/>
            <p:nvPr/>
          </p:nvSpPr>
          <p:spPr>
            <a:xfrm>
              <a:off x="822960" y="4379975"/>
              <a:ext cx="4247515" cy="608330"/>
            </a:xfrm>
            <a:custGeom>
              <a:avLst/>
              <a:gdLst/>
              <a:ahLst/>
              <a:cxnLst/>
              <a:rect l="l" t="t" r="r" b="b"/>
              <a:pathLst>
                <a:path w="4247515" h="608329">
                  <a:moveTo>
                    <a:pt x="4154042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4154042" y="608076"/>
                  </a:lnTo>
                  <a:lnTo>
                    <a:pt x="4190380" y="600741"/>
                  </a:lnTo>
                  <a:lnTo>
                    <a:pt x="4220051" y="580739"/>
                  </a:lnTo>
                  <a:lnTo>
                    <a:pt x="4240053" y="551068"/>
                  </a:lnTo>
                  <a:lnTo>
                    <a:pt x="4247388" y="514731"/>
                  </a:lnTo>
                  <a:lnTo>
                    <a:pt x="4247388" y="93344"/>
                  </a:lnTo>
                  <a:lnTo>
                    <a:pt x="4240053" y="57007"/>
                  </a:lnTo>
                  <a:lnTo>
                    <a:pt x="4220051" y="27336"/>
                  </a:lnTo>
                  <a:lnTo>
                    <a:pt x="4190380" y="7334"/>
                  </a:lnTo>
                  <a:lnTo>
                    <a:pt x="415404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7512" y="4905755"/>
              <a:ext cx="154940" cy="100330"/>
            </a:xfrm>
            <a:custGeom>
              <a:avLst/>
              <a:gdLst/>
              <a:ahLst/>
              <a:cxnLst/>
              <a:rect l="l" t="t" r="r" b="b"/>
              <a:pathLst>
                <a:path w="154940" h="100329">
                  <a:moveTo>
                    <a:pt x="154838" y="0"/>
                  </a:moveTo>
                  <a:lnTo>
                    <a:pt x="0" y="0"/>
                  </a:lnTo>
                  <a:lnTo>
                    <a:pt x="154838" y="99949"/>
                  </a:lnTo>
                  <a:lnTo>
                    <a:pt x="154838" y="0"/>
                  </a:lnTo>
                  <a:close/>
                </a:path>
              </a:pathLst>
            </a:custGeom>
            <a:solidFill>
              <a:srgbClr val="00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7512" y="4261103"/>
              <a:ext cx="721995" cy="644525"/>
            </a:xfrm>
            <a:custGeom>
              <a:avLst/>
              <a:gdLst/>
              <a:ahLst/>
              <a:cxnLst/>
              <a:rect l="l" t="t" r="r" b="b"/>
              <a:pathLst>
                <a:path w="721994" h="644525">
                  <a:moveTo>
                    <a:pt x="721994" y="0"/>
                  </a:moveTo>
                  <a:lnTo>
                    <a:pt x="0" y="0"/>
                  </a:lnTo>
                  <a:lnTo>
                    <a:pt x="0" y="644271"/>
                  </a:lnTo>
                  <a:lnTo>
                    <a:pt x="721994" y="644271"/>
                  </a:lnTo>
                  <a:lnTo>
                    <a:pt x="721994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80744" y="4261103"/>
              <a:ext cx="214629" cy="118745"/>
            </a:xfrm>
            <a:custGeom>
              <a:avLst/>
              <a:gdLst/>
              <a:ahLst/>
              <a:cxnLst/>
              <a:rect l="l" t="t" r="r" b="b"/>
              <a:pathLst>
                <a:path w="214630" h="118745">
                  <a:moveTo>
                    <a:pt x="0" y="0"/>
                  </a:moveTo>
                  <a:lnTo>
                    <a:pt x="0" y="118237"/>
                  </a:lnTo>
                  <a:lnTo>
                    <a:pt x="214249" y="118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583563" y="4422469"/>
            <a:ext cx="3238500" cy="393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05"/>
              </a:spcBef>
            </a:pP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All</a:t>
            </a:r>
            <a:r>
              <a:rPr sz="1400" b="1" spc="-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Dual</a:t>
            </a:r>
            <a:r>
              <a:rPr sz="1400" b="1" spc="-7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or</a:t>
            </a:r>
            <a:r>
              <a:rPr sz="1400" b="1" spc="-5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All</a:t>
            </a:r>
            <a:r>
              <a:rPr sz="1400" b="1" spc="-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Dual</a:t>
            </a:r>
            <a:r>
              <a:rPr sz="1400" b="1" spc="-7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Assure</a:t>
            </a:r>
            <a:r>
              <a:rPr sz="1400" b="1" spc="-15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(select</a:t>
            </a:r>
            <a:r>
              <a:rPr sz="1400" b="1" spc="-15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markets)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35"/>
              </a:lnSpc>
            </a:pPr>
            <a:r>
              <a:rPr sz="1050" spc="-10" dirty="0">
                <a:latin typeface="Calibri"/>
                <a:cs typeface="Calibri"/>
              </a:rPr>
              <a:t>MSP: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QMB,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QMB+,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SLMB+,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FBDE+,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SLMB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only,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QDWI,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and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QI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04672" y="4352544"/>
            <a:ext cx="457200" cy="457200"/>
            <a:chOff x="804672" y="4352544"/>
            <a:chExt cx="457200" cy="457200"/>
          </a:xfrm>
        </p:grpSpPr>
        <p:sp>
          <p:nvSpPr>
            <p:cNvPr id="35" name="object 35"/>
            <p:cNvSpPr/>
            <p:nvPr/>
          </p:nvSpPr>
          <p:spPr>
            <a:xfrm>
              <a:off x="804672" y="435254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460" y="0"/>
                  </a:moveTo>
                  <a:lnTo>
                    <a:pt x="182435" y="4644"/>
                  </a:lnTo>
                  <a:lnTo>
                    <a:pt x="139560" y="17966"/>
                  </a:lnTo>
                  <a:lnTo>
                    <a:pt x="100754" y="39045"/>
                  </a:lnTo>
                  <a:lnTo>
                    <a:pt x="66938" y="66960"/>
                  </a:lnTo>
                  <a:lnTo>
                    <a:pt x="39034" y="100793"/>
                  </a:lnTo>
                  <a:lnTo>
                    <a:pt x="17962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55"/>
                  </a:lnTo>
                  <a:lnTo>
                    <a:pt x="17962" y="317535"/>
                  </a:lnTo>
                  <a:lnTo>
                    <a:pt x="39034" y="356325"/>
                  </a:lnTo>
                  <a:lnTo>
                    <a:pt x="66938" y="390112"/>
                  </a:lnTo>
                  <a:lnTo>
                    <a:pt x="100754" y="417981"/>
                  </a:lnTo>
                  <a:lnTo>
                    <a:pt x="139560" y="439019"/>
                  </a:lnTo>
                  <a:lnTo>
                    <a:pt x="182435" y="452311"/>
                  </a:lnTo>
                  <a:lnTo>
                    <a:pt x="228460" y="456945"/>
                  </a:lnTo>
                  <a:lnTo>
                    <a:pt x="274480" y="452311"/>
                  </a:lnTo>
                  <a:lnTo>
                    <a:pt x="317354" y="439019"/>
                  </a:lnTo>
                  <a:lnTo>
                    <a:pt x="356160" y="417981"/>
                  </a:lnTo>
                  <a:lnTo>
                    <a:pt x="389977" y="390112"/>
                  </a:lnTo>
                  <a:lnTo>
                    <a:pt x="417882" y="356325"/>
                  </a:lnTo>
                  <a:lnTo>
                    <a:pt x="438956" y="317535"/>
                  </a:lnTo>
                  <a:lnTo>
                    <a:pt x="452275" y="274655"/>
                  </a:lnTo>
                  <a:lnTo>
                    <a:pt x="456920" y="228599"/>
                  </a:lnTo>
                  <a:lnTo>
                    <a:pt x="452275" y="182533"/>
                  </a:lnTo>
                  <a:lnTo>
                    <a:pt x="438956" y="139624"/>
                  </a:lnTo>
                  <a:lnTo>
                    <a:pt x="417882" y="100793"/>
                  </a:lnTo>
                  <a:lnTo>
                    <a:pt x="389977" y="66960"/>
                  </a:lnTo>
                  <a:lnTo>
                    <a:pt x="356160" y="39045"/>
                  </a:lnTo>
                  <a:lnTo>
                    <a:pt x="317354" y="17966"/>
                  </a:lnTo>
                  <a:lnTo>
                    <a:pt x="274480" y="4644"/>
                  </a:lnTo>
                  <a:lnTo>
                    <a:pt x="22846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6112" y="4443984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20">
                  <a:moveTo>
                    <a:pt x="136893" y="0"/>
                  </a:moveTo>
                  <a:lnTo>
                    <a:pt x="93600" y="6985"/>
                  </a:lnTo>
                  <a:lnTo>
                    <a:pt x="56018" y="26436"/>
                  </a:lnTo>
                  <a:lnTo>
                    <a:pt x="26394" y="56098"/>
                  </a:lnTo>
                  <a:lnTo>
                    <a:pt x="6972" y="93715"/>
                  </a:lnTo>
                  <a:lnTo>
                    <a:pt x="0" y="137033"/>
                  </a:lnTo>
                  <a:lnTo>
                    <a:pt x="6972" y="180350"/>
                  </a:lnTo>
                  <a:lnTo>
                    <a:pt x="26394" y="217967"/>
                  </a:lnTo>
                  <a:lnTo>
                    <a:pt x="56018" y="247629"/>
                  </a:lnTo>
                  <a:lnTo>
                    <a:pt x="93600" y="267081"/>
                  </a:lnTo>
                  <a:lnTo>
                    <a:pt x="136893" y="274066"/>
                  </a:lnTo>
                  <a:lnTo>
                    <a:pt x="180213" y="267081"/>
                  </a:lnTo>
                  <a:lnTo>
                    <a:pt x="217861" y="247629"/>
                  </a:lnTo>
                  <a:lnTo>
                    <a:pt x="247564" y="217967"/>
                  </a:lnTo>
                  <a:lnTo>
                    <a:pt x="267052" y="180350"/>
                  </a:lnTo>
                  <a:lnTo>
                    <a:pt x="274053" y="137033"/>
                  </a:lnTo>
                  <a:lnTo>
                    <a:pt x="267052" y="93715"/>
                  </a:lnTo>
                  <a:lnTo>
                    <a:pt x="247564" y="56098"/>
                  </a:lnTo>
                  <a:lnTo>
                    <a:pt x="217861" y="26436"/>
                  </a:lnTo>
                  <a:lnTo>
                    <a:pt x="180213" y="6985"/>
                  </a:lnTo>
                  <a:lnTo>
                    <a:pt x="136893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67512" y="4261103"/>
            <a:ext cx="721995" cy="64452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7145" algn="ctr">
              <a:lnSpc>
                <a:spcPct val="100000"/>
              </a:lnSpc>
            </a:pP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PY2024</a:t>
            </a:r>
            <a:r>
              <a:rPr spc="-80" dirty="0"/>
              <a:t> </a:t>
            </a:r>
            <a:r>
              <a:rPr spc="-10" dirty="0"/>
              <a:t>D-</a:t>
            </a:r>
            <a:r>
              <a:rPr dirty="0"/>
              <a:t>SNP</a:t>
            </a:r>
            <a:r>
              <a:rPr spc="-105" dirty="0"/>
              <a:t> </a:t>
            </a:r>
            <a:r>
              <a:rPr dirty="0"/>
              <a:t>Portfolio</a:t>
            </a:r>
            <a:r>
              <a:rPr spc="-114" dirty="0"/>
              <a:t> </a:t>
            </a:r>
            <a:r>
              <a:rPr spc="-10" dirty="0"/>
              <a:t>Approach</a:t>
            </a:r>
          </a:p>
        </p:txBody>
      </p:sp>
      <p:sp>
        <p:nvSpPr>
          <p:cNvPr id="39" name="object 39"/>
          <p:cNvSpPr/>
          <p:nvPr/>
        </p:nvSpPr>
        <p:spPr>
          <a:xfrm>
            <a:off x="525780" y="6268211"/>
            <a:ext cx="2711450" cy="274320"/>
          </a:xfrm>
          <a:custGeom>
            <a:avLst/>
            <a:gdLst/>
            <a:ahLst/>
            <a:cxnLst/>
            <a:rect l="l" t="t" r="r" b="b"/>
            <a:pathLst>
              <a:path w="2711450" h="274320">
                <a:moveTo>
                  <a:pt x="2711196" y="0"/>
                </a:moveTo>
                <a:lnTo>
                  <a:pt x="0" y="0"/>
                </a:lnTo>
                <a:lnTo>
                  <a:pt x="0" y="274320"/>
                </a:lnTo>
                <a:lnTo>
                  <a:pt x="2711196" y="274320"/>
                </a:lnTo>
                <a:lnTo>
                  <a:pt x="2711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089393" y="6332245"/>
            <a:ext cx="440245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50" i="1" dirty="0">
                <a:latin typeface="Calibri"/>
                <a:cs typeface="Calibri"/>
              </a:rPr>
              <a:t>All</a:t>
            </a:r>
            <a:r>
              <a:rPr sz="1150" i="1" spc="7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information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on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this</a:t>
            </a:r>
            <a:r>
              <a:rPr sz="1150" i="1" spc="6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slide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is</a:t>
            </a:r>
            <a:r>
              <a:rPr sz="1150" i="1" spc="6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subject</a:t>
            </a:r>
            <a:r>
              <a:rPr sz="1150" i="1" spc="5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to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change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until</a:t>
            </a:r>
            <a:r>
              <a:rPr sz="1150" i="1" spc="7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approved</a:t>
            </a:r>
            <a:r>
              <a:rPr sz="1150" i="1" spc="10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by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spc="-20" dirty="0">
                <a:latin typeface="Calibri"/>
                <a:cs typeface="Calibri"/>
              </a:rPr>
              <a:t>CMS.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1622552"/>
            <a:ext cx="333629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1550" b="1" spc="1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1550" b="1" spc="11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1550" b="1" spc="9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951431"/>
            <a:ext cx="5852795" cy="387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200"/>
              </a:lnSpc>
              <a:spcBef>
                <a:spcPts val="10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Appling,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Atkinson,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Bacon,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Baker,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Banks,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Baldwin,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Barrow,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Bartow,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Ben</a:t>
            </a:r>
            <a:r>
              <a:rPr sz="1400" spc="-10" dirty="0">
                <a:latin typeface="Calibri"/>
                <a:cs typeface="Calibri"/>
              </a:rPr>
              <a:t> Hill, </a:t>
            </a:r>
            <a:r>
              <a:rPr sz="1400" dirty="0">
                <a:latin typeface="Calibri"/>
                <a:cs typeface="Calibri"/>
              </a:rPr>
              <a:t>Berrien,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Bibb,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Bleckley,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Brantley,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Brooks,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Bryan,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Burke,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Butts, </a:t>
            </a:r>
            <a:r>
              <a:rPr sz="1400" spc="-10" dirty="0">
                <a:latin typeface="Calibri"/>
                <a:cs typeface="Calibri"/>
              </a:rPr>
              <a:t>Camden, Candler,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Carroll,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Catoosa,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Charlton,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Chatham,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Chattahoochee,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Chattooga, Cherokee,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Clarke,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Clayton,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Clinch,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Cobb,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Coffee,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Colquitt,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Columbia,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Cook, </a:t>
            </a:r>
            <a:r>
              <a:rPr sz="1400" dirty="0">
                <a:latin typeface="Calibri"/>
                <a:cs typeface="Calibri"/>
              </a:rPr>
              <a:t>Coweta,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Crawford,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Crisp,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Dade,</a:t>
            </a:r>
            <a:r>
              <a:rPr sz="1400" spc="-10" dirty="0">
                <a:latin typeface="Calibri"/>
                <a:cs typeface="Calibri"/>
              </a:rPr>
              <a:t> Dawson,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Decatur,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DeKalb,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Dodge,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Dooly, </a:t>
            </a:r>
            <a:r>
              <a:rPr sz="1400" dirty="0">
                <a:latin typeface="Calibri"/>
                <a:cs typeface="Calibri"/>
              </a:rPr>
              <a:t>Douglas,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Echols,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Effingham,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Elbert,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Emanuel,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Evans,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Fannin,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Fayette,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Floyd, Forsyth,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Franklin,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Fulton,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Gilmer,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Glascock,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Glynn,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Gordon,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Grady,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Greene, </a:t>
            </a:r>
            <a:r>
              <a:rPr sz="1400" dirty="0">
                <a:latin typeface="Calibri"/>
                <a:cs typeface="Calibri"/>
              </a:rPr>
              <a:t>Gwinnett,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Habersham,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Hall,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Hancock,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Haralson,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Harris,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Hart,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Heard,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Henry, Houston,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Irwin,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Jackson,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Jasper,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Jeff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Davis,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Jefferson,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Jenkins, Johnson,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Jones, </a:t>
            </a:r>
            <a:r>
              <a:rPr sz="1400" spc="-25" dirty="0">
                <a:latin typeface="Calibri"/>
                <a:cs typeface="Calibri"/>
              </a:rPr>
              <a:t>Lamar,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Lanier,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Laurens,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Liberty,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Lincoln,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Long,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Lowndes,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Lumpkin,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Macon, </a:t>
            </a:r>
            <a:r>
              <a:rPr sz="1400" dirty="0">
                <a:latin typeface="Calibri"/>
                <a:cs typeface="Calibri"/>
              </a:rPr>
              <a:t>Madison,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Marion,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McDuffie,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McIntosh,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Meriwether,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Miller,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Mitchell,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Monroe, Morgan,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Montgomery,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Murray,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Muscogee,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Newton,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Oconee,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Oglethrope, </a:t>
            </a:r>
            <a:r>
              <a:rPr sz="1400" dirty="0">
                <a:latin typeface="Calibri"/>
                <a:cs typeface="Calibri"/>
              </a:rPr>
              <a:t>Paulding, Peach,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Pickens,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Pierce,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Pike,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Polk,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Pulaski,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Putnam,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Quitman,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Rabun, </a:t>
            </a:r>
            <a:r>
              <a:rPr sz="1400" dirty="0">
                <a:latin typeface="Calibri"/>
                <a:cs typeface="Calibri"/>
              </a:rPr>
              <a:t>Randolph,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Richmond,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Rockdale,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Schley,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Screven,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Seminole,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Spalding,</a:t>
            </a:r>
            <a:r>
              <a:rPr sz="1400" spc="5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Stephens,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Stewart,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Talbot,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Taliaferro,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Tattnall,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Taylor,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Telfair,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Thomas,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Tift, </a:t>
            </a:r>
            <a:r>
              <a:rPr sz="1400" spc="-25" dirty="0">
                <a:latin typeface="Calibri"/>
                <a:cs typeface="Calibri"/>
              </a:rPr>
              <a:t>Toombs,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Towns,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Treutlen,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Troup,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Turner,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Twiggs,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Union,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Upson,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Walker, Walton,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Ware,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Warren,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Washington,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Wayne,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Webster,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Wheeler,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White, </a:t>
            </a:r>
            <a:r>
              <a:rPr sz="1400" dirty="0">
                <a:latin typeface="Calibri"/>
                <a:cs typeface="Calibri"/>
              </a:rPr>
              <a:t>Whitfield,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Wilcox,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Wilkes,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Wilkinson,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Worth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Georgia</a:t>
            </a:r>
            <a:r>
              <a:rPr spc="-95" dirty="0"/>
              <a:t> </a:t>
            </a:r>
            <a:r>
              <a:rPr dirty="0"/>
              <a:t>|</a:t>
            </a:r>
            <a:r>
              <a:rPr spc="-4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3428" y="1138427"/>
            <a:ext cx="4617720" cy="5367655"/>
            <a:chOff x="6853428" y="1138427"/>
            <a:chExt cx="4617720" cy="53676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3428" y="1138427"/>
              <a:ext cx="4617720" cy="53675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69780" y="1403603"/>
              <a:ext cx="1371600" cy="516890"/>
            </a:xfrm>
            <a:custGeom>
              <a:avLst/>
              <a:gdLst/>
              <a:ahLst/>
              <a:cxnLst/>
              <a:rect l="l" t="t" r="r" b="b"/>
              <a:pathLst>
                <a:path w="1371600" h="516889">
                  <a:moveTo>
                    <a:pt x="1371600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371600" y="516636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244455" y="1650619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21240" y="1723644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6"/>
                </a:lnTo>
                <a:lnTo>
                  <a:pt x="201168" y="196596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04202" y="1641601"/>
          <a:ext cx="10768330" cy="420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7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one-way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$2,000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Dual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$84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Platinum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48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trips, $4,000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one-way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$84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Liberty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495300">
                        <a:lnSpc>
                          <a:spcPct val="100899"/>
                        </a:lnSpc>
                        <a:spcBef>
                          <a:spcPts val="7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$140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Platinum (No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Limit)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Unlimited Transportation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$5,000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Assist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(LIS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Plan)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621665">
                        <a:lnSpc>
                          <a:spcPct val="100699"/>
                        </a:lnSpc>
                        <a:spcBef>
                          <a:spcPts val="7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one-way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$25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$80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Georgia</a:t>
            </a:r>
            <a:r>
              <a:rPr spc="-95" dirty="0"/>
              <a:t> </a:t>
            </a:r>
            <a:r>
              <a:rPr dirty="0"/>
              <a:t>|</a:t>
            </a:r>
            <a:r>
              <a:rPr spc="-4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3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North</a:t>
            </a:r>
            <a:r>
              <a:rPr spc="-45" dirty="0"/>
              <a:t> </a:t>
            </a:r>
            <a:r>
              <a:rPr dirty="0"/>
              <a:t>Carolina</a:t>
            </a:r>
            <a:r>
              <a:rPr spc="-85" dirty="0"/>
              <a:t> </a:t>
            </a:r>
            <a:r>
              <a:rPr dirty="0"/>
              <a:t>|</a:t>
            </a:r>
            <a:r>
              <a:rPr spc="2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0201" y="1861355"/>
            <a:ext cx="4254500" cy="3484879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Ross</a:t>
            </a:r>
            <a:r>
              <a:rPr sz="20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Miller</a:t>
            </a:r>
            <a:r>
              <a:rPr sz="2000" b="1" spc="-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–</a:t>
            </a: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Sales</a:t>
            </a:r>
            <a:r>
              <a:rPr sz="20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Manger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GA,</a:t>
            </a:r>
            <a:r>
              <a:rPr sz="20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NC,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9FA2"/>
                </a:solidFill>
                <a:latin typeface="Calibri"/>
                <a:cs typeface="Calibri"/>
              </a:rPr>
              <a:t>SC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Plans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-10" dirty="0">
                <a:latin typeface="Calibri"/>
                <a:cs typeface="Calibri"/>
              </a:rPr>
              <a:t> counties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Key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providers:</a:t>
            </a:r>
            <a:endParaRPr sz="2000">
              <a:latin typeface="Calibri"/>
              <a:cs typeface="Calibri"/>
            </a:endParaRPr>
          </a:p>
          <a:p>
            <a:pPr marL="232410" marR="245110" lvl="1" indent="-232410" algn="r">
              <a:lnSpc>
                <a:spcPct val="100000"/>
              </a:lnSpc>
              <a:spcBef>
                <a:spcPts val="805"/>
              </a:spcBef>
              <a:buClr>
                <a:srgbClr val="6D6D6D"/>
              </a:buClr>
              <a:buFont typeface="Wingdings"/>
              <a:buChar char=""/>
              <a:tabLst>
                <a:tab pos="232410" algn="l"/>
              </a:tabLst>
            </a:pPr>
            <a:r>
              <a:rPr sz="2000" dirty="0">
                <a:latin typeface="Calibri"/>
                <a:cs typeface="Calibri"/>
              </a:rPr>
              <a:t>Atrium,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Mission,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UNC,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First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Health</a:t>
            </a:r>
            <a:endParaRPr sz="2000">
              <a:latin typeface="Calibri"/>
              <a:cs typeface="Calibri"/>
            </a:endParaRPr>
          </a:p>
          <a:p>
            <a:pPr marL="228600" marR="209550" indent="-228600" algn="r">
              <a:lnSpc>
                <a:spcPts val="2390"/>
              </a:lnSpc>
              <a:spcBef>
                <a:spcPts val="805"/>
              </a:spcBef>
              <a:buClr>
                <a:srgbClr val="009FA2"/>
              </a:buClr>
              <a:buFont typeface="Arial"/>
              <a:buChar char="•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Strong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offerings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spanning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all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390"/>
              </a:lnSpc>
            </a:pPr>
            <a:r>
              <a:rPr sz="2000" dirty="0">
                <a:latin typeface="Calibri"/>
                <a:cs typeface="Calibri"/>
              </a:rPr>
              <a:t>socio-</a:t>
            </a:r>
            <a:r>
              <a:rPr sz="2000" spc="-10" dirty="0">
                <a:latin typeface="Calibri"/>
                <a:cs typeface="Calibri"/>
              </a:rPr>
              <a:t>economic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platforms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PPO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D-</a:t>
            </a:r>
            <a:r>
              <a:rPr sz="2000" dirty="0">
                <a:latin typeface="Calibri"/>
                <a:cs typeface="Calibri"/>
              </a:rPr>
              <a:t>SNP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strong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value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Calibri"/>
                <a:cs typeface="Calibri"/>
              </a:rPr>
              <a:t>proposition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rich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benefits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offered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current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footprint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58384" y="2404872"/>
            <a:ext cx="6200140" cy="2313940"/>
            <a:chOff x="5358384" y="2404872"/>
            <a:chExt cx="6200140" cy="2313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8384" y="2404872"/>
              <a:ext cx="6199632" cy="23134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84264" y="3959352"/>
              <a:ext cx="1321435" cy="571500"/>
            </a:xfrm>
            <a:custGeom>
              <a:avLst/>
              <a:gdLst/>
              <a:ahLst/>
              <a:cxnLst/>
              <a:rect l="l" t="t" r="r" b="b"/>
              <a:pathLst>
                <a:path w="1321434" h="571500">
                  <a:moveTo>
                    <a:pt x="1321307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1321307" y="571500"/>
                  </a:lnTo>
                  <a:lnTo>
                    <a:pt x="1321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84264" y="3959352"/>
            <a:ext cx="1321435" cy="57150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325"/>
              </a:spcBef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5411" y="4201667"/>
            <a:ext cx="182880" cy="187960"/>
          </a:xfrm>
          <a:custGeom>
            <a:avLst/>
            <a:gdLst/>
            <a:ahLst/>
            <a:cxnLst/>
            <a:rect l="l" t="t" r="r" b="b"/>
            <a:pathLst>
              <a:path w="182879" h="187960">
                <a:moveTo>
                  <a:pt x="182879" y="0"/>
                </a:moveTo>
                <a:lnTo>
                  <a:pt x="0" y="0"/>
                </a:lnTo>
                <a:lnTo>
                  <a:pt x="0" y="187451"/>
                </a:lnTo>
                <a:lnTo>
                  <a:pt x="182879" y="187451"/>
                </a:lnTo>
                <a:lnTo>
                  <a:pt x="182879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North</a:t>
            </a:r>
            <a:r>
              <a:rPr spc="-65" dirty="0"/>
              <a:t> </a:t>
            </a:r>
            <a:r>
              <a:rPr dirty="0"/>
              <a:t>Carolina</a:t>
            </a:r>
            <a:r>
              <a:rPr spc="-105" dirty="0"/>
              <a:t> </a:t>
            </a:r>
            <a:r>
              <a:rPr dirty="0"/>
              <a:t>|</a:t>
            </a:r>
            <a:r>
              <a:rPr spc="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20" dirty="0">
                <a:latin typeface="Calibri"/>
                <a:cs typeface="Calibri"/>
              </a:rPr>
              <a:t> 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622514"/>
            <a:ext cx="4294505" cy="393763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18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1800" b="1" spc="-8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1800" b="1" spc="-9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03200"/>
              </a:lnSpc>
              <a:spcBef>
                <a:spcPts val="80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Alamance,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Alexander,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Alleghany,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Anson,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Ashe, </a:t>
            </a:r>
            <a:r>
              <a:rPr sz="1550" dirty="0">
                <a:latin typeface="Calibri"/>
                <a:cs typeface="Calibri"/>
              </a:rPr>
              <a:t>Avery,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Bladen,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Buncombe,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Burke,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Cabarrus, </a:t>
            </a:r>
            <a:r>
              <a:rPr sz="1550" dirty="0">
                <a:latin typeface="Calibri"/>
                <a:cs typeface="Calibri"/>
              </a:rPr>
              <a:t>Caldwell,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Caswell,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Catawba,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Chatham,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Clay, </a:t>
            </a:r>
            <a:r>
              <a:rPr sz="1550" dirty="0">
                <a:latin typeface="Calibri"/>
                <a:cs typeface="Calibri"/>
              </a:rPr>
              <a:t>Cleveland,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Columbus,</a:t>
            </a:r>
            <a:r>
              <a:rPr sz="1550" spc="2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Cumberland,</a:t>
            </a:r>
            <a:r>
              <a:rPr sz="1550" spc="19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Davidson, </a:t>
            </a:r>
            <a:r>
              <a:rPr sz="1550" dirty="0">
                <a:latin typeface="Calibri"/>
                <a:cs typeface="Calibri"/>
              </a:rPr>
              <a:t>Davie,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Duplin,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Durham,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Forsyth,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Franklin,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Gaston, </a:t>
            </a:r>
            <a:r>
              <a:rPr sz="1550" dirty="0">
                <a:latin typeface="Calibri"/>
                <a:cs typeface="Calibri"/>
              </a:rPr>
              <a:t>Graham,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Granville,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Greene,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Guilford,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Harnett, </a:t>
            </a:r>
            <a:r>
              <a:rPr sz="1550" dirty="0">
                <a:latin typeface="Calibri"/>
                <a:cs typeface="Calibri"/>
              </a:rPr>
              <a:t>Haywood,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Henderson,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Hoke,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Iredell,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Jackson, </a:t>
            </a:r>
            <a:r>
              <a:rPr sz="1550" dirty="0">
                <a:latin typeface="Calibri"/>
                <a:cs typeface="Calibri"/>
              </a:rPr>
              <a:t>Johnston,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Lee,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Lincoln,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Macon,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Madison, </a:t>
            </a:r>
            <a:r>
              <a:rPr sz="1550" dirty="0">
                <a:latin typeface="Calibri"/>
                <a:cs typeface="Calibri"/>
              </a:rPr>
              <a:t>McDowell,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Mecklenburg,</a:t>
            </a:r>
            <a:r>
              <a:rPr sz="1550" spc="1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Mitchell,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Montgomery, </a:t>
            </a:r>
            <a:r>
              <a:rPr sz="1550" dirty="0">
                <a:latin typeface="Calibri"/>
                <a:cs typeface="Calibri"/>
              </a:rPr>
              <a:t>Moore,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Nash,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Orange,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Person,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Polk,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Randolph, </a:t>
            </a:r>
            <a:r>
              <a:rPr sz="1550" dirty="0">
                <a:latin typeface="Calibri"/>
                <a:cs typeface="Calibri"/>
              </a:rPr>
              <a:t>Richmond,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Robeson,</a:t>
            </a:r>
            <a:r>
              <a:rPr sz="1550" spc="1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Rockingham,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Rowan, </a:t>
            </a:r>
            <a:r>
              <a:rPr sz="1550" dirty="0">
                <a:latin typeface="Calibri"/>
                <a:cs typeface="Calibri"/>
              </a:rPr>
              <a:t>Rutherford,</a:t>
            </a:r>
            <a:r>
              <a:rPr sz="1550" spc="20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Sampson,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Swain,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Scotland,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Stanly, </a:t>
            </a:r>
            <a:r>
              <a:rPr sz="1550" dirty="0">
                <a:latin typeface="Calibri"/>
                <a:cs typeface="Calibri"/>
              </a:rPr>
              <a:t>Strokes,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Surry,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Transylvania,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Union,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Vance,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Wake, </a:t>
            </a:r>
            <a:r>
              <a:rPr sz="1550" dirty="0">
                <a:latin typeface="Calibri"/>
                <a:cs typeface="Calibri"/>
              </a:rPr>
              <a:t>Warren,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Watauga,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Wilkes,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Wilson,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Yadkin,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Yancey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58384" y="2404872"/>
            <a:ext cx="6200140" cy="2313940"/>
            <a:chOff x="5358384" y="2404872"/>
            <a:chExt cx="6200140" cy="2313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8384" y="2404872"/>
              <a:ext cx="6199632" cy="23134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84264" y="3959352"/>
              <a:ext cx="1321435" cy="571500"/>
            </a:xfrm>
            <a:custGeom>
              <a:avLst/>
              <a:gdLst/>
              <a:ahLst/>
              <a:cxnLst/>
              <a:rect l="l" t="t" r="r" b="b"/>
              <a:pathLst>
                <a:path w="1321434" h="571500">
                  <a:moveTo>
                    <a:pt x="1321307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1321307" y="571500"/>
                  </a:lnTo>
                  <a:lnTo>
                    <a:pt x="1321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84264" y="3959352"/>
            <a:ext cx="1321435" cy="57150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325"/>
              </a:spcBef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5411" y="4201667"/>
            <a:ext cx="182880" cy="187960"/>
          </a:xfrm>
          <a:custGeom>
            <a:avLst/>
            <a:gdLst/>
            <a:ahLst/>
            <a:cxnLst/>
            <a:rect l="l" t="t" r="r" b="b"/>
            <a:pathLst>
              <a:path w="182879" h="187960">
                <a:moveTo>
                  <a:pt x="182879" y="0"/>
                </a:moveTo>
                <a:lnTo>
                  <a:pt x="0" y="0"/>
                </a:lnTo>
                <a:lnTo>
                  <a:pt x="0" y="187451"/>
                </a:lnTo>
                <a:lnTo>
                  <a:pt x="182879" y="187451"/>
                </a:lnTo>
                <a:lnTo>
                  <a:pt x="182879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North</a:t>
            </a:r>
            <a:r>
              <a:rPr spc="-70" dirty="0"/>
              <a:t> </a:t>
            </a:r>
            <a:r>
              <a:rPr dirty="0"/>
              <a:t>Carolina</a:t>
            </a:r>
            <a:r>
              <a:rPr spc="-110" dirty="0"/>
              <a:t> </a:t>
            </a:r>
            <a:r>
              <a:rPr dirty="0"/>
              <a:t>|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2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9320" y="1808607"/>
          <a:ext cx="10838815" cy="3016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Liberty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$141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month,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allowance;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allowance;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allowance,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qtr,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allowance;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$3,900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MOOP;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Allowance,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PCP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INN,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OON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$25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OON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$35,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$85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PCP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$0;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OON;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Bronze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Preventive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Non-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$125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qtr.;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allowance;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allowance;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Services;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PCP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Specialist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$25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INN,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$35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OON,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South</a:t>
            </a:r>
            <a:r>
              <a:rPr spc="-25" dirty="0"/>
              <a:t> </a:t>
            </a:r>
            <a:r>
              <a:rPr dirty="0"/>
              <a:t>Carolina</a:t>
            </a:r>
            <a:r>
              <a:rPr spc="-95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674327"/>
            <a:ext cx="5188585" cy="316420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Ross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Miller</a:t>
            </a:r>
            <a:r>
              <a:rPr sz="2000" b="1" spc="-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–</a:t>
            </a:r>
            <a:r>
              <a:rPr sz="20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Sales</a:t>
            </a:r>
            <a:r>
              <a:rPr sz="20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Manager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GA,</a:t>
            </a:r>
            <a:r>
              <a:rPr sz="20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NC,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9FA2"/>
                </a:solidFill>
                <a:latin typeface="Calibri"/>
                <a:cs typeface="Calibri"/>
              </a:rPr>
              <a:t>SC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9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plans 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counties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Key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providers:</a:t>
            </a:r>
            <a:endParaRPr sz="20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84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000" dirty="0">
                <a:latin typeface="Calibri"/>
                <a:cs typeface="Calibri"/>
              </a:rPr>
              <a:t>PRISMA,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ANMED,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Lexington,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McLeod,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MUSC,</a:t>
            </a:r>
            <a:endParaRPr sz="2000">
              <a:latin typeface="Calibri"/>
              <a:cs typeface="Calibri"/>
            </a:endParaRPr>
          </a:p>
          <a:p>
            <a:pPr marL="474345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Calibri"/>
                <a:cs typeface="Calibri"/>
              </a:rPr>
              <a:t>Roper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Francis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12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Full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portfolio: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HMO,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PPO,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Giveback,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LIS, </a:t>
            </a:r>
            <a:r>
              <a:rPr sz="2000" dirty="0">
                <a:latin typeface="Calibri"/>
                <a:cs typeface="Calibri"/>
              </a:rPr>
              <a:t>Giveback,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Only,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D-</a:t>
            </a:r>
            <a:r>
              <a:rPr sz="2000" dirty="0">
                <a:latin typeface="Calibri"/>
                <a:cs typeface="Calibri"/>
              </a:rPr>
              <a:t>SNP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plans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44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Very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competitive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D-</a:t>
            </a:r>
            <a:r>
              <a:rPr sz="2000" dirty="0">
                <a:latin typeface="Calibri"/>
                <a:cs typeface="Calibri"/>
              </a:rPr>
              <a:t>SNP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PPO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741" y="4935423"/>
            <a:ext cx="407797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latin typeface="Calibri"/>
                <a:cs typeface="Calibri"/>
              </a:rPr>
              <a:t>LIS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Assist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PPO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strong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benefits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66110" y="1842584"/>
            <a:ext cx="4914900" cy="3836035"/>
            <a:chOff x="6666110" y="1842584"/>
            <a:chExt cx="4914900" cy="38360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6110" y="1842584"/>
              <a:ext cx="4914594" cy="38357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24159" y="4841747"/>
              <a:ext cx="786765" cy="274320"/>
            </a:xfrm>
            <a:custGeom>
              <a:avLst/>
              <a:gdLst/>
              <a:ahLst/>
              <a:cxnLst/>
              <a:rect l="l" t="t" r="r" b="b"/>
              <a:pathLst>
                <a:path w="786765" h="274320">
                  <a:moveTo>
                    <a:pt x="786383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786383" y="274319"/>
                  </a:lnTo>
                  <a:lnTo>
                    <a:pt x="786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506836" y="5103114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86416" y="5170932"/>
            <a:ext cx="196850" cy="201295"/>
          </a:xfrm>
          <a:custGeom>
            <a:avLst/>
            <a:gdLst/>
            <a:ahLst/>
            <a:cxnLst/>
            <a:rect l="l" t="t" r="r" b="b"/>
            <a:pathLst>
              <a:path w="196850" h="201295">
                <a:moveTo>
                  <a:pt x="196596" y="0"/>
                </a:moveTo>
                <a:lnTo>
                  <a:pt x="0" y="0"/>
                </a:lnTo>
                <a:lnTo>
                  <a:pt x="0" y="201168"/>
                </a:lnTo>
                <a:lnTo>
                  <a:pt x="196596" y="201168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South</a:t>
            </a:r>
            <a:r>
              <a:rPr spc="-35" dirty="0"/>
              <a:t> </a:t>
            </a:r>
            <a:r>
              <a:rPr dirty="0"/>
              <a:t>Carolina</a:t>
            </a:r>
            <a:r>
              <a:rPr spc="-110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2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97904"/>
            <a:ext cx="6061075" cy="332930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2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Abbeville,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Aiken,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Allendale,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Anderson,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Bamberg, </a:t>
            </a:r>
            <a:r>
              <a:rPr sz="2000" dirty="0">
                <a:latin typeface="Calibri"/>
                <a:cs typeface="Calibri"/>
              </a:rPr>
              <a:t>Barnwell,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Beaufort,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Berkeley,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Calhoun,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Charleston, Cherokee,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Chester,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Chesterfield,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Clarendon,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Colleton, </a:t>
            </a:r>
            <a:r>
              <a:rPr sz="2000" dirty="0">
                <a:latin typeface="Calibri"/>
                <a:cs typeface="Calibri"/>
              </a:rPr>
              <a:t>Darling,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Dillon,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Dorchester,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Edgefield,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Fairfield,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Florence, Georgetown,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Greenville,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Greenwood,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Hampton,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Horry, </a:t>
            </a:r>
            <a:r>
              <a:rPr sz="2000" spc="-25" dirty="0">
                <a:latin typeface="Calibri"/>
                <a:cs typeface="Calibri"/>
              </a:rPr>
              <a:t>Jasper,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Kershaw,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Lancaster,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Laurens,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Lee,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Lexington, </a:t>
            </a:r>
            <a:r>
              <a:rPr sz="2000" dirty="0">
                <a:latin typeface="Calibri"/>
                <a:cs typeface="Calibri"/>
              </a:rPr>
              <a:t>Marion,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Marlboro,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McCormick,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Newberry,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Oconee, Orangeburg,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Pickens,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Richland,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Saluda,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Spartanburg, </a:t>
            </a:r>
            <a:r>
              <a:rPr sz="2000" spc="-30" dirty="0">
                <a:latin typeface="Calibri"/>
                <a:cs typeface="Calibri"/>
              </a:rPr>
              <a:t>Sumter,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Union,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Williamsburg,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York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24828" y="1783079"/>
            <a:ext cx="5267325" cy="3950335"/>
            <a:chOff x="6624828" y="1783079"/>
            <a:chExt cx="5267325" cy="3950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4828" y="1783079"/>
              <a:ext cx="5266944" cy="39502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38460" y="4841747"/>
              <a:ext cx="786765" cy="274320"/>
            </a:xfrm>
            <a:custGeom>
              <a:avLst/>
              <a:gdLst/>
              <a:ahLst/>
              <a:cxnLst/>
              <a:rect l="l" t="t" r="r" b="b"/>
              <a:pathLst>
                <a:path w="786765" h="274320">
                  <a:moveTo>
                    <a:pt x="786383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786383" y="274319"/>
                  </a:lnTo>
                  <a:lnTo>
                    <a:pt x="786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619993" y="5103114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00716" y="5170932"/>
            <a:ext cx="196850" cy="201295"/>
          </a:xfrm>
          <a:custGeom>
            <a:avLst/>
            <a:gdLst/>
            <a:ahLst/>
            <a:cxnLst/>
            <a:rect l="l" t="t" r="r" b="b"/>
            <a:pathLst>
              <a:path w="196850" h="201295">
                <a:moveTo>
                  <a:pt x="196596" y="0"/>
                </a:moveTo>
                <a:lnTo>
                  <a:pt x="0" y="0"/>
                </a:lnTo>
                <a:lnTo>
                  <a:pt x="0" y="201168"/>
                </a:lnTo>
                <a:lnTo>
                  <a:pt x="196596" y="201168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South</a:t>
            </a:r>
            <a:r>
              <a:rPr spc="-35" dirty="0"/>
              <a:t> </a:t>
            </a:r>
            <a:r>
              <a:rPr dirty="0"/>
              <a:t>Carolina</a:t>
            </a:r>
            <a:r>
              <a:rPr spc="-114" dirty="0"/>
              <a:t> </a:t>
            </a:r>
            <a:r>
              <a:rPr dirty="0"/>
              <a:t>|</a:t>
            </a:r>
            <a:r>
              <a:rPr spc="-1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2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9320" y="1808607"/>
          <a:ext cx="10838815" cy="3291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Liberty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$150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month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Platinum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max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allowance;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 allowance,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Trips,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Home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Support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Services,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$80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Bronze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Preventative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Mutual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Omaha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month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rolling, $2,000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allowance;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allowance;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allowance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 LIS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Non-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$55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month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rolling;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allowance;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trips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Transportation;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allowance,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1573377"/>
            <a:ext cx="4474845" cy="9207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4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Joey</a:t>
            </a:r>
            <a:r>
              <a:rPr sz="1550" b="1" spc="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Anselmo</a:t>
            </a:r>
            <a:r>
              <a:rPr sz="1550" b="1" spc="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–</a:t>
            </a:r>
            <a:r>
              <a:rPr sz="1550" b="1" spc="85" dirty="0">
                <a:solidFill>
                  <a:srgbClr val="009FA2"/>
                </a:solidFill>
                <a:latin typeface="Calibri"/>
                <a:cs typeface="Calibri"/>
              </a:rPr>
              <a:t> 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Sales</a:t>
            </a:r>
            <a:r>
              <a:rPr sz="1550" b="1" spc="8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009FA2"/>
                </a:solidFill>
                <a:latin typeface="Calibri"/>
                <a:cs typeface="Calibri"/>
              </a:rPr>
              <a:t>Manager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4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Experienced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local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sales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team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support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market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Strong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relationships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with: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19088" y="1600200"/>
            <a:ext cx="5248910" cy="4823460"/>
            <a:chOff x="6419088" y="1600200"/>
            <a:chExt cx="5248910" cy="4823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9088" y="1600200"/>
              <a:ext cx="5248656" cy="48234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79892" y="3273551"/>
              <a:ext cx="951230" cy="201295"/>
            </a:xfrm>
            <a:custGeom>
              <a:avLst/>
              <a:gdLst/>
              <a:ahLst/>
              <a:cxnLst/>
              <a:rect l="l" t="t" r="r" b="b"/>
              <a:pathLst>
                <a:path w="951229" h="201295">
                  <a:moveTo>
                    <a:pt x="950976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950976" y="201167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72068" y="3545535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63840" y="3607308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60">
                <a:moveTo>
                  <a:pt x="187451" y="0"/>
                </a:moveTo>
                <a:lnTo>
                  <a:pt x="0" y="0"/>
                </a:lnTo>
                <a:lnTo>
                  <a:pt x="0" y="187451"/>
                </a:lnTo>
                <a:lnTo>
                  <a:pt x="187451" y="187451"/>
                </a:lnTo>
                <a:lnTo>
                  <a:pt x="187451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Florida</a:t>
            </a:r>
            <a:r>
              <a:rPr spc="-45" dirty="0"/>
              <a:t> </a:t>
            </a:r>
            <a:r>
              <a:rPr dirty="0"/>
              <a:t>|</a:t>
            </a:r>
            <a:r>
              <a:rPr spc="2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1141" y="4328008"/>
            <a:ext cx="6563995" cy="16903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3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New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2024:</a:t>
            </a:r>
            <a:endParaRPr sz="155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4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50" dirty="0">
                <a:latin typeface="Calibri"/>
                <a:cs typeface="Calibri"/>
              </a:rPr>
              <a:t>Wellcare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Spendable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Card: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D-SNP-OTC,</a:t>
            </a:r>
            <a:r>
              <a:rPr sz="1550" spc="2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utilities,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rent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assistance,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gas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pay-</a:t>
            </a:r>
            <a:r>
              <a:rPr sz="1550" spc="-25" dirty="0">
                <a:latin typeface="Calibri"/>
                <a:cs typeface="Calibri"/>
              </a:rPr>
              <a:t>at-</a:t>
            </a:r>
            <a:endParaRPr sz="1550">
              <a:latin typeface="Calibri"/>
              <a:cs typeface="Calibri"/>
            </a:endParaRPr>
          </a:p>
          <a:p>
            <a:pPr marL="474345">
              <a:lnSpc>
                <a:spcPct val="100000"/>
              </a:lnSpc>
              <a:spcBef>
                <a:spcPts val="55"/>
              </a:spcBef>
            </a:pPr>
            <a:r>
              <a:rPr sz="1550" dirty="0">
                <a:latin typeface="Calibri"/>
                <a:cs typeface="Calibri"/>
              </a:rPr>
              <a:t>pump,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healthy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food,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dental,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vision,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hearing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allowance,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up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to</a:t>
            </a:r>
            <a:endParaRPr sz="1550">
              <a:latin typeface="Calibri"/>
              <a:cs typeface="Calibri"/>
            </a:endParaRPr>
          </a:p>
          <a:p>
            <a:pPr marL="474345">
              <a:lnSpc>
                <a:spcPct val="100000"/>
              </a:lnSpc>
              <a:spcBef>
                <a:spcPts val="80"/>
              </a:spcBef>
            </a:pPr>
            <a:r>
              <a:rPr sz="1550" dirty="0">
                <a:latin typeface="Calibri"/>
                <a:cs typeface="Calibri"/>
              </a:rPr>
              <a:t>$205/month,</a:t>
            </a:r>
            <a:r>
              <a:rPr sz="1550" spc="22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rolling</a:t>
            </a:r>
            <a:endParaRPr sz="155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5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50" dirty="0">
                <a:latin typeface="Calibri"/>
                <a:cs typeface="Calibri"/>
              </a:rPr>
              <a:t>Most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counties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will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have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higher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giveback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amounts</a:t>
            </a:r>
            <a:endParaRPr sz="155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8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50" dirty="0">
                <a:latin typeface="Calibri"/>
                <a:cs typeface="Calibri"/>
              </a:rPr>
              <a:t>All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66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counties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will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have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HMO,PPO,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D-SNP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Plans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4067" y="2501427"/>
            <a:ext cx="1967864" cy="17919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535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spc="-10" dirty="0">
                <a:latin typeface="Calibri"/>
                <a:cs typeface="Calibri"/>
              </a:rPr>
              <a:t>ChenMed/Dedicated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50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spc="-10" dirty="0">
                <a:latin typeface="Calibri"/>
                <a:cs typeface="Calibri"/>
              </a:rPr>
              <a:t>CenterWell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80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spc="-10" dirty="0">
                <a:latin typeface="Calibri"/>
                <a:cs typeface="Calibri"/>
              </a:rPr>
              <a:t>WellMed/Optum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45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spc="-10" dirty="0">
                <a:latin typeface="Calibri"/>
                <a:cs typeface="Calibri"/>
              </a:rPr>
              <a:t>InnovaCare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45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dirty="0">
                <a:latin typeface="Calibri"/>
                <a:cs typeface="Calibri"/>
              </a:rPr>
              <a:t>Physicians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Partners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84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dirty="0">
                <a:latin typeface="Calibri"/>
                <a:cs typeface="Calibri"/>
              </a:rPr>
              <a:t>American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Care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3928" y="2501427"/>
            <a:ext cx="1365885" cy="17919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535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dirty="0">
                <a:latin typeface="Calibri"/>
                <a:cs typeface="Calibri"/>
              </a:rPr>
              <a:t>Palm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Medical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50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spc="-25" dirty="0">
                <a:latin typeface="Calibri"/>
                <a:cs typeface="Calibri"/>
              </a:rPr>
              <a:t>IMA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80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spc="-10" dirty="0">
                <a:latin typeface="Calibri"/>
                <a:cs typeface="Calibri"/>
              </a:rPr>
              <a:t>Shands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45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spc="-10" dirty="0">
                <a:latin typeface="Calibri"/>
                <a:cs typeface="Calibri"/>
              </a:rPr>
              <a:t>CareMax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45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spc="-10" dirty="0">
                <a:latin typeface="Calibri"/>
                <a:cs typeface="Calibri"/>
              </a:rPr>
              <a:t>MaxHealth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484"/>
              </a:spcBef>
              <a:buClr>
                <a:srgbClr val="6D6D6D"/>
              </a:buClr>
              <a:buFont typeface="Wingdings"/>
              <a:buChar char=""/>
              <a:tabLst>
                <a:tab pos="245745" algn="l"/>
              </a:tabLst>
            </a:pPr>
            <a:r>
              <a:rPr sz="1550" spc="-10" dirty="0">
                <a:latin typeface="Calibri"/>
                <a:cs typeface="Calibri"/>
              </a:rPr>
              <a:t>MyCare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1893925"/>
            <a:ext cx="5401310" cy="320548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1550" b="1" spc="1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1550" b="1" spc="11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1550" b="1" spc="9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550">
              <a:latin typeface="Calibri"/>
              <a:cs typeface="Calibri"/>
            </a:endParaRPr>
          </a:p>
          <a:p>
            <a:pPr marL="241300" marR="5080" indent="-228600">
              <a:lnSpc>
                <a:spcPct val="103000"/>
              </a:lnSpc>
              <a:spcBef>
                <a:spcPts val="100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Alachua,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Baker, Bay,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Bradford,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Brevard,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Broward,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Calhoun, </a:t>
            </a:r>
            <a:r>
              <a:rPr sz="1550" dirty="0">
                <a:latin typeface="Calibri"/>
                <a:cs typeface="Calibri"/>
              </a:rPr>
              <a:t>Citrus,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Charlotte,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Clay,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Collier,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Columbia,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DeSoto,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Dixie,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Duval, </a:t>
            </a:r>
            <a:r>
              <a:rPr sz="1550" dirty="0">
                <a:latin typeface="Calibri"/>
                <a:cs typeface="Calibri"/>
              </a:rPr>
              <a:t>Escambia,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Flagler,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Franklin,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Gadsden,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Gilchrist,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Glades,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Gulf, </a:t>
            </a:r>
            <a:r>
              <a:rPr sz="1550" dirty="0">
                <a:latin typeface="Calibri"/>
                <a:cs typeface="Calibri"/>
              </a:rPr>
              <a:t>Hamilton,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Hardee,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Hendry,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Hernando,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Hillsborough,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Highlands, </a:t>
            </a:r>
            <a:r>
              <a:rPr sz="1550" dirty="0">
                <a:latin typeface="Calibri"/>
                <a:cs typeface="Calibri"/>
              </a:rPr>
              <a:t>Holmes,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Indian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River,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Jackson,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Jefferson,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Lafayette,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Lake,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Lee, </a:t>
            </a:r>
            <a:r>
              <a:rPr sz="1550" dirty="0">
                <a:latin typeface="Calibri"/>
                <a:cs typeface="Calibri"/>
              </a:rPr>
              <a:t>Leon,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Levy,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Liberty,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Madison,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Manatee,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Marion,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Martin,</a:t>
            </a:r>
            <a:endParaRPr sz="1550">
              <a:latin typeface="Calibri"/>
              <a:cs typeface="Calibri"/>
            </a:endParaRPr>
          </a:p>
          <a:p>
            <a:pPr marL="241300" marR="431165">
              <a:lnSpc>
                <a:spcPct val="103099"/>
              </a:lnSpc>
              <a:spcBef>
                <a:spcPts val="30"/>
              </a:spcBef>
            </a:pPr>
            <a:r>
              <a:rPr sz="1550" dirty="0">
                <a:latin typeface="Calibri"/>
                <a:cs typeface="Calibri"/>
              </a:rPr>
              <a:t>Miami-Dade,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Nassau,</a:t>
            </a:r>
            <a:r>
              <a:rPr sz="1550" spc="2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Okaloosa,</a:t>
            </a:r>
            <a:r>
              <a:rPr sz="1550" spc="1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Okeechobee,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Orange, </a:t>
            </a:r>
            <a:r>
              <a:rPr sz="1550" dirty="0">
                <a:latin typeface="Calibri"/>
                <a:cs typeface="Calibri"/>
              </a:rPr>
              <a:t>Osceola,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Palm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Beach,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Pasco,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Pinellas,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Polk,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Putnam,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Santa </a:t>
            </a:r>
            <a:r>
              <a:rPr sz="1550" dirty="0">
                <a:latin typeface="Calibri"/>
                <a:cs typeface="Calibri"/>
              </a:rPr>
              <a:t>Rosa,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Sarasota,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St.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Johns,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St.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Lucie,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Seminole,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Sumter, </a:t>
            </a:r>
            <a:r>
              <a:rPr sz="1550" dirty="0">
                <a:latin typeface="Calibri"/>
                <a:cs typeface="Calibri"/>
              </a:rPr>
              <a:t>Suwannee,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Taylor,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Union,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Volusia,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Wakulla,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Walton, Washington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Florida</a:t>
            </a:r>
            <a:r>
              <a:rPr spc="-7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1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19088" y="1600200"/>
            <a:ext cx="5248910" cy="4823460"/>
            <a:chOff x="6419088" y="1600200"/>
            <a:chExt cx="5248910" cy="4823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9088" y="1600200"/>
              <a:ext cx="5248656" cy="48234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79892" y="3273551"/>
              <a:ext cx="951230" cy="201295"/>
            </a:xfrm>
            <a:custGeom>
              <a:avLst/>
              <a:gdLst/>
              <a:ahLst/>
              <a:cxnLst/>
              <a:rect l="l" t="t" r="r" b="b"/>
              <a:pathLst>
                <a:path w="951229" h="201295">
                  <a:moveTo>
                    <a:pt x="950976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950976" y="201167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72068" y="3545535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63840" y="3607308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60">
                <a:moveTo>
                  <a:pt x="187451" y="0"/>
                </a:moveTo>
                <a:lnTo>
                  <a:pt x="0" y="0"/>
                </a:lnTo>
                <a:lnTo>
                  <a:pt x="0" y="187451"/>
                </a:lnTo>
                <a:lnTo>
                  <a:pt x="187451" y="187451"/>
                </a:lnTo>
                <a:lnTo>
                  <a:pt x="187451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127" y="6341897"/>
            <a:ext cx="251650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0"/>
              </a:lnSpc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7512" y="4110228"/>
            <a:ext cx="4515485" cy="976630"/>
            <a:chOff x="667512" y="4110228"/>
            <a:chExt cx="4515485" cy="976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58" y="4256484"/>
              <a:ext cx="4409715" cy="8299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2960" y="4261104"/>
              <a:ext cx="4247515" cy="736600"/>
            </a:xfrm>
            <a:custGeom>
              <a:avLst/>
              <a:gdLst/>
              <a:ahLst/>
              <a:cxnLst/>
              <a:rect l="l" t="t" r="r" b="b"/>
              <a:pathLst>
                <a:path w="4247515" h="736600">
                  <a:moveTo>
                    <a:pt x="4134485" y="0"/>
                  </a:moveTo>
                  <a:lnTo>
                    <a:pt x="0" y="0"/>
                  </a:lnTo>
                  <a:lnTo>
                    <a:pt x="0" y="736092"/>
                  </a:lnTo>
                  <a:lnTo>
                    <a:pt x="4134485" y="736092"/>
                  </a:lnTo>
                  <a:lnTo>
                    <a:pt x="4178432" y="727219"/>
                  </a:lnTo>
                  <a:lnTo>
                    <a:pt x="4214320" y="703024"/>
                  </a:lnTo>
                  <a:lnTo>
                    <a:pt x="4238515" y="667136"/>
                  </a:lnTo>
                  <a:lnTo>
                    <a:pt x="4247388" y="623189"/>
                  </a:lnTo>
                  <a:lnTo>
                    <a:pt x="4247388" y="112903"/>
                  </a:lnTo>
                  <a:lnTo>
                    <a:pt x="4238515" y="68955"/>
                  </a:lnTo>
                  <a:lnTo>
                    <a:pt x="4214320" y="33067"/>
                  </a:lnTo>
                  <a:lnTo>
                    <a:pt x="4178432" y="8872"/>
                  </a:lnTo>
                  <a:lnTo>
                    <a:pt x="413448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7512" y="4110228"/>
              <a:ext cx="909319" cy="813435"/>
            </a:xfrm>
            <a:custGeom>
              <a:avLst/>
              <a:gdLst/>
              <a:ahLst/>
              <a:cxnLst/>
              <a:rect l="l" t="t" r="r" b="b"/>
              <a:pathLst>
                <a:path w="909319" h="813435">
                  <a:moveTo>
                    <a:pt x="909319" y="0"/>
                  </a:moveTo>
                  <a:lnTo>
                    <a:pt x="0" y="0"/>
                  </a:lnTo>
                  <a:lnTo>
                    <a:pt x="0" y="813435"/>
                  </a:lnTo>
                  <a:lnTo>
                    <a:pt x="909319" y="813435"/>
                  </a:lnTo>
                  <a:lnTo>
                    <a:pt x="909319" y="0"/>
                  </a:lnTo>
                  <a:close/>
                </a:path>
              </a:pathLst>
            </a:custGeom>
            <a:solidFill>
              <a:srgbClr val="CA1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7512" y="4110228"/>
              <a:ext cx="1179195" cy="941069"/>
            </a:xfrm>
            <a:custGeom>
              <a:avLst/>
              <a:gdLst/>
              <a:ahLst/>
              <a:cxnLst/>
              <a:rect l="l" t="t" r="r" b="b"/>
              <a:pathLst>
                <a:path w="1179195" h="941070">
                  <a:moveTo>
                    <a:pt x="195821" y="813816"/>
                  </a:moveTo>
                  <a:lnTo>
                    <a:pt x="0" y="813816"/>
                  </a:lnTo>
                  <a:lnTo>
                    <a:pt x="195821" y="941070"/>
                  </a:lnTo>
                  <a:lnTo>
                    <a:pt x="195821" y="813816"/>
                  </a:lnTo>
                  <a:close/>
                </a:path>
                <a:path w="1179195" h="941070">
                  <a:moveTo>
                    <a:pt x="1178814" y="150114"/>
                  </a:moveTo>
                  <a:lnTo>
                    <a:pt x="909828" y="0"/>
                  </a:lnTo>
                  <a:lnTo>
                    <a:pt x="909828" y="150114"/>
                  </a:lnTo>
                  <a:lnTo>
                    <a:pt x="1178814" y="150114"/>
                  </a:lnTo>
                  <a:close/>
                </a:path>
              </a:pathLst>
            </a:custGeom>
            <a:solidFill>
              <a:srgbClr val="660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6323" y="1536268"/>
            <a:ext cx="57086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Dual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plans will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consistent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structure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MSP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eligibility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across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plans.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368" y="1956816"/>
            <a:ext cx="10854055" cy="434340"/>
          </a:xfrm>
          <a:prstGeom prst="rect">
            <a:avLst/>
          </a:prstGeom>
          <a:solidFill>
            <a:srgbClr val="001C70"/>
          </a:solidFill>
        </p:spPr>
        <p:txBody>
          <a:bodyPr vert="horz" wrap="square" lIns="0" tIns="920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25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3178" y="2500629"/>
            <a:ext cx="310642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solidFill>
                  <a:srgbClr val="CA177C"/>
                </a:solidFill>
                <a:latin typeface="Calibri"/>
                <a:cs typeface="Calibri"/>
              </a:rPr>
              <a:t>All</a:t>
            </a:r>
            <a:r>
              <a:rPr sz="1550" b="1" spc="90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CA177C"/>
                </a:solidFill>
                <a:latin typeface="Calibri"/>
                <a:cs typeface="Calibri"/>
              </a:rPr>
              <a:t>Dual/All</a:t>
            </a:r>
            <a:r>
              <a:rPr sz="1550" b="1" spc="45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CA177C"/>
                </a:solidFill>
                <a:latin typeface="Calibri"/>
                <a:cs typeface="Calibri"/>
              </a:rPr>
              <a:t>Dual</a:t>
            </a:r>
            <a:r>
              <a:rPr sz="1550" b="1" spc="95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CA177C"/>
                </a:solidFill>
                <a:latin typeface="Calibri"/>
                <a:cs typeface="Calibri"/>
              </a:rPr>
              <a:t>Assure</a:t>
            </a:r>
            <a:r>
              <a:rPr sz="1550" b="1" spc="35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CA177C"/>
                </a:solidFill>
                <a:latin typeface="Calibri"/>
                <a:cs typeface="Calibri"/>
              </a:rPr>
              <a:t>Plan</a:t>
            </a:r>
            <a:r>
              <a:rPr sz="1550" b="1" spc="145" dirty="0">
                <a:solidFill>
                  <a:srgbClr val="CA177C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CA177C"/>
                </a:solidFill>
                <a:latin typeface="Calibri"/>
                <a:cs typeface="Calibri"/>
              </a:rPr>
              <a:t>Design: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2321" y="2742412"/>
            <a:ext cx="4999355" cy="14573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36220" algn="l"/>
              </a:tabLst>
            </a:pPr>
            <a:r>
              <a:rPr sz="1400" dirty="0">
                <a:latin typeface="Calibri"/>
                <a:cs typeface="Calibri"/>
              </a:rPr>
              <a:t>Plans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rich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supplemental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benefits</a:t>
            </a:r>
            <a:endParaRPr sz="1400">
              <a:latin typeface="Calibri"/>
              <a:cs typeface="Calibri"/>
            </a:endParaRPr>
          </a:p>
          <a:p>
            <a:pPr marL="236220" marR="5080" indent="-224154">
              <a:lnSpc>
                <a:spcPct val="100800"/>
              </a:lnSpc>
              <a:spcBef>
                <a:spcPts val="285"/>
              </a:spcBef>
              <a:buFont typeface="Arial"/>
              <a:buChar char="•"/>
              <a:tabLst>
                <a:tab pos="236220" algn="l"/>
              </a:tabLst>
            </a:pPr>
            <a:r>
              <a:rPr sz="1400" dirty="0">
                <a:latin typeface="Calibri"/>
                <a:cs typeface="Calibri"/>
              </a:rPr>
              <a:t>New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Dual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plans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target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partial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duals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</a:t>
            </a:r>
            <a:r>
              <a:rPr sz="1400" spc="-10" dirty="0">
                <a:latin typeface="Calibri"/>
                <a:cs typeface="Calibri"/>
              </a:rPr>
              <a:t> cost-share protected</a:t>
            </a:r>
            <a:endParaRPr sz="1400">
              <a:latin typeface="Calibri"/>
              <a:cs typeface="Calibri"/>
            </a:endParaRPr>
          </a:p>
          <a:p>
            <a:pPr marL="236220" indent="-2235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36220" algn="l"/>
              </a:tabLst>
            </a:pPr>
            <a:r>
              <a:rPr sz="1400" dirty="0">
                <a:latin typeface="Calibri"/>
                <a:cs typeface="Calibri"/>
              </a:rPr>
              <a:t>HMO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plans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offered</a:t>
            </a:r>
            <a:endParaRPr sz="1400">
              <a:latin typeface="Calibri"/>
              <a:cs typeface="Calibri"/>
            </a:endParaRPr>
          </a:p>
          <a:p>
            <a:pPr marL="236220" marR="392430" indent="-224154">
              <a:lnSpc>
                <a:spcPts val="1660"/>
              </a:lnSpc>
              <a:spcBef>
                <a:spcPts val="375"/>
              </a:spcBef>
              <a:buClr>
                <a:srgbClr val="000000"/>
              </a:buClr>
              <a:buFont typeface="Arial"/>
              <a:buChar char="•"/>
              <a:tabLst>
                <a:tab pos="236220" algn="l"/>
              </a:tabLst>
            </a:pP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All</a:t>
            </a:r>
            <a:r>
              <a:rPr sz="1400" b="1" spc="-8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Dual</a:t>
            </a:r>
            <a:r>
              <a:rPr sz="1400" b="1" spc="-7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(20%</a:t>
            </a:r>
            <a:r>
              <a:rPr sz="1400" b="1" spc="-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A/B</a:t>
            </a:r>
            <a:r>
              <a:rPr sz="1400" b="1" spc="-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benefits)</a:t>
            </a:r>
            <a:r>
              <a:rPr sz="1400" b="1" spc="-13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select</a:t>
            </a:r>
            <a:r>
              <a:rPr sz="1400" b="1" spc="-11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markets</a:t>
            </a:r>
            <a:r>
              <a:rPr sz="1400" b="1" spc="-10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or</a:t>
            </a:r>
            <a:r>
              <a:rPr sz="1400" b="1" spc="-4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All</a:t>
            </a:r>
            <a:r>
              <a:rPr sz="1400" b="1" spc="-7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Dual</a:t>
            </a:r>
            <a:r>
              <a:rPr sz="1400" b="1" spc="-7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Assure (copay</a:t>
            </a:r>
            <a:r>
              <a:rPr sz="1400" b="1" spc="-10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A/B</a:t>
            </a:r>
            <a:r>
              <a:rPr sz="1400" b="1" spc="-2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benefits)</a:t>
            </a:r>
            <a:r>
              <a:rPr sz="1400" b="1" spc="-12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select</a:t>
            </a:r>
            <a:r>
              <a:rPr sz="1400" b="1" spc="-14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markets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2940" y="2478023"/>
            <a:ext cx="4407535" cy="744855"/>
            <a:chOff x="662940" y="2478023"/>
            <a:chExt cx="4407535" cy="744855"/>
          </a:xfrm>
        </p:grpSpPr>
        <p:sp>
          <p:nvSpPr>
            <p:cNvPr id="13" name="object 13"/>
            <p:cNvSpPr/>
            <p:nvPr/>
          </p:nvSpPr>
          <p:spPr>
            <a:xfrm>
              <a:off x="822960" y="2592323"/>
              <a:ext cx="4247515" cy="612775"/>
            </a:xfrm>
            <a:custGeom>
              <a:avLst/>
              <a:gdLst/>
              <a:ahLst/>
              <a:cxnLst/>
              <a:rect l="l" t="t" r="r" b="b"/>
              <a:pathLst>
                <a:path w="4247515" h="612775">
                  <a:moveTo>
                    <a:pt x="4153407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4153407" y="612648"/>
                  </a:lnTo>
                  <a:lnTo>
                    <a:pt x="4190005" y="605268"/>
                  </a:lnTo>
                  <a:lnTo>
                    <a:pt x="4219876" y="585136"/>
                  </a:lnTo>
                  <a:lnTo>
                    <a:pt x="4240008" y="555265"/>
                  </a:lnTo>
                  <a:lnTo>
                    <a:pt x="4247388" y="518667"/>
                  </a:lnTo>
                  <a:lnTo>
                    <a:pt x="4247388" y="93979"/>
                  </a:lnTo>
                  <a:lnTo>
                    <a:pt x="4240008" y="57382"/>
                  </a:lnTo>
                  <a:lnTo>
                    <a:pt x="4219876" y="27511"/>
                  </a:lnTo>
                  <a:lnTo>
                    <a:pt x="4190005" y="7379"/>
                  </a:lnTo>
                  <a:lnTo>
                    <a:pt x="415340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940" y="3122675"/>
              <a:ext cx="159385" cy="100330"/>
            </a:xfrm>
            <a:custGeom>
              <a:avLst/>
              <a:gdLst/>
              <a:ahLst/>
              <a:cxnLst/>
              <a:rect l="l" t="t" r="r" b="b"/>
              <a:pathLst>
                <a:path w="159384" h="100330">
                  <a:moveTo>
                    <a:pt x="159384" y="0"/>
                  </a:moveTo>
                  <a:lnTo>
                    <a:pt x="0" y="0"/>
                  </a:lnTo>
                  <a:lnTo>
                    <a:pt x="159384" y="99949"/>
                  </a:lnTo>
                  <a:lnTo>
                    <a:pt x="159384" y="0"/>
                  </a:lnTo>
                  <a:close/>
                </a:path>
              </a:pathLst>
            </a:custGeom>
            <a:solidFill>
              <a:srgbClr val="00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940" y="2478023"/>
              <a:ext cx="727075" cy="644525"/>
            </a:xfrm>
            <a:custGeom>
              <a:avLst/>
              <a:gdLst/>
              <a:ahLst/>
              <a:cxnLst/>
              <a:rect l="l" t="t" r="r" b="b"/>
              <a:pathLst>
                <a:path w="727075" h="644525">
                  <a:moveTo>
                    <a:pt x="726566" y="0"/>
                  </a:moveTo>
                  <a:lnTo>
                    <a:pt x="0" y="0"/>
                  </a:lnTo>
                  <a:lnTo>
                    <a:pt x="0" y="644271"/>
                  </a:lnTo>
                  <a:lnTo>
                    <a:pt x="726566" y="644271"/>
                  </a:lnTo>
                  <a:lnTo>
                    <a:pt x="726566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0744" y="2478023"/>
              <a:ext cx="214629" cy="113664"/>
            </a:xfrm>
            <a:custGeom>
              <a:avLst/>
              <a:gdLst/>
              <a:ahLst/>
              <a:cxnLst/>
              <a:rect l="l" t="t" r="r" b="b"/>
              <a:pathLst>
                <a:path w="214630" h="113664">
                  <a:moveTo>
                    <a:pt x="0" y="0"/>
                  </a:moveTo>
                  <a:lnTo>
                    <a:pt x="0" y="113664"/>
                  </a:lnTo>
                  <a:lnTo>
                    <a:pt x="214249" y="113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83563" y="2599721"/>
            <a:ext cx="1661795" cy="4629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Liberty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50" spc="-10" dirty="0">
                <a:latin typeface="Calibri"/>
                <a:cs typeface="Calibri"/>
              </a:rPr>
              <a:t>MSP: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QMB+,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SLMB+,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FBDE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04672" y="2564892"/>
            <a:ext cx="457200" cy="457200"/>
            <a:chOff x="804672" y="2564892"/>
            <a:chExt cx="457200" cy="457200"/>
          </a:xfrm>
        </p:grpSpPr>
        <p:sp>
          <p:nvSpPr>
            <p:cNvPr id="19" name="object 19"/>
            <p:cNvSpPr/>
            <p:nvPr/>
          </p:nvSpPr>
          <p:spPr>
            <a:xfrm>
              <a:off x="804672" y="256489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460" y="0"/>
                  </a:moveTo>
                  <a:lnTo>
                    <a:pt x="182435" y="4644"/>
                  </a:lnTo>
                  <a:lnTo>
                    <a:pt x="139560" y="17966"/>
                  </a:lnTo>
                  <a:lnTo>
                    <a:pt x="100754" y="39045"/>
                  </a:lnTo>
                  <a:lnTo>
                    <a:pt x="66938" y="66960"/>
                  </a:lnTo>
                  <a:lnTo>
                    <a:pt x="39034" y="100793"/>
                  </a:lnTo>
                  <a:lnTo>
                    <a:pt x="17962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55"/>
                  </a:lnTo>
                  <a:lnTo>
                    <a:pt x="17962" y="317535"/>
                  </a:lnTo>
                  <a:lnTo>
                    <a:pt x="39034" y="356325"/>
                  </a:lnTo>
                  <a:lnTo>
                    <a:pt x="66938" y="390112"/>
                  </a:lnTo>
                  <a:lnTo>
                    <a:pt x="100754" y="417981"/>
                  </a:lnTo>
                  <a:lnTo>
                    <a:pt x="139560" y="439019"/>
                  </a:lnTo>
                  <a:lnTo>
                    <a:pt x="182435" y="452311"/>
                  </a:lnTo>
                  <a:lnTo>
                    <a:pt x="228460" y="456946"/>
                  </a:lnTo>
                  <a:lnTo>
                    <a:pt x="274480" y="452311"/>
                  </a:lnTo>
                  <a:lnTo>
                    <a:pt x="317354" y="439019"/>
                  </a:lnTo>
                  <a:lnTo>
                    <a:pt x="356160" y="417981"/>
                  </a:lnTo>
                  <a:lnTo>
                    <a:pt x="389977" y="390112"/>
                  </a:lnTo>
                  <a:lnTo>
                    <a:pt x="417882" y="356325"/>
                  </a:lnTo>
                  <a:lnTo>
                    <a:pt x="438956" y="317535"/>
                  </a:lnTo>
                  <a:lnTo>
                    <a:pt x="452275" y="274655"/>
                  </a:lnTo>
                  <a:lnTo>
                    <a:pt x="456920" y="228600"/>
                  </a:lnTo>
                  <a:lnTo>
                    <a:pt x="452275" y="182533"/>
                  </a:lnTo>
                  <a:lnTo>
                    <a:pt x="438956" y="139624"/>
                  </a:lnTo>
                  <a:lnTo>
                    <a:pt x="417882" y="100793"/>
                  </a:lnTo>
                  <a:lnTo>
                    <a:pt x="389977" y="66960"/>
                  </a:lnTo>
                  <a:lnTo>
                    <a:pt x="356160" y="39045"/>
                  </a:lnTo>
                  <a:lnTo>
                    <a:pt x="317354" y="17966"/>
                  </a:lnTo>
                  <a:lnTo>
                    <a:pt x="274480" y="4644"/>
                  </a:lnTo>
                  <a:lnTo>
                    <a:pt x="22846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6112" y="265633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19">
                  <a:moveTo>
                    <a:pt x="136893" y="0"/>
                  </a:moveTo>
                  <a:lnTo>
                    <a:pt x="93600" y="6985"/>
                  </a:lnTo>
                  <a:lnTo>
                    <a:pt x="56018" y="26436"/>
                  </a:lnTo>
                  <a:lnTo>
                    <a:pt x="26394" y="56098"/>
                  </a:lnTo>
                  <a:lnTo>
                    <a:pt x="6972" y="93715"/>
                  </a:lnTo>
                  <a:lnTo>
                    <a:pt x="0" y="137032"/>
                  </a:lnTo>
                  <a:lnTo>
                    <a:pt x="6972" y="180350"/>
                  </a:lnTo>
                  <a:lnTo>
                    <a:pt x="26394" y="217967"/>
                  </a:lnTo>
                  <a:lnTo>
                    <a:pt x="56018" y="247629"/>
                  </a:lnTo>
                  <a:lnTo>
                    <a:pt x="93600" y="267080"/>
                  </a:lnTo>
                  <a:lnTo>
                    <a:pt x="136893" y="274065"/>
                  </a:lnTo>
                  <a:lnTo>
                    <a:pt x="180213" y="267080"/>
                  </a:lnTo>
                  <a:lnTo>
                    <a:pt x="217861" y="247629"/>
                  </a:lnTo>
                  <a:lnTo>
                    <a:pt x="247564" y="217967"/>
                  </a:lnTo>
                  <a:lnTo>
                    <a:pt x="267052" y="180350"/>
                  </a:lnTo>
                  <a:lnTo>
                    <a:pt x="274053" y="137032"/>
                  </a:lnTo>
                  <a:lnTo>
                    <a:pt x="267052" y="93715"/>
                  </a:lnTo>
                  <a:lnTo>
                    <a:pt x="247564" y="56098"/>
                  </a:lnTo>
                  <a:lnTo>
                    <a:pt x="217861" y="26436"/>
                  </a:lnTo>
                  <a:lnTo>
                    <a:pt x="180213" y="6985"/>
                  </a:lnTo>
                  <a:lnTo>
                    <a:pt x="136893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2940" y="2478023"/>
            <a:ext cx="727075" cy="6445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9685" algn="ctr">
              <a:lnSpc>
                <a:spcPct val="100000"/>
              </a:lnSpc>
            </a:pPr>
            <a:r>
              <a:rPr sz="1150" b="1" spc="-19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7512" y="3287267"/>
            <a:ext cx="4407535" cy="749300"/>
            <a:chOff x="667512" y="3287267"/>
            <a:chExt cx="4407535" cy="749300"/>
          </a:xfrm>
        </p:grpSpPr>
        <p:sp>
          <p:nvSpPr>
            <p:cNvPr id="23" name="object 23"/>
            <p:cNvSpPr/>
            <p:nvPr/>
          </p:nvSpPr>
          <p:spPr>
            <a:xfrm>
              <a:off x="827532" y="3406139"/>
              <a:ext cx="4247515" cy="608330"/>
            </a:xfrm>
            <a:custGeom>
              <a:avLst/>
              <a:gdLst/>
              <a:ahLst/>
              <a:cxnLst/>
              <a:rect l="l" t="t" r="r" b="b"/>
              <a:pathLst>
                <a:path w="4247515" h="608329">
                  <a:moveTo>
                    <a:pt x="4154043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4154043" y="608076"/>
                  </a:lnTo>
                  <a:lnTo>
                    <a:pt x="4190380" y="600741"/>
                  </a:lnTo>
                  <a:lnTo>
                    <a:pt x="4220051" y="580739"/>
                  </a:lnTo>
                  <a:lnTo>
                    <a:pt x="4240053" y="551068"/>
                  </a:lnTo>
                  <a:lnTo>
                    <a:pt x="4247388" y="514731"/>
                  </a:lnTo>
                  <a:lnTo>
                    <a:pt x="4247388" y="93345"/>
                  </a:lnTo>
                  <a:lnTo>
                    <a:pt x="4240053" y="57007"/>
                  </a:lnTo>
                  <a:lnTo>
                    <a:pt x="4220051" y="27336"/>
                  </a:lnTo>
                  <a:lnTo>
                    <a:pt x="4190380" y="7334"/>
                  </a:lnTo>
                  <a:lnTo>
                    <a:pt x="415404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7512" y="3931919"/>
              <a:ext cx="159385" cy="104775"/>
            </a:xfrm>
            <a:custGeom>
              <a:avLst/>
              <a:gdLst/>
              <a:ahLst/>
              <a:cxnLst/>
              <a:rect l="l" t="t" r="r" b="b"/>
              <a:pathLst>
                <a:path w="159384" h="104775">
                  <a:moveTo>
                    <a:pt x="159384" y="0"/>
                  </a:moveTo>
                  <a:lnTo>
                    <a:pt x="0" y="0"/>
                  </a:lnTo>
                  <a:lnTo>
                    <a:pt x="159384" y="104520"/>
                  </a:lnTo>
                  <a:lnTo>
                    <a:pt x="159384" y="0"/>
                  </a:lnTo>
                  <a:close/>
                </a:path>
              </a:pathLst>
            </a:custGeom>
            <a:solidFill>
              <a:srgbClr val="00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7512" y="3287267"/>
              <a:ext cx="727075" cy="648970"/>
            </a:xfrm>
            <a:custGeom>
              <a:avLst/>
              <a:gdLst/>
              <a:ahLst/>
              <a:cxnLst/>
              <a:rect l="l" t="t" r="r" b="b"/>
              <a:pathLst>
                <a:path w="727075" h="648970">
                  <a:moveTo>
                    <a:pt x="726566" y="0"/>
                  </a:moveTo>
                  <a:lnTo>
                    <a:pt x="0" y="0"/>
                  </a:lnTo>
                  <a:lnTo>
                    <a:pt x="0" y="648843"/>
                  </a:lnTo>
                  <a:lnTo>
                    <a:pt x="726566" y="648843"/>
                  </a:lnTo>
                  <a:lnTo>
                    <a:pt x="726566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85316" y="3287267"/>
              <a:ext cx="210185" cy="118745"/>
            </a:xfrm>
            <a:custGeom>
              <a:avLst/>
              <a:gdLst/>
              <a:ahLst/>
              <a:cxnLst/>
              <a:rect l="l" t="t" r="r" b="b"/>
              <a:pathLst>
                <a:path w="210184" h="118745">
                  <a:moveTo>
                    <a:pt x="0" y="0"/>
                  </a:moveTo>
                  <a:lnTo>
                    <a:pt x="0" y="118237"/>
                  </a:lnTo>
                  <a:lnTo>
                    <a:pt x="209677" y="118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87753" y="3449523"/>
            <a:ext cx="1995170" cy="393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Access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35"/>
              </a:lnSpc>
            </a:pPr>
            <a:r>
              <a:rPr sz="1050" spc="-10" dirty="0">
                <a:latin typeface="Calibri"/>
                <a:cs typeface="Calibri"/>
              </a:rPr>
              <a:t>MSP: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QMB,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QMB+,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SLMB+,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FBDE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09244" y="3378708"/>
            <a:ext cx="457200" cy="457200"/>
            <a:chOff x="809244" y="3378708"/>
            <a:chExt cx="457200" cy="457200"/>
          </a:xfrm>
        </p:grpSpPr>
        <p:sp>
          <p:nvSpPr>
            <p:cNvPr id="29" name="object 29"/>
            <p:cNvSpPr/>
            <p:nvPr/>
          </p:nvSpPr>
          <p:spPr>
            <a:xfrm>
              <a:off x="809244" y="337870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460" y="0"/>
                  </a:moveTo>
                  <a:lnTo>
                    <a:pt x="182435" y="4644"/>
                  </a:lnTo>
                  <a:lnTo>
                    <a:pt x="139560" y="17966"/>
                  </a:lnTo>
                  <a:lnTo>
                    <a:pt x="100754" y="39045"/>
                  </a:lnTo>
                  <a:lnTo>
                    <a:pt x="66938" y="66960"/>
                  </a:lnTo>
                  <a:lnTo>
                    <a:pt x="39034" y="100793"/>
                  </a:lnTo>
                  <a:lnTo>
                    <a:pt x="17962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55"/>
                  </a:lnTo>
                  <a:lnTo>
                    <a:pt x="17962" y="317535"/>
                  </a:lnTo>
                  <a:lnTo>
                    <a:pt x="39034" y="356325"/>
                  </a:lnTo>
                  <a:lnTo>
                    <a:pt x="66938" y="390112"/>
                  </a:lnTo>
                  <a:lnTo>
                    <a:pt x="100754" y="417981"/>
                  </a:lnTo>
                  <a:lnTo>
                    <a:pt x="139560" y="439019"/>
                  </a:lnTo>
                  <a:lnTo>
                    <a:pt x="182435" y="452311"/>
                  </a:lnTo>
                  <a:lnTo>
                    <a:pt x="228460" y="456945"/>
                  </a:lnTo>
                  <a:lnTo>
                    <a:pt x="274480" y="452311"/>
                  </a:lnTo>
                  <a:lnTo>
                    <a:pt x="317354" y="439019"/>
                  </a:lnTo>
                  <a:lnTo>
                    <a:pt x="356160" y="417981"/>
                  </a:lnTo>
                  <a:lnTo>
                    <a:pt x="389977" y="390112"/>
                  </a:lnTo>
                  <a:lnTo>
                    <a:pt x="417882" y="356325"/>
                  </a:lnTo>
                  <a:lnTo>
                    <a:pt x="438956" y="317535"/>
                  </a:lnTo>
                  <a:lnTo>
                    <a:pt x="452275" y="274655"/>
                  </a:lnTo>
                  <a:lnTo>
                    <a:pt x="456920" y="228599"/>
                  </a:lnTo>
                  <a:lnTo>
                    <a:pt x="452275" y="182533"/>
                  </a:lnTo>
                  <a:lnTo>
                    <a:pt x="438956" y="139624"/>
                  </a:lnTo>
                  <a:lnTo>
                    <a:pt x="417882" y="100793"/>
                  </a:lnTo>
                  <a:lnTo>
                    <a:pt x="389977" y="66960"/>
                  </a:lnTo>
                  <a:lnTo>
                    <a:pt x="356160" y="39045"/>
                  </a:lnTo>
                  <a:lnTo>
                    <a:pt x="317354" y="17966"/>
                  </a:lnTo>
                  <a:lnTo>
                    <a:pt x="274480" y="4644"/>
                  </a:lnTo>
                  <a:lnTo>
                    <a:pt x="22846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0684" y="3470148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20">
                  <a:moveTo>
                    <a:pt x="136893" y="0"/>
                  </a:moveTo>
                  <a:lnTo>
                    <a:pt x="93600" y="6985"/>
                  </a:lnTo>
                  <a:lnTo>
                    <a:pt x="56018" y="26436"/>
                  </a:lnTo>
                  <a:lnTo>
                    <a:pt x="26394" y="56098"/>
                  </a:lnTo>
                  <a:lnTo>
                    <a:pt x="6972" y="93715"/>
                  </a:lnTo>
                  <a:lnTo>
                    <a:pt x="0" y="137032"/>
                  </a:lnTo>
                  <a:lnTo>
                    <a:pt x="6972" y="180350"/>
                  </a:lnTo>
                  <a:lnTo>
                    <a:pt x="26394" y="217967"/>
                  </a:lnTo>
                  <a:lnTo>
                    <a:pt x="56018" y="247629"/>
                  </a:lnTo>
                  <a:lnTo>
                    <a:pt x="93600" y="267080"/>
                  </a:lnTo>
                  <a:lnTo>
                    <a:pt x="136893" y="274065"/>
                  </a:lnTo>
                  <a:lnTo>
                    <a:pt x="180213" y="267080"/>
                  </a:lnTo>
                  <a:lnTo>
                    <a:pt x="217861" y="247629"/>
                  </a:lnTo>
                  <a:lnTo>
                    <a:pt x="247564" y="217967"/>
                  </a:lnTo>
                  <a:lnTo>
                    <a:pt x="267052" y="180350"/>
                  </a:lnTo>
                  <a:lnTo>
                    <a:pt x="274053" y="137032"/>
                  </a:lnTo>
                  <a:lnTo>
                    <a:pt x="267052" y="93715"/>
                  </a:lnTo>
                  <a:lnTo>
                    <a:pt x="247564" y="56098"/>
                  </a:lnTo>
                  <a:lnTo>
                    <a:pt x="217861" y="26436"/>
                  </a:lnTo>
                  <a:lnTo>
                    <a:pt x="180213" y="6985"/>
                  </a:lnTo>
                  <a:lnTo>
                    <a:pt x="136893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7512" y="3287267"/>
            <a:ext cx="727075" cy="64897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0795" algn="ctr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71573" y="4360554"/>
            <a:ext cx="3253104" cy="4502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All</a:t>
            </a:r>
            <a:r>
              <a:rPr sz="1400" b="1" spc="-7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Dual</a:t>
            </a:r>
            <a:r>
              <a:rPr sz="1400" b="1" spc="-7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or</a:t>
            </a:r>
            <a:r>
              <a:rPr sz="1400" b="1" spc="-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All</a:t>
            </a:r>
            <a:r>
              <a:rPr sz="1400" b="1" spc="-7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C70"/>
                </a:solidFill>
                <a:latin typeface="Calibri"/>
                <a:cs typeface="Calibri"/>
              </a:rPr>
              <a:t>Dual</a:t>
            </a:r>
            <a:r>
              <a:rPr sz="1400" b="1" spc="-7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C70"/>
                </a:solidFill>
                <a:latin typeface="Calibri"/>
                <a:cs typeface="Calibri"/>
              </a:rPr>
              <a:t>Assure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50" spc="-10" dirty="0">
                <a:latin typeface="Calibri"/>
                <a:cs typeface="Calibri"/>
              </a:rPr>
              <a:t>MSP: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QMB,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QMB+,</a:t>
            </a:r>
            <a:r>
              <a:rPr sz="1050" spc="-6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SLMB+,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FBDE+,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SLMB</a:t>
            </a:r>
            <a:r>
              <a:rPr sz="1050" spc="-10" dirty="0">
                <a:latin typeface="Calibri"/>
                <a:cs typeface="Calibri"/>
              </a:rPr>
              <a:t> only,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QDWI,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and</a:t>
            </a:r>
            <a:r>
              <a:rPr sz="1050" spc="-6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QI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32103" y="4229100"/>
            <a:ext cx="575945" cy="575945"/>
            <a:chOff x="832103" y="4229100"/>
            <a:chExt cx="575945" cy="575945"/>
          </a:xfrm>
        </p:grpSpPr>
        <p:sp>
          <p:nvSpPr>
            <p:cNvPr id="34" name="object 34"/>
            <p:cNvSpPr/>
            <p:nvPr/>
          </p:nvSpPr>
          <p:spPr>
            <a:xfrm>
              <a:off x="832103" y="4229100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858" y="0"/>
                  </a:moveTo>
                  <a:lnTo>
                    <a:pt x="241187" y="3771"/>
                  </a:lnTo>
                  <a:lnTo>
                    <a:pt x="196907" y="14691"/>
                  </a:lnTo>
                  <a:lnTo>
                    <a:pt x="155610" y="32164"/>
                  </a:lnTo>
                  <a:lnTo>
                    <a:pt x="117891" y="55595"/>
                  </a:lnTo>
                  <a:lnTo>
                    <a:pt x="84345" y="84391"/>
                  </a:lnTo>
                  <a:lnTo>
                    <a:pt x="55565" y="117957"/>
                  </a:lnTo>
                  <a:lnTo>
                    <a:pt x="32147" y="155699"/>
                  </a:lnTo>
                  <a:lnTo>
                    <a:pt x="14683" y="197022"/>
                  </a:lnTo>
                  <a:lnTo>
                    <a:pt x="3770" y="241333"/>
                  </a:lnTo>
                  <a:lnTo>
                    <a:pt x="0" y="288036"/>
                  </a:lnTo>
                  <a:lnTo>
                    <a:pt x="3770" y="334728"/>
                  </a:lnTo>
                  <a:lnTo>
                    <a:pt x="14683" y="379009"/>
                  </a:lnTo>
                  <a:lnTo>
                    <a:pt x="32147" y="420290"/>
                  </a:lnTo>
                  <a:lnTo>
                    <a:pt x="55565" y="457980"/>
                  </a:lnTo>
                  <a:lnTo>
                    <a:pt x="84345" y="491490"/>
                  </a:lnTo>
                  <a:lnTo>
                    <a:pt x="117891" y="520229"/>
                  </a:lnTo>
                  <a:lnTo>
                    <a:pt x="155610" y="543609"/>
                  </a:lnTo>
                  <a:lnTo>
                    <a:pt x="196907" y="561039"/>
                  </a:lnTo>
                  <a:lnTo>
                    <a:pt x="241187" y="571929"/>
                  </a:lnTo>
                  <a:lnTo>
                    <a:pt x="287858" y="575691"/>
                  </a:lnTo>
                  <a:lnTo>
                    <a:pt x="334536" y="571929"/>
                  </a:lnTo>
                  <a:lnTo>
                    <a:pt x="378821" y="561039"/>
                  </a:lnTo>
                  <a:lnTo>
                    <a:pt x="420117" y="543609"/>
                  </a:lnTo>
                  <a:lnTo>
                    <a:pt x="457832" y="520229"/>
                  </a:lnTo>
                  <a:lnTo>
                    <a:pt x="491372" y="491490"/>
                  </a:lnTo>
                  <a:lnTo>
                    <a:pt x="520145" y="457980"/>
                  </a:lnTo>
                  <a:lnTo>
                    <a:pt x="543556" y="420290"/>
                  </a:lnTo>
                  <a:lnTo>
                    <a:pt x="561013" y="379009"/>
                  </a:lnTo>
                  <a:lnTo>
                    <a:pt x="571922" y="334728"/>
                  </a:lnTo>
                  <a:lnTo>
                    <a:pt x="575691" y="288036"/>
                  </a:lnTo>
                  <a:lnTo>
                    <a:pt x="571922" y="241333"/>
                  </a:lnTo>
                  <a:lnTo>
                    <a:pt x="561013" y="197022"/>
                  </a:lnTo>
                  <a:lnTo>
                    <a:pt x="543556" y="155699"/>
                  </a:lnTo>
                  <a:lnTo>
                    <a:pt x="520145" y="117957"/>
                  </a:lnTo>
                  <a:lnTo>
                    <a:pt x="491372" y="84391"/>
                  </a:lnTo>
                  <a:lnTo>
                    <a:pt x="457832" y="55595"/>
                  </a:lnTo>
                  <a:lnTo>
                    <a:pt x="420117" y="32164"/>
                  </a:lnTo>
                  <a:lnTo>
                    <a:pt x="378821" y="14691"/>
                  </a:lnTo>
                  <a:lnTo>
                    <a:pt x="334536" y="3771"/>
                  </a:lnTo>
                  <a:lnTo>
                    <a:pt x="287858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28115" y="4325111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191655" y="0"/>
                  </a:moveTo>
                  <a:lnTo>
                    <a:pt x="147680" y="5064"/>
                  </a:lnTo>
                  <a:lnTo>
                    <a:pt x="107328" y="19493"/>
                  </a:lnTo>
                  <a:lnTo>
                    <a:pt x="71745" y="42137"/>
                  </a:lnTo>
                  <a:lnTo>
                    <a:pt x="42074" y="71848"/>
                  </a:lnTo>
                  <a:lnTo>
                    <a:pt x="19463" y="107477"/>
                  </a:lnTo>
                  <a:lnTo>
                    <a:pt x="5056" y="147876"/>
                  </a:lnTo>
                  <a:lnTo>
                    <a:pt x="0" y="191896"/>
                  </a:lnTo>
                  <a:lnTo>
                    <a:pt x="5056" y="235870"/>
                  </a:lnTo>
                  <a:lnTo>
                    <a:pt x="19463" y="276235"/>
                  </a:lnTo>
                  <a:lnTo>
                    <a:pt x="42074" y="311842"/>
                  </a:lnTo>
                  <a:lnTo>
                    <a:pt x="71745" y="341539"/>
                  </a:lnTo>
                  <a:lnTo>
                    <a:pt x="107328" y="364176"/>
                  </a:lnTo>
                  <a:lnTo>
                    <a:pt x="147680" y="378602"/>
                  </a:lnTo>
                  <a:lnTo>
                    <a:pt x="191655" y="383667"/>
                  </a:lnTo>
                  <a:lnTo>
                    <a:pt x="235646" y="378602"/>
                  </a:lnTo>
                  <a:lnTo>
                    <a:pt x="276047" y="364176"/>
                  </a:lnTo>
                  <a:lnTo>
                    <a:pt x="311701" y="341539"/>
                  </a:lnTo>
                  <a:lnTo>
                    <a:pt x="341448" y="311842"/>
                  </a:lnTo>
                  <a:lnTo>
                    <a:pt x="364130" y="276235"/>
                  </a:lnTo>
                  <a:lnTo>
                    <a:pt x="378589" y="235870"/>
                  </a:lnTo>
                  <a:lnTo>
                    <a:pt x="383667" y="191896"/>
                  </a:lnTo>
                  <a:lnTo>
                    <a:pt x="378589" y="147876"/>
                  </a:lnTo>
                  <a:lnTo>
                    <a:pt x="364130" y="107477"/>
                  </a:lnTo>
                  <a:lnTo>
                    <a:pt x="341448" y="71848"/>
                  </a:lnTo>
                  <a:lnTo>
                    <a:pt x="311701" y="42137"/>
                  </a:lnTo>
                  <a:lnTo>
                    <a:pt x="276047" y="19493"/>
                  </a:lnTo>
                  <a:lnTo>
                    <a:pt x="235646" y="5064"/>
                  </a:lnTo>
                  <a:lnTo>
                    <a:pt x="191655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67512" y="4110228"/>
            <a:ext cx="909319" cy="813435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2000"/>
              </a:spcBef>
            </a:pP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5592064" y="4461002"/>
          <a:ext cx="5863590" cy="150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Offering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177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1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3345">
                        <a:lnSpc>
                          <a:spcPts val="1555"/>
                        </a:lnSpc>
                        <a:spcBef>
                          <a:spcPts val="1090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Dual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Assure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555"/>
                        </a:lnSpc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(HMO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D-SNP)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550545">
                        <a:lnSpc>
                          <a:spcPct val="99300"/>
                        </a:lnSpc>
                        <a:spcBef>
                          <a:spcPts val="32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3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H6975,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H9630,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KY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H9730,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H2491,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MI</a:t>
                      </a:r>
                      <a:r>
                        <a:rPr sz="13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H5475,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MS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H1416, NC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H4073, OK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H9900,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OH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H0908,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TX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H0174,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WI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H8189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93345">
                        <a:lnSpc>
                          <a:spcPts val="1555"/>
                        </a:lnSpc>
                        <a:spcBef>
                          <a:spcPts val="310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Dual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1555"/>
                        </a:lnSpc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(HMO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D-SNP)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FL</a:t>
                      </a:r>
                      <a:r>
                        <a:rPr sz="13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H1032,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GA</a:t>
                      </a:r>
                      <a:r>
                        <a:rPr sz="13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H1112,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NM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H2134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PY2024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NEW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dirty="0"/>
              <a:t>All Dual</a:t>
            </a:r>
            <a:r>
              <a:rPr spc="-45" dirty="0"/>
              <a:t> </a:t>
            </a:r>
            <a:r>
              <a:rPr dirty="0"/>
              <a:t>Plan</a:t>
            </a:r>
            <a:r>
              <a:rPr spc="-55" dirty="0"/>
              <a:t> </a:t>
            </a:r>
            <a:r>
              <a:rPr spc="-10" dirty="0"/>
              <a:t>Offerings</a:t>
            </a:r>
          </a:p>
        </p:txBody>
      </p:sp>
      <p:sp>
        <p:nvSpPr>
          <p:cNvPr id="39" name="object 39"/>
          <p:cNvSpPr/>
          <p:nvPr/>
        </p:nvSpPr>
        <p:spPr>
          <a:xfrm>
            <a:off x="525780" y="6268211"/>
            <a:ext cx="2711450" cy="274320"/>
          </a:xfrm>
          <a:custGeom>
            <a:avLst/>
            <a:gdLst/>
            <a:ahLst/>
            <a:cxnLst/>
            <a:rect l="l" t="t" r="r" b="b"/>
            <a:pathLst>
              <a:path w="2711450" h="274320">
                <a:moveTo>
                  <a:pt x="2711196" y="0"/>
                </a:moveTo>
                <a:lnTo>
                  <a:pt x="0" y="0"/>
                </a:lnTo>
                <a:lnTo>
                  <a:pt x="0" y="274320"/>
                </a:lnTo>
                <a:lnTo>
                  <a:pt x="2711196" y="274320"/>
                </a:lnTo>
                <a:lnTo>
                  <a:pt x="2711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96128" y="2532888"/>
            <a:ext cx="384175" cy="384175"/>
          </a:xfrm>
          <a:custGeom>
            <a:avLst/>
            <a:gdLst/>
            <a:ahLst/>
            <a:cxnLst/>
            <a:rect l="l" t="t" r="r" b="b"/>
            <a:pathLst>
              <a:path w="384175" h="384175">
                <a:moveTo>
                  <a:pt x="191643" y="0"/>
                </a:moveTo>
                <a:lnTo>
                  <a:pt x="147676" y="5064"/>
                </a:lnTo>
                <a:lnTo>
                  <a:pt x="107329" y="19493"/>
                </a:lnTo>
                <a:lnTo>
                  <a:pt x="71747" y="42137"/>
                </a:lnTo>
                <a:lnTo>
                  <a:pt x="42077" y="71848"/>
                </a:lnTo>
                <a:lnTo>
                  <a:pt x="19465" y="107477"/>
                </a:lnTo>
                <a:lnTo>
                  <a:pt x="5057" y="147876"/>
                </a:lnTo>
                <a:lnTo>
                  <a:pt x="0" y="191897"/>
                </a:lnTo>
                <a:lnTo>
                  <a:pt x="5057" y="235870"/>
                </a:lnTo>
                <a:lnTo>
                  <a:pt x="19465" y="276235"/>
                </a:lnTo>
                <a:lnTo>
                  <a:pt x="42077" y="311842"/>
                </a:lnTo>
                <a:lnTo>
                  <a:pt x="71747" y="341539"/>
                </a:lnTo>
                <a:lnTo>
                  <a:pt x="107329" y="364176"/>
                </a:lnTo>
                <a:lnTo>
                  <a:pt x="147676" y="378602"/>
                </a:lnTo>
                <a:lnTo>
                  <a:pt x="191643" y="383666"/>
                </a:lnTo>
                <a:lnTo>
                  <a:pt x="235630" y="378602"/>
                </a:lnTo>
                <a:lnTo>
                  <a:pt x="276031" y="364176"/>
                </a:lnTo>
                <a:lnTo>
                  <a:pt x="311687" y="341539"/>
                </a:lnTo>
                <a:lnTo>
                  <a:pt x="341439" y="311842"/>
                </a:lnTo>
                <a:lnTo>
                  <a:pt x="364126" y="276235"/>
                </a:lnTo>
                <a:lnTo>
                  <a:pt x="378588" y="235870"/>
                </a:lnTo>
                <a:lnTo>
                  <a:pt x="383667" y="191897"/>
                </a:lnTo>
                <a:lnTo>
                  <a:pt x="378588" y="147876"/>
                </a:lnTo>
                <a:lnTo>
                  <a:pt x="364126" y="107477"/>
                </a:lnTo>
                <a:lnTo>
                  <a:pt x="341439" y="71848"/>
                </a:lnTo>
                <a:lnTo>
                  <a:pt x="311687" y="42137"/>
                </a:lnTo>
                <a:lnTo>
                  <a:pt x="276031" y="19493"/>
                </a:lnTo>
                <a:lnTo>
                  <a:pt x="235630" y="5064"/>
                </a:lnTo>
                <a:lnTo>
                  <a:pt x="191643" y="0"/>
                </a:lnTo>
                <a:close/>
              </a:path>
            </a:pathLst>
          </a:custGeom>
          <a:solidFill>
            <a:srgbClr val="001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706871" y="2559811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89393" y="6332245"/>
            <a:ext cx="440245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50" i="1" dirty="0">
                <a:latin typeface="Calibri"/>
                <a:cs typeface="Calibri"/>
              </a:rPr>
              <a:t>All</a:t>
            </a:r>
            <a:r>
              <a:rPr sz="1150" i="1" spc="7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information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on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this</a:t>
            </a:r>
            <a:r>
              <a:rPr sz="1150" i="1" spc="6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slide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is</a:t>
            </a:r>
            <a:r>
              <a:rPr sz="1150" i="1" spc="6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subject</a:t>
            </a:r>
            <a:r>
              <a:rPr sz="1150" i="1" spc="5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to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change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until</a:t>
            </a:r>
            <a:r>
              <a:rPr sz="1150" i="1" spc="7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approved</a:t>
            </a:r>
            <a:r>
              <a:rPr sz="1150" i="1" spc="10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by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spc="-20" dirty="0">
                <a:latin typeface="Calibri"/>
                <a:cs typeface="Calibri"/>
              </a:rPr>
              <a:t>CMS.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7385" y="1641601"/>
          <a:ext cx="10836910" cy="4022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9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copays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higher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ancillary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amounts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03505">
                        <a:lnSpc>
                          <a:spcPct val="100699"/>
                        </a:lnSpc>
                        <a:spcBef>
                          <a:spcPts val="11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$205/monthly,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Platinum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$500,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 allowance,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48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one-way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trips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Dual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(formerly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D-SNP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$170/month,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$4000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one-way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trips,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Vision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$400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$89/month,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$4000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Transportation,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allowance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Giveback;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Silver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Sneakers, Strong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formulary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Florida</a:t>
            </a:r>
            <a:r>
              <a:rPr spc="-80" dirty="0"/>
              <a:t> </a:t>
            </a:r>
            <a:r>
              <a:rPr dirty="0"/>
              <a:t>|</a:t>
            </a:r>
            <a:r>
              <a:rPr spc="-1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2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1449455"/>
            <a:ext cx="5287645" cy="353631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3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Jean</a:t>
            </a:r>
            <a:r>
              <a:rPr sz="1550" b="1" spc="6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Negrete</a:t>
            </a:r>
            <a:r>
              <a:rPr sz="1550" b="1" spc="10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–</a:t>
            </a:r>
            <a:r>
              <a:rPr sz="1550" b="1" spc="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9FA2"/>
                </a:solidFill>
                <a:latin typeface="Calibri"/>
                <a:cs typeface="Calibri"/>
              </a:rPr>
              <a:t>Sales</a:t>
            </a:r>
            <a:r>
              <a:rPr sz="1550" b="1" spc="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009FA2"/>
                </a:solidFill>
                <a:latin typeface="Calibri"/>
                <a:cs typeface="Calibri"/>
              </a:rPr>
              <a:t>Manager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Local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sales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teams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supporting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markets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Austin,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DFW,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Paso,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500" spc="-10" dirty="0">
                <a:latin typeface="Calibri"/>
                <a:cs typeface="Calibri"/>
              </a:rPr>
              <a:t>Houston,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Rio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Grande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Valley,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San</a:t>
            </a:r>
            <a:r>
              <a:rPr sz="1500" spc="-10" dirty="0">
                <a:latin typeface="Calibri"/>
                <a:cs typeface="Calibri"/>
              </a:rPr>
              <a:t> Antonio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00" spc="-10" dirty="0">
                <a:latin typeface="Calibri"/>
                <a:cs typeface="Calibri"/>
              </a:rPr>
              <a:t>Strong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provider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network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statewide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key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partners:</a:t>
            </a:r>
            <a:endParaRPr sz="15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29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00" dirty="0">
                <a:latin typeface="Calibri"/>
                <a:cs typeface="Calibri"/>
              </a:rPr>
              <a:t>Oak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Street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Health,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Valora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Medical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Group,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WellMed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(Dallas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&amp;</a:t>
            </a:r>
            <a:endParaRPr sz="1500">
              <a:latin typeface="Calibri"/>
              <a:cs typeface="Calibri"/>
            </a:endParaRPr>
          </a:p>
          <a:p>
            <a:pPr marL="474345">
              <a:lnSpc>
                <a:spcPct val="100000"/>
              </a:lnSpc>
            </a:pPr>
            <a:r>
              <a:rPr sz="1500" spc="-10" dirty="0">
                <a:latin typeface="Calibri"/>
                <a:cs typeface="Calibri"/>
              </a:rPr>
              <a:t>Houston),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Cano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Health,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ChenMed,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Village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MD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2024 </a:t>
            </a:r>
            <a:r>
              <a:rPr sz="1500" spc="-10" dirty="0">
                <a:latin typeface="Calibri"/>
                <a:cs typeface="Calibri"/>
              </a:rPr>
              <a:t>Product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Expansion:</a:t>
            </a:r>
            <a:endParaRPr sz="15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32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00" b="1" i="1" dirty="0">
                <a:latin typeface="Calibri"/>
                <a:cs typeface="Calibri"/>
              </a:rPr>
              <a:t>All</a:t>
            </a:r>
            <a:r>
              <a:rPr sz="1500" b="1" i="1" spc="-40" dirty="0">
                <a:latin typeface="Calibri"/>
                <a:cs typeface="Calibri"/>
              </a:rPr>
              <a:t> </a:t>
            </a:r>
            <a:r>
              <a:rPr sz="1500" b="1" i="1" dirty="0">
                <a:latin typeface="Calibri"/>
                <a:cs typeface="Calibri"/>
              </a:rPr>
              <a:t>Duals</a:t>
            </a:r>
            <a:r>
              <a:rPr sz="1500" b="1" i="1" spc="-40" dirty="0">
                <a:latin typeface="Calibri"/>
                <a:cs typeface="Calibri"/>
              </a:rPr>
              <a:t> </a:t>
            </a:r>
            <a:r>
              <a:rPr sz="1500" b="1" i="1" dirty="0">
                <a:latin typeface="Calibri"/>
                <a:cs typeface="Calibri"/>
              </a:rPr>
              <a:t>Plan</a:t>
            </a:r>
            <a:r>
              <a:rPr sz="1500" b="1" i="1" spc="-65" dirty="0">
                <a:latin typeface="Calibri"/>
                <a:cs typeface="Calibri"/>
              </a:rPr>
              <a:t> </a:t>
            </a:r>
            <a:r>
              <a:rPr sz="1500" b="1" i="1" dirty="0">
                <a:latin typeface="Calibri"/>
                <a:cs typeface="Calibri"/>
              </a:rPr>
              <a:t>for</a:t>
            </a:r>
            <a:r>
              <a:rPr sz="1500" b="1" i="1" spc="-45" dirty="0">
                <a:latin typeface="Calibri"/>
                <a:cs typeface="Calibri"/>
              </a:rPr>
              <a:t> </a:t>
            </a:r>
            <a:r>
              <a:rPr sz="1500" b="1" i="1" spc="-10" dirty="0">
                <a:latin typeface="Calibri"/>
                <a:cs typeface="Calibri"/>
              </a:rPr>
              <a:t>2024!</a:t>
            </a:r>
            <a:endParaRPr sz="15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29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00" i="1" dirty="0">
                <a:latin typeface="Calibri"/>
                <a:cs typeface="Calibri"/>
              </a:rPr>
              <a:t>Spendables</a:t>
            </a:r>
            <a:r>
              <a:rPr sz="1500" i="1" spc="-15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card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(OTC,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Groceries/Healthy</a:t>
            </a:r>
            <a:r>
              <a:rPr sz="1500" i="1" spc="-8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Food,</a:t>
            </a:r>
            <a:r>
              <a:rPr sz="1500" i="1" spc="-2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Utility/Rent</a:t>
            </a:r>
            <a:endParaRPr sz="1500">
              <a:latin typeface="Calibri"/>
              <a:cs typeface="Calibri"/>
            </a:endParaRPr>
          </a:p>
          <a:p>
            <a:pPr marL="474345">
              <a:lnSpc>
                <a:spcPct val="100000"/>
              </a:lnSpc>
            </a:pPr>
            <a:r>
              <a:rPr sz="1500" i="1" spc="-10" dirty="0">
                <a:latin typeface="Calibri"/>
                <a:cs typeface="Calibri"/>
              </a:rPr>
              <a:t>Assistance,</a:t>
            </a:r>
            <a:r>
              <a:rPr sz="1500" i="1" spc="-30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Gas)</a:t>
            </a:r>
            <a:endParaRPr sz="15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29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00" spc="-10" dirty="0">
                <a:latin typeface="Calibri"/>
                <a:cs typeface="Calibri"/>
              </a:rPr>
              <a:t>Wellcare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Dual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Liberty</a:t>
            </a:r>
            <a:endParaRPr sz="15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33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00" spc="-10" dirty="0">
                <a:latin typeface="Calibri"/>
                <a:cs typeface="Calibri"/>
              </a:rPr>
              <a:t>Wellcare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Dual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Access</a:t>
            </a:r>
            <a:endParaRPr sz="15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28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00" spc="-10" dirty="0">
                <a:latin typeface="Calibri"/>
                <a:cs typeface="Calibri"/>
              </a:rPr>
              <a:t>Wellcare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Giveback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HMO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4964480"/>
            <a:ext cx="5189220" cy="890269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Ascension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Complete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Joint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Venture: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Wellcare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Complete</a:t>
            </a:r>
            <a:endParaRPr sz="1500">
              <a:latin typeface="Calibri"/>
              <a:cs typeface="Calibri"/>
            </a:endParaRPr>
          </a:p>
          <a:p>
            <a:pPr marL="241300" marR="5080" indent="-228600">
              <a:lnSpc>
                <a:spcPts val="1620"/>
              </a:lnSpc>
              <a:spcBef>
                <a:spcPts val="100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500" spc="-10" dirty="0">
                <a:latin typeface="Calibri"/>
                <a:cs typeface="Calibri"/>
              </a:rPr>
              <a:t>Wellcare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Mutual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Omaha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Premium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Open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(PPO)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(Dallas</a:t>
            </a:r>
            <a:r>
              <a:rPr sz="1500" spc="-1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and </a:t>
            </a:r>
            <a:r>
              <a:rPr sz="1500" spc="-10" dirty="0">
                <a:latin typeface="Calibri"/>
                <a:cs typeface="Calibri"/>
              </a:rPr>
              <a:t>Houston)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Texas</a:t>
            </a:r>
            <a:r>
              <a:rPr spc="-90" dirty="0"/>
              <a:t> </a:t>
            </a:r>
            <a:r>
              <a:rPr dirty="0"/>
              <a:t>|</a:t>
            </a:r>
            <a:r>
              <a:rPr spc="-11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38543" y="1280160"/>
            <a:ext cx="5052060" cy="4773295"/>
            <a:chOff x="6638543" y="1280160"/>
            <a:chExt cx="5052060" cy="47732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8543" y="1280160"/>
              <a:ext cx="5052059" cy="47731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21523" y="4933188"/>
              <a:ext cx="1111250" cy="329565"/>
            </a:xfrm>
            <a:custGeom>
              <a:avLst/>
              <a:gdLst/>
              <a:ahLst/>
              <a:cxnLst/>
              <a:rect l="l" t="t" r="r" b="b"/>
              <a:pathLst>
                <a:path w="1111250" h="329564">
                  <a:moveTo>
                    <a:pt x="1110996" y="0"/>
                  </a:moveTo>
                  <a:lnTo>
                    <a:pt x="0" y="0"/>
                  </a:lnTo>
                  <a:lnTo>
                    <a:pt x="0" y="329184"/>
                  </a:lnTo>
                  <a:lnTo>
                    <a:pt x="1110996" y="329184"/>
                  </a:lnTo>
                  <a:lnTo>
                    <a:pt x="111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49667" y="5150866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9500" y="5221223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5"/>
                </a:lnTo>
                <a:lnTo>
                  <a:pt x="196596" y="196595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135" y="1600327"/>
            <a:ext cx="374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18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1800" b="1" spc="-8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1800" b="1" spc="-9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135" y="2002917"/>
            <a:ext cx="5560695" cy="365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99"/>
              </a:lnSpc>
              <a:spcBef>
                <a:spcPts val="10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Aransas,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Armstrong,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Atascosa,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Austin,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Bailey,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Bandera,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Bastrop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Bee, </a:t>
            </a:r>
            <a:r>
              <a:rPr sz="1400" spc="-10" dirty="0">
                <a:latin typeface="Calibri"/>
                <a:cs typeface="Calibri"/>
              </a:rPr>
              <a:t>Brazoria,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Bell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Bexar,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Blanco,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Borden,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Bosque,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Brooks,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Burleson,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Burnet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sz="1400" b="1" dirty="0">
                <a:latin typeface="Calibri"/>
                <a:cs typeface="Calibri"/>
              </a:rPr>
              <a:t>Caldwell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Calhoun,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Cameron,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Castro,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Chambers,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Cochran,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Coke,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Collin, Colorado,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Comal,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Cooke,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Coryell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Crosby,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Dallas,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Denton,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DeWitt,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Dickens, </a:t>
            </a:r>
            <a:r>
              <a:rPr sz="1400" dirty="0">
                <a:latin typeface="Calibri"/>
                <a:cs typeface="Calibri"/>
              </a:rPr>
              <a:t>Dimmit,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Donley,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Duval,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Ector,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Paso,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Ellis,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Bend,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Galveston,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Garza, </a:t>
            </a:r>
            <a:r>
              <a:rPr sz="1400" dirty="0">
                <a:latin typeface="Calibri"/>
                <a:cs typeface="Calibri"/>
              </a:rPr>
              <a:t>Gillespie, Glasscock,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Goliad,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Gonzales,</a:t>
            </a:r>
            <a:r>
              <a:rPr sz="1400" spc="-10" dirty="0">
                <a:latin typeface="Calibri"/>
                <a:cs typeface="Calibri"/>
              </a:rPr>
              <a:t> Grayson,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Grimes,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Guadalupe, </a:t>
            </a:r>
            <a:r>
              <a:rPr sz="1400" dirty="0">
                <a:latin typeface="Calibri"/>
                <a:cs typeface="Calibri"/>
              </a:rPr>
              <a:t>Hardin,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Hale,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Harris,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Hays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Hamilton,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Hidalgo,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Hill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Hockley,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Hood,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Hunt, </a:t>
            </a:r>
            <a:r>
              <a:rPr sz="1400" dirty="0">
                <a:latin typeface="Calibri"/>
                <a:cs typeface="Calibri"/>
              </a:rPr>
              <a:t>Irion,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Jefferson,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Jack,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Jim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Hogg, Jim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Wells,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Johnson,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Karnes,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Kendall, </a:t>
            </a:r>
            <a:r>
              <a:rPr sz="1400" spc="-20" dirty="0">
                <a:latin typeface="Calibri"/>
                <a:cs typeface="Calibri"/>
              </a:rPr>
              <a:t>Kenedy,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Kent,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Kimble,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Kleberg,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Salle,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Lamb,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Lampasas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Leon,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Lee</a:t>
            </a:r>
            <a:r>
              <a:rPr sz="1400" spc="-20" dirty="0">
                <a:latin typeface="Calibri"/>
                <a:cs typeface="Calibri"/>
              </a:rPr>
              <a:t>, </a:t>
            </a:r>
            <a:r>
              <a:rPr sz="1400" spc="-10" dirty="0">
                <a:latin typeface="Calibri"/>
                <a:cs typeface="Calibri"/>
              </a:rPr>
              <a:t>Liberty,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Limestone,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Llano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Lubbock,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Lynn,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Martin,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Mason,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Matagorda, Maverick,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McCulloch,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McLennan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McMullen,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Medina,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Milam,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Mills, </a:t>
            </a:r>
            <a:r>
              <a:rPr sz="1400" dirty="0">
                <a:latin typeface="Calibri"/>
                <a:cs typeface="Calibri"/>
              </a:rPr>
              <a:t>Mitchell,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Montgomery,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Navarro,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Nolan,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Nueces,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Newton,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Orange,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Palo </a:t>
            </a:r>
            <a:r>
              <a:rPr sz="1400" spc="-10" dirty="0">
                <a:latin typeface="Calibri"/>
                <a:cs typeface="Calibri"/>
              </a:rPr>
              <a:t>Pinto,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Parker,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Polk,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Potter,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Randall,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Rockwall,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Real,</a:t>
            </a:r>
            <a:r>
              <a:rPr sz="1400" spc="-10" dirty="0">
                <a:latin typeface="Calibri"/>
                <a:cs typeface="Calibri"/>
              </a:rPr>
              <a:t> Refugio,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Jacinto, </a:t>
            </a:r>
            <a:r>
              <a:rPr sz="1400" spc="-20" dirty="0">
                <a:latin typeface="Calibri"/>
                <a:cs typeface="Calibri"/>
              </a:rPr>
              <a:t>Starr,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San</a:t>
            </a:r>
            <a:r>
              <a:rPr sz="1400" spc="-10" dirty="0">
                <a:latin typeface="Calibri"/>
                <a:cs typeface="Calibri"/>
              </a:rPr>
              <a:t> Patricio,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Saba,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Shackelford,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Smith,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Somervell,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Starr,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Sterling, </a:t>
            </a:r>
            <a:r>
              <a:rPr sz="1400" spc="-20" dirty="0">
                <a:latin typeface="Calibri"/>
                <a:cs typeface="Calibri"/>
              </a:rPr>
              <a:t>Swisher,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Tarrant,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Terry,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Throckmorton,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Travis</a:t>
            </a:r>
            <a:r>
              <a:rPr sz="1400" spc="-20" dirty="0">
                <a:latin typeface="Calibri"/>
                <a:cs typeface="Calibri"/>
              </a:rPr>
              <a:t>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Trinity,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Uvalde,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Zandt, </a:t>
            </a:r>
            <a:r>
              <a:rPr sz="1400" dirty="0">
                <a:latin typeface="Calibri"/>
                <a:cs typeface="Calibri"/>
              </a:rPr>
              <a:t>Victoria,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Walker,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Waller,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Webb,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Wharton,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Williamson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Willacy,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Wilson, </a:t>
            </a:r>
            <a:r>
              <a:rPr sz="1400" dirty="0">
                <a:latin typeface="Calibri"/>
                <a:cs typeface="Calibri"/>
              </a:rPr>
              <a:t>Wise,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Zapata,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Zavala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135" y="5864148"/>
            <a:ext cx="22015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*Wellcare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Complete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Counties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Texas</a:t>
            </a:r>
            <a:r>
              <a:rPr spc="-95" dirty="0"/>
              <a:t> </a:t>
            </a:r>
            <a:r>
              <a:rPr dirty="0"/>
              <a:t>|</a:t>
            </a:r>
            <a:r>
              <a:rPr spc="-12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20" dirty="0">
                <a:latin typeface="Calibri"/>
                <a:cs typeface="Calibri"/>
              </a:rPr>
              <a:t> Area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38543" y="1280160"/>
            <a:ext cx="5052060" cy="4773295"/>
            <a:chOff x="6638543" y="1280160"/>
            <a:chExt cx="5052060" cy="47732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8543" y="1280160"/>
              <a:ext cx="5052059" cy="47731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21523" y="4933188"/>
              <a:ext cx="1111250" cy="329565"/>
            </a:xfrm>
            <a:custGeom>
              <a:avLst/>
              <a:gdLst/>
              <a:ahLst/>
              <a:cxnLst/>
              <a:rect l="l" t="t" r="r" b="b"/>
              <a:pathLst>
                <a:path w="1111250" h="329564">
                  <a:moveTo>
                    <a:pt x="1110996" y="0"/>
                  </a:moveTo>
                  <a:lnTo>
                    <a:pt x="0" y="0"/>
                  </a:lnTo>
                  <a:lnTo>
                    <a:pt x="0" y="329184"/>
                  </a:lnTo>
                  <a:lnTo>
                    <a:pt x="1110996" y="329184"/>
                  </a:lnTo>
                  <a:lnTo>
                    <a:pt x="111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49667" y="5150866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29500" y="5221223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5"/>
                </a:lnTo>
                <a:lnTo>
                  <a:pt x="196596" y="196595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4895" y="1682369"/>
          <a:ext cx="10838815" cy="402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 to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$150;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Assure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780415">
                        <a:lnSpc>
                          <a:spcPct val="100800"/>
                        </a:lnSpc>
                        <a:spcBef>
                          <a:spcPts val="10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Partial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MSPs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(SLMB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only,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QDWI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&amp;QI)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Supplemental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richer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than LIS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rich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implants; vision;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Formulary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copay;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VBID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Package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hearing;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Formulary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copay;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VBID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Package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Assist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Card;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dentures;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transportation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541" y="565861"/>
            <a:ext cx="356870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Texas</a:t>
            </a:r>
            <a:r>
              <a:rPr spc="-90" dirty="0"/>
              <a:t> </a:t>
            </a:r>
            <a:r>
              <a:rPr dirty="0"/>
              <a:t>|</a:t>
            </a:r>
            <a:r>
              <a:rPr spc="-12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6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1567182"/>
            <a:ext cx="10782935" cy="40614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4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Addition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Duals D-SNP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markets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region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Strong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resources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for: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79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Supporting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growth, </a:t>
            </a:r>
            <a:r>
              <a:rPr sz="1800" spc="-10" dirty="0">
                <a:latin typeface="Calibri"/>
                <a:cs typeface="Calibri"/>
              </a:rPr>
              <a:t>strategic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planning, marketing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investments,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resolution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79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Local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virtual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AEP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kickoff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meetings,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trainings,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presentations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83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Field support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marketing,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events,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supplies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79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Market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deep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dives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Improved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network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states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Competitive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portfolio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full spectrum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eligibility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types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member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preferences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(HMO,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PPO,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D-</a:t>
            </a:r>
            <a:r>
              <a:rPr sz="1800" spc="-45" dirty="0">
                <a:latin typeface="Calibri"/>
                <a:cs typeface="Calibri"/>
              </a:rPr>
              <a:t>SNP,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only,</a:t>
            </a:r>
            <a:r>
              <a:rPr sz="1800" dirty="0">
                <a:latin typeface="Calibri"/>
                <a:cs typeface="Calibri"/>
              </a:rPr>
              <a:t> Low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Premium, </a:t>
            </a:r>
            <a:r>
              <a:rPr sz="1800" spc="-10" dirty="0">
                <a:latin typeface="Calibri"/>
                <a:cs typeface="Calibri"/>
              </a:rPr>
              <a:t>etc.)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Next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steps:</a:t>
            </a:r>
            <a:endParaRPr sz="18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79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800" dirty="0">
                <a:latin typeface="Calibri"/>
                <a:cs typeface="Calibri"/>
              </a:rPr>
              <a:t>Scheduling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regional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AEP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meetings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(virtual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in-person)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South</a:t>
            </a:r>
            <a:r>
              <a:rPr spc="-105" dirty="0"/>
              <a:t> </a:t>
            </a:r>
            <a:r>
              <a:rPr dirty="0"/>
              <a:t>Market</a:t>
            </a:r>
            <a:r>
              <a:rPr spc="-95" dirty="0"/>
              <a:t> </a:t>
            </a:r>
            <a:r>
              <a:rPr spc="-10" dirty="0"/>
              <a:t>Summary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25678" y="1916176"/>
          <a:ext cx="10927715" cy="3626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55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r>
                        <a:rPr sz="15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65430" indent="-1733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54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Giveback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265430" marR="151130" indent="-172720">
                        <a:lnSpc>
                          <a:spcPct val="100800"/>
                        </a:lnSpc>
                        <a:spcBef>
                          <a:spcPts val="254"/>
                        </a:spcBef>
                        <a:buFont typeface="Arial"/>
                        <a:buChar char="•"/>
                        <a:tabLst>
                          <a:tab pos="266700" algn="l"/>
                        </a:tabLst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Value-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conscious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beneficiaries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seeking some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Part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 	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back,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willing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trade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off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giveback,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qualify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for 	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payment of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Medicaid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700" indent="-173355">
                        <a:lnSpc>
                          <a:spcPts val="1655"/>
                        </a:lnSpc>
                        <a:buFont typeface="Arial"/>
                        <a:buChar char="•"/>
                        <a:tabLst>
                          <a:tab pos="2667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POS,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LPPO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options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available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5430" indent="-1733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654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5430" indent="-1733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2654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Mutual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Omaha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0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66700" indent="-1733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6700" algn="l"/>
                        </a:tabLst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Value-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conscious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beneficiaries who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seeking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predictable copays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extra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benefits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700" indent="-1733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667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POS,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LPPO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options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available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65430" indent="-1733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54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Assist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330200" indent="-173990">
                        <a:lnSpc>
                          <a:spcPct val="1008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2667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Beneficiaries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receive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Extra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Help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federal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but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don’t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qualify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cost-share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D-SNP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seeking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richer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than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offered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065" indent="-172720">
                        <a:lnSpc>
                          <a:spcPts val="1660"/>
                        </a:lnSpc>
                        <a:buFont typeface="Arial"/>
                        <a:buChar char="•"/>
                        <a:tabLst>
                          <a:tab pos="26606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paid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Extra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Help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receive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700" indent="-1733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667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POS,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LPPO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options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available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0895" y="413461"/>
            <a:ext cx="4407535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15"/>
              </a:lnSpc>
              <a:spcBef>
                <a:spcPts val="100"/>
              </a:spcBef>
            </a:pPr>
            <a:r>
              <a:rPr dirty="0"/>
              <a:t>Portfolio</a:t>
            </a:r>
            <a:r>
              <a:rPr spc="-180" dirty="0"/>
              <a:t> </a:t>
            </a:r>
            <a:r>
              <a:rPr spc="-10" dirty="0"/>
              <a:t>Approach</a:t>
            </a:r>
          </a:p>
          <a:p>
            <a:pPr marL="12700">
              <a:lnSpc>
                <a:spcPts val="2795"/>
              </a:lnSpc>
            </a:pPr>
            <a:r>
              <a:rPr sz="2400" b="1" spc="-10" dirty="0">
                <a:solidFill>
                  <a:srgbClr val="009FA2"/>
                </a:solidFill>
                <a:latin typeface="Calibri"/>
                <a:cs typeface="Calibri"/>
              </a:rPr>
              <a:t>Traditional</a:t>
            </a:r>
            <a:r>
              <a:rPr sz="2400" b="1" spc="-1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9FA2"/>
                </a:solidFill>
                <a:latin typeface="Calibri"/>
                <a:cs typeface="Calibri"/>
              </a:rPr>
              <a:t>Medicare</a:t>
            </a:r>
            <a:r>
              <a:rPr sz="2400" b="1" spc="-114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9FA2"/>
                </a:solidFill>
                <a:latin typeface="Calibri"/>
                <a:cs typeface="Calibri"/>
              </a:rPr>
              <a:t>Advantage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25678" y="1971548"/>
          <a:ext cx="10927715" cy="2254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55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r>
                        <a:rPr sz="15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Low,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Moderate,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Higher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5430" indent="-1733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654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Enhanced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Ultra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5430" indent="-1733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2654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Ultra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266065" indent="-1727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26606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Beneficiaries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receiving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Extra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Help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seeking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rich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and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extra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$1-49,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$50-$99,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$100+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065" indent="-172720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26606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POS,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LPPO,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PFFS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(Wellcare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Advantage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Enhanced)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options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167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available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65430" indent="-1733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54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Patriot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Patriot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266065" indent="-17272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26606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Beneficiaries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receive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credible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coverage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retiree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plan,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VA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benefits,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etc.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065" indent="-172720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26606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Some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plans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also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some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700" indent="-17335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2667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POS,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LPPO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options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available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0895" y="413461"/>
            <a:ext cx="4407535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15"/>
              </a:lnSpc>
              <a:spcBef>
                <a:spcPts val="100"/>
              </a:spcBef>
            </a:pPr>
            <a:r>
              <a:rPr dirty="0"/>
              <a:t>Portfolio</a:t>
            </a:r>
            <a:r>
              <a:rPr spc="-180" dirty="0"/>
              <a:t> </a:t>
            </a:r>
            <a:r>
              <a:rPr spc="-10" dirty="0"/>
              <a:t>Approach</a:t>
            </a:r>
          </a:p>
          <a:p>
            <a:pPr marL="12700">
              <a:lnSpc>
                <a:spcPts val="2795"/>
              </a:lnSpc>
            </a:pPr>
            <a:r>
              <a:rPr sz="2400" b="1" spc="-10" dirty="0">
                <a:solidFill>
                  <a:srgbClr val="009FA2"/>
                </a:solidFill>
                <a:latin typeface="Calibri"/>
                <a:cs typeface="Calibri"/>
              </a:rPr>
              <a:t>Traditional</a:t>
            </a:r>
            <a:r>
              <a:rPr sz="2400" b="1" spc="-1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9FA2"/>
                </a:solidFill>
                <a:latin typeface="Calibri"/>
                <a:cs typeface="Calibri"/>
              </a:rPr>
              <a:t>Medicare</a:t>
            </a:r>
            <a:r>
              <a:rPr sz="2400" b="1" spc="-114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9FA2"/>
                </a:solidFill>
                <a:latin typeface="Calibri"/>
                <a:cs typeface="Calibri"/>
              </a:rPr>
              <a:t>Advantage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Low</a:t>
            </a:r>
            <a:r>
              <a:rPr spc="-80" dirty="0"/>
              <a:t> </a:t>
            </a:r>
            <a:r>
              <a:rPr dirty="0"/>
              <a:t>Income</a:t>
            </a:r>
            <a:r>
              <a:rPr spc="-60" dirty="0"/>
              <a:t> </a:t>
            </a:r>
            <a:r>
              <a:rPr dirty="0"/>
              <a:t>Subsidy</a:t>
            </a:r>
            <a:r>
              <a:rPr spc="15" dirty="0"/>
              <a:t> </a:t>
            </a:r>
            <a:r>
              <a:rPr spc="-10" dirty="0"/>
              <a:t>Plans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141" y="1315425"/>
            <a:ext cx="10745470" cy="37084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Low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Income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Subsidy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(LIS)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specifically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designed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government’s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More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meaningful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medical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supplemental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focus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members’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overall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sz="2000" spc="-10" dirty="0">
                <a:latin typeface="Calibri"/>
                <a:cs typeface="Calibri"/>
              </a:rPr>
              <a:t>prescription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addressed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subsidy.</a:t>
            </a:r>
            <a:endParaRPr sz="2000">
              <a:latin typeface="Calibri"/>
              <a:cs typeface="Calibri"/>
            </a:endParaRPr>
          </a:p>
          <a:p>
            <a:pPr marL="241300" marR="32384" indent="-228600">
              <a:lnSpc>
                <a:spcPts val="2380"/>
              </a:lnSpc>
              <a:spcBef>
                <a:spcPts val="112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Ideal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beneficiaries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Extra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Help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government,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qualify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zero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cost-share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D-</a:t>
            </a:r>
            <a:r>
              <a:rPr sz="2000" dirty="0">
                <a:latin typeface="Calibri"/>
                <a:cs typeface="Calibri"/>
              </a:rPr>
              <a:t>SNP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seeking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richer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benefits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those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offered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$0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premium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plan.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390"/>
              </a:lnSpc>
              <a:spcBef>
                <a:spcPts val="944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Partial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duals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consider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states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offered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additional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competitive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390"/>
              </a:lnSpc>
            </a:pPr>
            <a:r>
              <a:rPr sz="2000" spc="-10" dirty="0">
                <a:latin typeface="Calibri"/>
                <a:cs typeface="Calibri"/>
              </a:rPr>
              <a:t>benefits.</a:t>
            </a:r>
            <a:endParaRPr sz="2000">
              <a:latin typeface="Calibri"/>
              <a:cs typeface="Calibri"/>
            </a:endParaRPr>
          </a:p>
          <a:p>
            <a:pPr marL="241300" marR="36195" indent="-228600">
              <a:lnSpc>
                <a:spcPct val="99800"/>
              </a:lnSpc>
              <a:spcBef>
                <a:spcPts val="102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NEW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2024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incomes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150%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poverty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resources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below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limits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now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eligible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FULL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benefits – </a:t>
            </a:r>
            <a:r>
              <a:rPr sz="2000" b="1" dirty="0">
                <a:latin typeface="Calibri"/>
                <a:cs typeface="Calibri"/>
              </a:rPr>
              <a:t>Increases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number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prospects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who </a:t>
            </a:r>
            <a:r>
              <a:rPr sz="2000" b="1" dirty="0">
                <a:latin typeface="Calibri"/>
                <a:cs typeface="Calibri"/>
              </a:rPr>
              <a:t>qualify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full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LIS </a:t>
            </a:r>
            <a:r>
              <a:rPr sz="2000" b="1" spc="-10" dirty="0">
                <a:latin typeface="Calibri"/>
                <a:cs typeface="Calibri"/>
              </a:rPr>
              <a:t>benefits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by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30%!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812" y="5244084"/>
            <a:ext cx="10739755" cy="9239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7526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380"/>
              </a:spcBef>
            </a:pP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It</a:t>
            </a:r>
            <a:r>
              <a:rPr sz="1800" b="1" spc="-1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is</a:t>
            </a:r>
            <a:r>
              <a:rPr sz="18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important</a:t>
            </a:r>
            <a:r>
              <a:rPr sz="18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to</a:t>
            </a:r>
            <a:r>
              <a:rPr sz="1800" b="1" spc="-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understand</a:t>
            </a:r>
            <a:r>
              <a:rPr sz="1800" b="1" spc="-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LIS</a:t>
            </a:r>
            <a:r>
              <a:rPr sz="1800" b="1" spc="1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status</a:t>
            </a:r>
            <a:r>
              <a:rPr sz="18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at</a:t>
            </a:r>
            <a:r>
              <a:rPr sz="18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the</a:t>
            </a:r>
            <a:r>
              <a:rPr sz="1800" b="1" spc="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point</a:t>
            </a:r>
            <a:r>
              <a:rPr sz="18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of</a:t>
            </a:r>
            <a:r>
              <a:rPr sz="1800" b="1" spc="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enrollment</a:t>
            </a:r>
            <a:r>
              <a:rPr sz="18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in</a:t>
            </a:r>
            <a:r>
              <a:rPr sz="1800" b="1" spc="1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order</a:t>
            </a:r>
            <a:r>
              <a:rPr sz="1800" b="1" spc="-6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to</a:t>
            </a:r>
            <a:r>
              <a:rPr sz="1800" b="1" spc="-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properly</a:t>
            </a:r>
            <a:r>
              <a:rPr sz="1800" b="1" spc="-1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articulate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premium,</a:t>
            </a:r>
            <a:r>
              <a:rPr sz="1800" b="1" spc="-8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deductible,</a:t>
            </a:r>
            <a:r>
              <a:rPr sz="1800" b="1" spc="-3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and</a:t>
            </a:r>
            <a:r>
              <a:rPr sz="18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copays,</a:t>
            </a:r>
            <a:r>
              <a:rPr sz="1800" b="1" spc="-10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and</a:t>
            </a:r>
            <a:r>
              <a:rPr sz="18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get</a:t>
            </a:r>
            <a:r>
              <a:rPr sz="1800" b="1" spc="-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members</a:t>
            </a:r>
            <a:r>
              <a:rPr sz="18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into</a:t>
            </a:r>
            <a:r>
              <a:rPr sz="18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the</a:t>
            </a:r>
            <a:r>
              <a:rPr sz="18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best</a:t>
            </a:r>
            <a:r>
              <a:rPr sz="1800" b="1" spc="-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plan</a:t>
            </a:r>
            <a:r>
              <a:rPr sz="18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for</a:t>
            </a:r>
            <a:r>
              <a:rPr sz="18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them.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3AC9-01CD-AE82-0698-BF1EE0776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10764468" cy="492443"/>
          </a:xfrm>
        </p:spPr>
        <p:txBody>
          <a:bodyPr/>
          <a:lstStyle/>
          <a:p>
            <a:r>
              <a:rPr lang="en-US" sz="3200" b="1" dirty="0"/>
              <a:t>Field Sales Regions</a:t>
            </a: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4275BF8D-25D0-6E6E-DA50-F1B07E9B7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52118"/>
            <a:ext cx="10436771" cy="631913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F318CFD-1D60-C153-93C2-6ECF2E7D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56" y="4044252"/>
            <a:ext cx="1962119" cy="19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qr code on a blue circle&#10;&#10;Description automatically generated">
            <a:extLst>
              <a:ext uri="{FF2B5EF4-FFF2-40B4-BE49-F238E27FC236}">
                <a16:creationId xmlns:a16="http://schemas.microsoft.com/office/drawing/2014/main" id="{753D956B-C870-005A-16A6-37CEE631C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1943640" cy="1898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BBDCC-96A9-7F4B-7CF9-08E0D090C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065" y="5263176"/>
            <a:ext cx="1023985" cy="5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7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77355" y="2075688"/>
            <a:ext cx="5422900" cy="3767454"/>
            <a:chOff x="6277355" y="2075688"/>
            <a:chExt cx="5422900" cy="37674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7355" y="2450592"/>
              <a:ext cx="5422391" cy="33924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22991" y="2450592"/>
              <a:ext cx="457200" cy="274320"/>
            </a:xfrm>
            <a:custGeom>
              <a:avLst/>
              <a:gdLst/>
              <a:ahLst/>
              <a:cxnLst/>
              <a:rect l="l" t="t" r="r" b="b"/>
              <a:pathLst>
                <a:path w="457200" h="274319">
                  <a:moveTo>
                    <a:pt x="456691" y="0"/>
                  </a:moveTo>
                  <a:lnTo>
                    <a:pt x="0" y="0"/>
                  </a:lnTo>
                  <a:lnTo>
                    <a:pt x="228600" y="273812"/>
                  </a:lnTo>
                  <a:lnTo>
                    <a:pt x="456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49439" y="2075688"/>
              <a:ext cx="1069975" cy="1065530"/>
            </a:xfrm>
            <a:custGeom>
              <a:avLst/>
              <a:gdLst/>
              <a:ahLst/>
              <a:cxnLst/>
              <a:rect l="l" t="t" r="r" b="b"/>
              <a:pathLst>
                <a:path w="1069975" h="1065530">
                  <a:moveTo>
                    <a:pt x="534924" y="0"/>
                  </a:moveTo>
                  <a:lnTo>
                    <a:pt x="486239" y="2177"/>
                  </a:lnTo>
                  <a:lnTo>
                    <a:pt x="438778" y="8582"/>
                  </a:lnTo>
                  <a:lnTo>
                    <a:pt x="392729" y="19028"/>
                  </a:lnTo>
                  <a:lnTo>
                    <a:pt x="348283" y="33327"/>
                  </a:lnTo>
                  <a:lnTo>
                    <a:pt x="305626" y="51289"/>
                  </a:lnTo>
                  <a:lnTo>
                    <a:pt x="264950" y="72728"/>
                  </a:lnTo>
                  <a:lnTo>
                    <a:pt x="226441" y="97455"/>
                  </a:lnTo>
                  <a:lnTo>
                    <a:pt x="190290" y="125281"/>
                  </a:lnTo>
                  <a:lnTo>
                    <a:pt x="156686" y="156019"/>
                  </a:lnTo>
                  <a:lnTo>
                    <a:pt x="125816" y="189480"/>
                  </a:lnTo>
                  <a:lnTo>
                    <a:pt x="97871" y="225477"/>
                  </a:lnTo>
                  <a:lnTo>
                    <a:pt x="73039" y="263821"/>
                  </a:lnTo>
                  <a:lnTo>
                    <a:pt x="51508" y="304324"/>
                  </a:lnTo>
                  <a:lnTo>
                    <a:pt x="33469" y="346797"/>
                  </a:lnTo>
                  <a:lnTo>
                    <a:pt x="19109" y="391054"/>
                  </a:lnTo>
                  <a:lnTo>
                    <a:pt x="8619" y="436905"/>
                  </a:lnTo>
                  <a:lnTo>
                    <a:pt x="2186" y="484162"/>
                  </a:lnTo>
                  <a:lnTo>
                    <a:pt x="0" y="532638"/>
                  </a:lnTo>
                  <a:lnTo>
                    <a:pt x="2186" y="581113"/>
                  </a:lnTo>
                  <a:lnTo>
                    <a:pt x="8619" y="628370"/>
                  </a:lnTo>
                  <a:lnTo>
                    <a:pt x="19109" y="674221"/>
                  </a:lnTo>
                  <a:lnTo>
                    <a:pt x="33469" y="718478"/>
                  </a:lnTo>
                  <a:lnTo>
                    <a:pt x="51508" y="760951"/>
                  </a:lnTo>
                  <a:lnTo>
                    <a:pt x="73039" y="801454"/>
                  </a:lnTo>
                  <a:lnTo>
                    <a:pt x="97871" y="839798"/>
                  </a:lnTo>
                  <a:lnTo>
                    <a:pt x="125816" y="875795"/>
                  </a:lnTo>
                  <a:lnTo>
                    <a:pt x="156686" y="909256"/>
                  </a:lnTo>
                  <a:lnTo>
                    <a:pt x="190290" y="939994"/>
                  </a:lnTo>
                  <a:lnTo>
                    <a:pt x="226441" y="967820"/>
                  </a:lnTo>
                  <a:lnTo>
                    <a:pt x="264950" y="992547"/>
                  </a:lnTo>
                  <a:lnTo>
                    <a:pt x="305626" y="1013986"/>
                  </a:lnTo>
                  <a:lnTo>
                    <a:pt x="348283" y="1031948"/>
                  </a:lnTo>
                  <a:lnTo>
                    <a:pt x="392729" y="1046247"/>
                  </a:lnTo>
                  <a:lnTo>
                    <a:pt x="438778" y="1056693"/>
                  </a:lnTo>
                  <a:lnTo>
                    <a:pt x="486239" y="1063098"/>
                  </a:lnTo>
                  <a:lnTo>
                    <a:pt x="534924" y="1065276"/>
                  </a:lnTo>
                  <a:lnTo>
                    <a:pt x="583608" y="1063098"/>
                  </a:lnTo>
                  <a:lnTo>
                    <a:pt x="631069" y="1056693"/>
                  </a:lnTo>
                  <a:lnTo>
                    <a:pt x="677118" y="1046247"/>
                  </a:lnTo>
                  <a:lnTo>
                    <a:pt x="721564" y="1031948"/>
                  </a:lnTo>
                  <a:lnTo>
                    <a:pt x="764221" y="1013986"/>
                  </a:lnTo>
                  <a:lnTo>
                    <a:pt x="804897" y="992547"/>
                  </a:lnTo>
                  <a:lnTo>
                    <a:pt x="843406" y="967820"/>
                  </a:lnTo>
                  <a:lnTo>
                    <a:pt x="879557" y="939994"/>
                  </a:lnTo>
                  <a:lnTo>
                    <a:pt x="913161" y="909256"/>
                  </a:lnTo>
                  <a:lnTo>
                    <a:pt x="944031" y="875795"/>
                  </a:lnTo>
                  <a:lnTo>
                    <a:pt x="971976" y="839798"/>
                  </a:lnTo>
                  <a:lnTo>
                    <a:pt x="996808" y="801454"/>
                  </a:lnTo>
                  <a:lnTo>
                    <a:pt x="1018339" y="760951"/>
                  </a:lnTo>
                  <a:lnTo>
                    <a:pt x="1036378" y="718478"/>
                  </a:lnTo>
                  <a:lnTo>
                    <a:pt x="1050738" y="674221"/>
                  </a:lnTo>
                  <a:lnTo>
                    <a:pt x="1061228" y="628370"/>
                  </a:lnTo>
                  <a:lnTo>
                    <a:pt x="1067661" y="581113"/>
                  </a:lnTo>
                  <a:lnTo>
                    <a:pt x="1069848" y="532638"/>
                  </a:lnTo>
                  <a:lnTo>
                    <a:pt x="1067661" y="484162"/>
                  </a:lnTo>
                  <a:lnTo>
                    <a:pt x="1061228" y="436905"/>
                  </a:lnTo>
                  <a:lnTo>
                    <a:pt x="1050738" y="391054"/>
                  </a:lnTo>
                  <a:lnTo>
                    <a:pt x="1036378" y="346797"/>
                  </a:lnTo>
                  <a:lnTo>
                    <a:pt x="1018339" y="304324"/>
                  </a:lnTo>
                  <a:lnTo>
                    <a:pt x="996808" y="263821"/>
                  </a:lnTo>
                  <a:lnTo>
                    <a:pt x="971976" y="225477"/>
                  </a:lnTo>
                  <a:lnTo>
                    <a:pt x="944031" y="189480"/>
                  </a:lnTo>
                  <a:lnTo>
                    <a:pt x="913161" y="156019"/>
                  </a:lnTo>
                  <a:lnTo>
                    <a:pt x="879557" y="125281"/>
                  </a:lnTo>
                  <a:lnTo>
                    <a:pt x="843406" y="97455"/>
                  </a:lnTo>
                  <a:lnTo>
                    <a:pt x="804897" y="72728"/>
                  </a:lnTo>
                  <a:lnTo>
                    <a:pt x="764221" y="51289"/>
                  </a:lnTo>
                  <a:lnTo>
                    <a:pt x="721564" y="33327"/>
                  </a:lnTo>
                  <a:lnTo>
                    <a:pt x="677118" y="19028"/>
                  </a:lnTo>
                  <a:lnTo>
                    <a:pt x="631069" y="8582"/>
                  </a:lnTo>
                  <a:lnTo>
                    <a:pt x="583608" y="2177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9216" y="2123058"/>
            <a:ext cx="369189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009FA2"/>
                </a:solidFill>
                <a:latin typeface="Calibri"/>
                <a:cs typeface="Calibri"/>
              </a:rPr>
              <a:t>Ascension</a:t>
            </a:r>
            <a:r>
              <a:rPr sz="1700" b="1" spc="-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FA2"/>
                </a:solidFill>
                <a:latin typeface="Calibri"/>
                <a:cs typeface="Calibri"/>
              </a:rPr>
              <a:t>Complete</a:t>
            </a:r>
            <a:r>
              <a:rPr sz="17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FA2"/>
                </a:solidFill>
                <a:latin typeface="Calibri"/>
                <a:cs typeface="Calibri"/>
              </a:rPr>
              <a:t>Joint</a:t>
            </a:r>
            <a:r>
              <a:rPr sz="17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9FA2"/>
                </a:solidFill>
                <a:latin typeface="Calibri"/>
                <a:cs typeface="Calibri"/>
              </a:rPr>
              <a:t>Venture</a:t>
            </a:r>
            <a:r>
              <a:rPr sz="17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FA2"/>
                </a:solidFill>
                <a:latin typeface="Calibri"/>
                <a:cs typeface="Calibri"/>
              </a:rPr>
              <a:t>(ACJV)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216" y="2461082"/>
            <a:ext cx="5060315" cy="331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055" marR="71755" indent="-173990">
              <a:lnSpc>
                <a:spcPct val="100099"/>
              </a:lnSpc>
              <a:spcBef>
                <a:spcPts val="105"/>
              </a:spcBef>
              <a:buClr>
                <a:srgbClr val="009FA2"/>
              </a:buClr>
              <a:buFont typeface="Arial"/>
              <a:buChar char="•"/>
              <a:tabLst>
                <a:tab pos="186055" algn="l"/>
              </a:tabLst>
            </a:pPr>
            <a:r>
              <a:rPr sz="1400" dirty="0">
                <a:latin typeface="Calibri"/>
                <a:cs typeface="Calibri"/>
              </a:rPr>
              <a:t>Joint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venture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between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Ascension,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second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largest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Catholic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nonprofit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 system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Centene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signed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31, </a:t>
            </a:r>
            <a:r>
              <a:rPr sz="1400" dirty="0">
                <a:latin typeface="Calibri"/>
                <a:cs typeface="Calibri"/>
              </a:rPr>
              <a:t>2019,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resulting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Ascension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Complete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owned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both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Centene </a:t>
            </a:r>
            <a:r>
              <a:rPr sz="1400" dirty="0">
                <a:latin typeface="Calibri"/>
                <a:cs typeface="Calibri"/>
              </a:rPr>
              <a:t>(60%)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Ascension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(40%).</a:t>
            </a:r>
            <a:endParaRPr sz="1400">
              <a:latin typeface="Calibri"/>
              <a:cs typeface="Calibri"/>
            </a:endParaRPr>
          </a:p>
          <a:p>
            <a:pPr marL="186055" marR="58419" indent="-173990">
              <a:lnSpc>
                <a:spcPct val="99700"/>
              </a:lnSpc>
              <a:spcBef>
                <a:spcPts val="590"/>
              </a:spcBef>
              <a:buClr>
                <a:srgbClr val="009FA2"/>
              </a:buClr>
              <a:buFont typeface="Arial"/>
              <a:buChar char="•"/>
              <a:tabLst>
                <a:tab pos="186055" algn="l"/>
              </a:tabLst>
            </a:pPr>
            <a:r>
              <a:rPr sz="1400" dirty="0">
                <a:latin typeface="Calibri"/>
                <a:cs typeface="Calibri"/>
              </a:rPr>
              <a:t>This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partnership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provider-</a:t>
            </a:r>
            <a:r>
              <a:rPr sz="1400" dirty="0">
                <a:latin typeface="Calibri"/>
                <a:cs typeface="Calibri"/>
              </a:rPr>
              <a:t>endorsed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Medicare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Advantage </a:t>
            </a:r>
            <a:r>
              <a:rPr sz="1400" dirty="0">
                <a:latin typeface="Calibri"/>
                <a:cs typeface="Calibri"/>
              </a:rPr>
              <a:t>(MA)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which delivers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integrated, </a:t>
            </a:r>
            <a:r>
              <a:rPr sz="1400" spc="-20" dirty="0">
                <a:latin typeface="Calibri"/>
                <a:cs typeface="Calibri"/>
              </a:rPr>
              <a:t>high-</a:t>
            </a:r>
            <a:r>
              <a:rPr sz="1400" dirty="0">
                <a:latin typeface="Calibri"/>
                <a:cs typeface="Calibri"/>
              </a:rPr>
              <a:t>quality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seniors.</a:t>
            </a:r>
            <a:endParaRPr sz="1400">
              <a:latin typeface="Calibri"/>
              <a:cs typeface="Calibri"/>
            </a:endParaRPr>
          </a:p>
          <a:p>
            <a:pPr marL="184785" marR="5080" indent="-172720">
              <a:lnSpc>
                <a:spcPts val="1660"/>
              </a:lnSpc>
              <a:spcBef>
                <a:spcPts val="700"/>
              </a:spcBef>
              <a:buClr>
                <a:srgbClr val="009FA2"/>
              </a:buClr>
              <a:buFont typeface="Arial"/>
              <a:buChar char="•"/>
              <a:tabLst>
                <a:tab pos="186055" algn="l"/>
              </a:tabLst>
            </a:pPr>
            <a:r>
              <a:rPr sz="1400" dirty="0">
                <a:latin typeface="Calibri"/>
                <a:cs typeface="Calibri"/>
              </a:rPr>
              <a:t>Purchase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agreement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Centene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acquire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100%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ownership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	</a:t>
            </a:r>
            <a:r>
              <a:rPr sz="1400" dirty="0">
                <a:latin typeface="Calibri"/>
                <a:cs typeface="Calibri"/>
              </a:rPr>
              <a:t>joint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venture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signed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Dec.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23,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2022;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effective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1, </a:t>
            </a:r>
            <a:r>
              <a:rPr sz="1400" spc="-10" dirty="0">
                <a:latin typeface="Calibri"/>
                <a:cs typeface="Calibri"/>
              </a:rPr>
              <a:t>2023.</a:t>
            </a:r>
            <a:endParaRPr sz="1400">
              <a:latin typeface="Calibri"/>
              <a:cs typeface="Calibri"/>
            </a:endParaRPr>
          </a:p>
          <a:p>
            <a:pPr marL="186055" marR="24765" indent="-173990">
              <a:lnSpc>
                <a:spcPct val="99700"/>
              </a:lnSpc>
              <a:spcBef>
                <a:spcPts val="575"/>
              </a:spcBef>
              <a:buClr>
                <a:srgbClr val="009FA2"/>
              </a:buClr>
              <a:buFont typeface="Arial"/>
              <a:buChar char="•"/>
              <a:tabLst>
                <a:tab pos="186055" algn="l"/>
              </a:tabLst>
            </a:pPr>
            <a:r>
              <a:rPr sz="1400" b="1" dirty="0">
                <a:latin typeface="Calibri"/>
                <a:cs typeface="Calibri"/>
              </a:rPr>
              <a:t>Licensing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agreement</a:t>
            </a:r>
            <a:r>
              <a:rPr sz="1400" b="1" spc="-1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(trademarks,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logo,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name,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domain,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etc.)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with </a:t>
            </a:r>
            <a:r>
              <a:rPr sz="1400" dirty="0">
                <a:latin typeface="Calibri"/>
                <a:cs typeface="Calibri"/>
              </a:rPr>
              <a:t>Ascension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brand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ends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Dec.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31,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2023.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rebranded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under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Wellcare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Allwell.</a:t>
            </a:r>
            <a:endParaRPr sz="14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590"/>
              </a:spcBef>
              <a:buClr>
                <a:srgbClr val="009FA2"/>
              </a:buClr>
              <a:buFont typeface="Arial"/>
              <a:buChar char="•"/>
              <a:tabLst>
                <a:tab pos="185420" algn="l"/>
              </a:tabLst>
            </a:pPr>
            <a:r>
              <a:rPr sz="1400" b="1" dirty="0">
                <a:latin typeface="Calibri"/>
                <a:cs typeface="Calibri"/>
              </a:rPr>
              <a:t>States: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Alabama,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Florida,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Illinois,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Indiana,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Kansas,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Michigan,</a:t>
            </a:r>
            <a:endParaRPr sz="14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  <a:spcBef>
                <a:spcPts val="15"/>
              </a:spcBef>
            </a:pPr>
            <a:r>
              <a:rPr sz="1400" spc="-10" dirty="0">
                <a:latin typeface="Calibri"/>
                <a:cs typeface="Calibri"/>
              </a:rPr>
              <a:t>Tennessee,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Texas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6596380" cy="132905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715"/>
              </a:spcBef>
            </a:pPr>
            <a:r>
              <a:rPr dirty="0"/>
              <a:t>PY2024</a:t>
            </a:r>
            <a:r>
              <a:rPr spc="-40" dirty="0"/>
              <a:t> </a:t>
            </a:r>
            <a:r>
              <a:rPr dirty="0"/>
              <a:t>Ascension</a:t>
            </a:r>
            <a:r>
              <a:rPr spc="-70" dirty="0"/>
              <a:t> </a:t>
            </a:r>
            <a:r>
              <a:rPr spc="-10" dirty="0"/>
              <a:t>Complete </a:t>
            </a:r>
            <a:r>
              <a:rPr dirty="0"/>
              <a:t>Plan</a:t>
            </a:r>
            <a:r>
              <a:rPr spc="-2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25410" y="2226640"/>
            <a:ext cx="524510" cy="6565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3225"/>
              </a:lnSpc>
              <a:spcBef>
                <a:spcPts val="110"/>
              </a:spcBef>
            </a:pPr>
            <a:r>
              <a:rPr sz="2800" b="1" spc="5" dirty="0">
                <a:solidFill>
                  <a:srgbClr val="F1F1F1"/>
                </a:solidFill>
                <a:latin typeface="Calibri"/>
                <a:cs typeface="Calibri"/>
              </a:rPr>
              <a:t>8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1725"/>
              </a:lnSpc>
            </a:pPr>
            <a:r>
              <a:rPr sz="1550" spc="-10" dirty="0">
                <a:solidFill>
                  <a:srgbClr val="F1F1F1"/>
                </a:solidFill>
                <a:latin typeface="Calibri"/>
                <a:cs typeface="Calibri"/>
              </a:rPr>
              <a:t>States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70747" y="2071116"/>
            <a:ext cx="1069975" cy="1065530"/>
          </a:xfrm>
          <a:custGeom>
            <a:avLst/>
            <a:gdLst/>
            <a:ahLst/>
            <a:cxnLst/>
            <a:rect l="l" t="t" r="r" b="b"/>
            <a:pathLst>
              <a:path w="1069975" h="1065530">
                <a:moveTo>
                  <a:pt x="534924" y="0"/>
                </a:moveTo>
                <a:lnTo>
                  <a:pt x="486239" y="2177"/>
                </a:lnTo>
                <a:lnTo>
                  <a:pt x="438778" y="8582"/>
                </a:lnTo>
                <a:lnTo>
                  <a:pt x="392729" y="19028"/>
                </a:lnTo>
                <a:lnTo>
                  <a:pt x="348283" y="33327"/>
                </a:lnTo>
                <a:lnTo>
                  <a:pt x="305626" y="51289"/>
                </a:lnTo>
                <a:lnTo>
                  <a:pt x="264950" y="72728"/>
                </a:lnTo>
                <a:lnTo>
                  <a:pt x="226441" y="97455"/>
                </a:lnTo>
                <a:lnTo>
                  <a:pt x="190290" y="125281"/>
                </a:lnTo>
                <a:lnTo>
                  <a:pt x="156686" y="156019"/>
                </a:lnTo>
                <a:lnTo>
                  <a:pt x="125816" y="189480"/>
                </a:lnTo>
                <a:lnTo>
                  <a:pt x="97871" y="225477"/>
                </a:lnTo>
                <a:lnTo>
                  <a:pt x="73039" y="263821"/>
                </a:lnTo>
                <a:lnTo>
                  <a:pt x="51508" y="304324"/>
                </a:lnTo>
                <a:lnTo>
                  <a:pt x="33469" y="346797"/>
                </a:lnTo>
                <a:lnTo>
                  <a:pt x="19109" y="391054"/>
                </a:lnTo>
                <a:lnTo>
                  <a:pt x="8619" y="436905"/>
                </a:lnTo>
                <a:lnTo>
                  <a:pt x="2186" y="484162"/>
                </a:lnTo>
                <a:lnTo>
                  <a:pt x="0" y="532638"/>
                </a:lnTo>
                <a:lnTo>
                  <a:pt x="2186" y="581113"/>
                </a:lnTo>
                <a:lnTo>
                  <a:pt x="8619" y="628370"/>
                </a:lnTo>
                <a:lnTo>
                  <a:pt x="19109" y="674221"/>
                </a:lnTo>
                <a:lnTo>
                  <a:pt x="33469" y="718478"/>
                </a:lnTo>
                <a:lnTo>
                  <a:pt x="51508" y="760951"/>
                </a:lnTo>
                <a:lnTo>
                  <a:pt x="73039" y="801454"/>
                </a:lnTo>
                <a:lnTo>
                  <a:pt x="97871" y="839798"/>
                </a:lnTo>
                <a:lnTo>
                  <a:pt x="125816" y="875795"/>
                </a:lnTo>
                <a:lnTo>
                  <a:pt x="156686" y="909256"/>
                </a:lnTo>
                <a:lnTo>
                  <a:pt x="190290" y="939994"/>
                </a:lnTo>
                <a:lnTo>
                  <a:pt x="226441" y="967820"/>
                </a:lnTo>
                <a:lnTo>
                  <a:pt x="264950" y="992547"/>
                </a:lnTo>
                <a:lnTo>
                  <a:pt x="305626" y="1013986"/>
                </a:lnTo>
                <a:lnTo>
                  <a:pt x="348283" y="1031948"/>
                </a:lnTo>
                <a:lnTo>
                  <a:pt x="392729" y="1046247"/>
                </a:lnTo>
                <a:lnTo>
                  <a:pt x="438778" y="1056693"/>
                </a:lnTo>
                <a:lnTo>
                  <a:pt x="486239" y="1063098"/>
                </a:lnTo>
                <a:lnTo>
                  <a:pt x="534924" y="1065276"/>
                </a:lnTo>
                <a:lnTo>
                  <a:pt x="583608" y="1063098"/>
                </a:lnTo>
                <a:lnTo>
                  <a:pt x="631069" y="1056693"/>
                </a:lnTo>
                <a:lnTo>
                  <a:pt x="677118" y="1046247"/>
                </a:lnTo>
                <a:lnTo>
                  <a:pt x="721564" y="1031948"/>
                </a:lnTo>
                <a:lnTo>
                  <a:pt x="764221" y="1013986"/>
                </a:lnTo>
                <a:lnTo>
                  <a:pt x="804897" y="992547"/>
                </a:lnTo>
                <a:lnTo>
                  <a:pt x="843406" y="967820"/>
                </a:lnTo>
                <a:lnTo>
                  <a:pt x="879557" y="939994"/>
                </a:lnTo>
                <a:lnTo>
                  <a:pt x="913161" y="909256"/>
                </a:lnTo>
                <a:lnTo>
                  <a:pt x="944031" y="875795"/>
                </a:lnTo>
                <a:lnTo>
                  <a:pt x="971976" y="839798"/>
                </a:lnTo>
                <a:lnTo>
                  <a:pt x="996808" y="801454"/>
                </a:lnTo>
                <a:lnTo>
                  <a:pt x="1018339" y="760951"/>
                </a:lnTo>
                <a:lnTo>
                  <a:pt x="1036378" y="718478"/>
                </a:lnTo>
                <a:lnTo>
                  <a:pt x="1050738" y="674221"/>
                </a:lnTo>
                <a:lnTo>
                  <a:pt x="1061228" y="628370"/>
                </a:lnTo>
                <a:lnTo>
                  <a:pt x="1067661" y="581113"/>
                </a:lnTo>
                <a:lnTo>
                  <a:pt x="1069848" y="532638"/>
                </a:lnTo>
                <a:lnTo>
                  <a:pt x="1067661" y="484162"/>
                </a:lnTo>
                <a:lnTo>
                  <a:pt x="1061228" y="436905"/>
                </a:lnTo>
                <a:lnTo>
                  <a:pt x="1050738" y="391054"/>
                </a:lnTo>
                <a:lnTo>
                  <a:pt x="1036378" y="346797"/>
                </a:lnTo>
                <a:lnTo>
                  <a:pt x="1018339" y="304324"/>
                </a:lnTo>
                <a:lnTo>
                  <a:pt x="996808" y="263821"/>
                </a:lnTo>
                <a:lnTo>
                  <a:pt x="971976" y="225477"/>
                </a:lnTo>
                <a:lnTo>
                  <a:pt x="944031" y="189480"/>
                </a:lnTo>
                <a:lnTo>
                  <a:pt x="913161" y="156019"/>
                </a:lnTo>
                <a:lnTo>
                  <a:pt x="879557" y="125281"/>
                </a:lnTo>
                <a:lnTo>
                  <a:pt x="843406" y="97455"/>
                </a:lnTo>
                <a:lnTo>
                  <a:pt x="804897" y="72728"/>
                </a:lnTo>
                <a:lnTo>
                  <a:pt x="764221" y="51289"/>
                </a:lnTo>
                <a:lnTo>
                  <a:pt x="721564" y="33327"/>
                </a:lnTo>
                <a:lnTo>
                  <a:pt x="677118" y="19028"/>
                </a:lnTo>
                <a:lnTo>
                  <a:pt x="631069" y="8582"/>
                </a:lnTo>
                <a:lnTo>
                  <a:pt x="583608" y="2177"/>
                </a:lnTo>
                <a:lnTo>
                  <a:pt x="534924" y="0"/>
                </a:lnTo>
                <a:close/>
              </a:path>
            </a:pathLst>
          </a:custGeom>
          <a:solidFill>
            <a:srgbClr val="001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2330" y="2172411"/>
            <a:ext cx="649605" cy="7556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4450">
              <a:lnSpc>
                <a:spcPts val="3254"/>
              </a:lnSpc>
              <a:spcBef>
                <a:spcPts val="110"/>
              </a:spcBef>
            </a:pPr>
            <a:r>
              <a:rPr sz="2800" b="1" spc="-25" dirty="0">
                <a:solidFill>
                  <a:srgbClr val="F1F1F1"/>
                </a:solidFill>
                <a:latin typeface="Calibri"/>
                <a:cs typeface="Calibri"/>
              </a:rPr>
              <a:t>20K</a:t>
            </a:r>
            <a:endParaRPr sz="2800">
              <a:latin typeface="Calibri"/>
              <a:cs typeface="Calibri"/>
            </a:endParaRPr>
          </a:p>
          <a:p>
            <a:pPr marL="35560">
              <a:lnSpc>
                <a:spcPts val="1215"/>
              </a:lnSpc>
            </a:pPr>
            <a:r>
              <a:rPr sz="1200" spc="-10" dirty="0">
                <a:solidFill>
                  <a:srgbClr val="F1F1F1"/>
                </a:solidFill>
                <a:latin typeface="Calibri"/>
                <a:cs typeface="Calibri"/>
              </a:rPr>
              <a:t>Members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150" dirty="0">
                <a:solidFill>
                  <a:srgbClr val="F1F1F1"/>
                </a:solidFill>
                <a:latin typeface="Calibri"/>
                <a:cs typeface="Calibri"/>
              </a:rPr>
              <a:t>on</a:t>
            </a:r>
            <a:r>
              <a:rPr sz="1150" spc="7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1F1F1"/>
                </a:solidFill>
                <a:latin typeface="Calibri"/>
                <a:cs typeface="Calibri"/>
              </a:rPr>
              <a:t>1/1/23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44134" y="6332245"/>
            <a:ext cx="584581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50" i="1" dirty="0">
                <a:latin typeface="Calibri"/>
                <a:cs typeface="Calibri"/>
              </a:rPr>
              <a:t>All</a:t>
            </a:r>
            <a:r>
              <a:rPr sz="1150" i="1" spc="7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information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on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this</a:t>
            </a:r>
            <a:r>
              <a:rPr sz="1150" i="1" spc="6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slide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is</a:t>
            </a:r>
            <a:r>
              <a:rPr sz="1150" i="1" spc="6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subject</a:t>
            </a:r>
            <a:r>
              <a:rPr sz="1150" i="1" spc="5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to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change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until</a:t>
            </a:r>
            <a:r>
              <a:rPr sz="1150" i="1" spc="8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bids</a:t>
            </a:r>
            <a:r>
              <a:rPr sz="1150" i="1" spc="6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are</a:t>
            </a:r>
            <a:r>
              <a:rPr sz="1150" i="1" spc="11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submitted</a:t>
            </a:r>
            <a:r>
              <a:rPr sz="1150" i="1" spc="6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and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approved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by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spc="-20" dirty="0">
                <a:latin typeface="Calibri"/>
                <a:cs typeface="Calibri"/>
              </a:rPr>
              <a:t>CMS.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220421"/>
            <a:ext cx="6596380" cy="132969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715"/>
              </a:spcBef>
            </a:pPr>
            <a:r>
              <a:rPr dirty="0"/>
              <a:t>PY2024</a:t>
            </a:r>
            <a:r>
              <a:rPr spc="-40" dirty="0"/>
              <a:t> </a:t>
            </a:r>
            <a:r>
              <a:rPr dirty="0"/>
              <a:t>Ascension</a:t>
            </a:r>
            <a:r>
              <a:rPr spc="-70" dirty="0"/>
              <a:t> </a:t>
            </a:r>
            <a:r>
              <a:rPr spc="-10" dirty="0"/>
              <a:t>Complete </a:t>
            </a:r>
            <a:r>
              <a:rPr dirty="0"/>
              <a:t>Plan</a:t>
            </a:r>
            <a:r>
              <a:rPr spc="-25" dirty="0"/>
              <a:t> </a:t>
            </a:r>
            <a:r>
              <a:rPr spc="-10" dirty="0"/>
              <a:t>Acquisition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700402"/>
          <a:ext cx="10949938" cy="4538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8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0396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PY2023: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Ascension</a:t>
                      </a:r>
                      <a:r>
                        <a:rPr sz="14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0E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5539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PY2024: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Legal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Entity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671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Centene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Venture</a:t>
                      </a:r>
                      <a:r>
                        <a:rPr sz="14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Company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XX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Centene</a:t>
                      </a:r>
                      <a:r>
                        <a:rPr sz="1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Venture</a:t>
                      </a:r>
                      <a:r>
                        <a:rPr sz="1400" b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Company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XX</a:t>
                      </a:r>
                      <a:r>
                        <a:rPr sz="14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1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change)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DBA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(Doing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As)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Ascension</a:t>
                      </a:r>
                      <a:r>
                        <a:rPr sz="14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Complete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(FL,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IL,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TN,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TX)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Wellcare;</a:t>
                      </a:r>
                      <a:r>
                        <a:rPr sz="14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Allwell;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b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Complete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(FL,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TX)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Brand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Name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Ascension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Complete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b="1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Allwell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Name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896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Ex: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Ascension</a:t>
                      </a:r>
                      <a:r>
                        <a:rPr sz="1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400" b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Reward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8648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Ex: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b="1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Platform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Amisys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Amisys</a:t>
                      </a:r>
                      <a:r>
                        <a:rPr sz="140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change)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States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Contracts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70890">
                        <a:lnSpc>
                          <a:spcPct val="104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Alabama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H4343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Florida</a:t>
                      </a:r>
                      <a:r>
                        <a:rPr sz="11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5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20" dirty="0">
                          <a:latin typeface="Calibri"/>
                          <a:cs typeface="Calibri"/>
                        </a:rPr>
                        <a:t>H8225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Illinois</a:t>
                      </a:r>
                      <a:r>
                        <a:rPr sz="11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5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latin typeface="Calibri"/>
                          <a:cs typeface="Calibri"/>
                        </a:rPr>
                        <a:t>H7399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Indiana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H1774;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H7925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1F0"/>
                    </a:solidFill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Kansas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H5398;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H6830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91160" marR="493395">
                        <a:lnSpc>
                          <a:spcPct val="102499"/>
                        </a:lnSpc>
                        <a:spcBef>
                          <a:spcPts val="20"/>
                        </a:spcBef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Michigan –</a:t>
                      </a:r>
                      <a:r>
                        <a:rPr sz="115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latin typeface="Calibri"/>
                          <a:cs typeface="Calibri"/>
                        </a:rPr>
                        <a:t>H0482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Tennessee</a:t>
                      </a:r>
                      <a:r>
                        <a:rPr sz="115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latin typeface="Calibri"/>
                          <a:cs typeface="Calibri"/>
                        </a:rPr>
                        <a:t>H2853;</a:t>
                      </a:r>
                      <a:r>
                        <a:rPr sz="11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20" dirty="0">
                          <a:latin typeface="Calibri"/>
                          <a:cs typeface="Calibri"/>
                        </a:rPr>
                        <a:t>H8121 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Texas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H6678;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H9357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1F0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770890">
                        <a:lnSpc>
                          <a:spcPct val="104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Alabama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H4343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Florida</a:t>
                      </a:r>
                      <a:r>
                        <a:rPr sz="11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20" dirty="0">
                          <a:latin typeface="Calibri"/>
                          <a:cs typeface="Calibri"/>
                        </a:rPr>
                        <a:t>H8225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Illinois</a:t>
                      </a:r>
                      <a:r>
                        <a:rPr sz="11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5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latin typeface="Calibri"/>
                          <a:cs typeface="Calibri"/>
                        </a:rPr>
                        <a:t>H7399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Indiana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H1774;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H7925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Kansas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H5398;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H6830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91160" marR="802640">
                        <a:lnSpc>
                          <a:spcPct val="102499"/>
                        </a:lnSpc>
                        <a:spcBef>
                          <a:spcPts val="20"/>
                        </a:spcBef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Michigan</a:t>
                      </a:r>
                      <a:r>
                        <a:rPr sz="11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latin typeface="Calibri"/>
                          <a:cs typeface="Calibri"/>
                        </a:rPr>
                        <a:t>H0482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Tennessee</a:t>
                      </a:r>
                      <a:r>
                        <a:rPr sz="11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latin typeface="Calibri"/>
                          <a:cs typeface="Calibri"/>
                        </a:rPr>
                        <a:t>H2853 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Texas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–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H6678;</a:t>
                      </a:r>
                      <a:r>
                        <a:rPr sz="12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H9357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Logo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Website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ascensioncomplete.com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wellcarecomplete.com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6140" y="5134355"/>
            <a:ext cx="2756916" cy="4526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5904" y="4997196"/>
            <a:ext cx="1760220" cy="77723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44134" y="6332245"/>
            <a:ext cx="584581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50" i="1" dirty="0">
                <a:latin typeface="Calibri"/>
                <a:cs typeface="Calibri"/>
              </a:rPr>
              <a:t>All</a:t>
            </a:r>
            <a:r>
              <a:rPr sz="1150" i="1" spc="7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information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on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this</a:t>
            </a:r>
            <a:r>
              <a:rPr sz="1150" i="1" spc="6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slide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is</a:t>
            </a:r>
            <a:r>
              <a:rPr sz="1150" i="1" spc="6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subject</a:t>
            </a:r>
            <a:r>
              <a:rPr sz="1150" i="1" spc="5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to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change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until</a:t>
            </a:r>
            <a:r>
              <a:rPr sz="1150" i="1" spc="8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bids</a:t>
            </a:r>
            <a:r>
              <a:rPr sz="1150" i="1" spc="6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are</a:t>
            </a:r>
            <a:r>
              <a:rPr sz="1150" i="1" spc="11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submitted</a:t>
            </a:r>
            <a:r>
              <a:rPr sz="1150" i="1" spc="6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and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approved</a:t>
            </a:r>
            <a:r>
              <a:rPr sz="1150" i="1" spc="10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by</a:t>
            </a:r>
            <a:r>
              <a:rPr sz="1150" i="1" spc="70" dirty="0">
                <a:latin typeface="Calibri"/>
                <a:cs typeface="Calibri"/>
              </a:rPr>
              <a:t> </a:t>
            </a:r>
            <a:r>
              <a:rPr sz="1150" i="1" spc="-20" dirty="0">
                <a:latin typeface="Calibri"/>
                <a:cs typeface="Calibri"/>
              </a:rPr>
              <a:t>CMS.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141" y="418033"/>
            <a:ext cx="7117715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z="4400" spc="-25" dirty="0"/>
              <a:t>Wellcare</a:t>
            </a:r>
            <a:r>
              <a:rPr sz="4400" spc="-140" dirty="0"/>
              <a:t> </a:t>
            </a:r>
            <a:r>
              <a:rPr sz="4400" dirty="0"/>
              <a:t>and</a:t>
            </a:r>
            <a:r>
              <a:rPr sz="4400" spc="-90" dirty="0"/>
              <a:t> </a:t>
            </a:r>
            <a:r>
              <a:rPr sz="4400" dirty="0"/>
              <a:t>Mutual</a:t>
            </a:r>
            <a:r>
              <a:rPr sz="4400" spc="-55" dirty="0"/>
              <a:t> </a:t>
            </a:r>
            <a:r>
              <a:rPr sz="4400" dirty="0"/>
              <a:t>of</a:t>
            </a:r>
            <a:r>
              <a:rPr sz="4400" spc="-140" dirty="0"/>
              <a:t> </a:t>
            </a:r>
            <a:r>
              <a:rPr sz="4400" spc="-10" dirty="0"/>
              <a:t>Omaha Partnership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01141" y="1884375"/>
            <a:ext cx="5930265" cy="440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1800" b="1" i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and</a:t>
            </a:r>
            <a:r>
              <a:rPr sz="1800" b="1" i="1" spc="-3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Mutual of</a:t>
            </a:r>
            <a:r>
              <a:rPr sz="1800" b="1" i="1" spc="-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Omaha are</a:t>
            </a:r>
            <a:r>
              <a:rPr sz="1800" b="1" i="1" spc="-1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partnering</a:t>
            </a:r>
            <a:r>
              <a:rPr sz="1800" b="1" i="1" spc="-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to</a:t>
            </a:r>
            <a:r>
              <a:rPr sz="1800" b="1" i="1" spc="-3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leverage</a:t>
            </a:r>
            <a:r>
              <a:rPr sz="1800" b="1" i="1" spc="-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009FA2"/>
                </a:solidFill>
                <a:latin typeface="Calibri"/>
                <a:cs typeface="Calibri"/>
              </a:rPr>
              <a:t>the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highly</a:t>
            </a:r>
            <a:r>
              <a:rPr sz="1800" b="1" i="1" spc="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9FA2"/>
                </a:solidFill>
                <a:latin typeface="Calibri"/>
                <a:cs typeface="Calibri"/>
              </a:rPr>
              <a:t>sophisticated</a:t>
            </a:r>
            <a:r>
              <a:rPr sz="1800" b="1" i="1" spc="-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health</a:t>
            </a:r>
            <a:r>
              <a:rPr sz="1800" b="1" i="1" spc="-1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management</a:t>
            </a:r>
            <a:r>
              <a:rPr sz="1800" b="1" i="1" spc="-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capabilities</a:t>
            </a:r>
            <a:r>
              <a:rPr sz="1800" b="1" i="1" spc="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009FA2"/>
                </a:solidFill>
                <a:latin typeface="Calibri"/>
                <a:cs typeface="Calibri"/>
              </a:rPr>
              <a:t>and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extensive</a:t>
            </a:r>
            <a:r>
              <a:rPr sz="1800" b="1" i="1" spc="-6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brand</a:t>
            </a:r>
            <a:r>
              <a:rPr sz="1800" b="1" i="1" spc="-1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recognition</a:t>
            </a:r>
            <a:r>
              <a:rPr sz="1800" b="1" i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of</a:t>
            </a:r>
            <a:r>
              <a:rPr sz="1800" b="1" i="1" spc="-2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two</a:t>
            </a:r>
            <a:r>
              <a:rPr sz="1800" b="1" i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9FA2"/>
                </a:solidFill>
                <a:latin typeface="Calibri"/>
                <a:cs typeface="Calibri"/>
              </a:rPr>
              <a:t>industry</a:t>
            </a:r>
            <a:r>
              <a:rPr sz="1800" b="1" i="1" spc="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9FA2"/>
                </a:solidFill>
                <a:latin typeface="Calibri"/>
                <a:cs typeface="Calibri"/>
              </a:rPr>
              <a:t>leaders.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b="1" dirty="0">
                <a:latin typeface="Calibri"/>
                <a:cs typeface="Calibri"/>
              </a:rPr>
              <a:t>Wellcare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provides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high-quality,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affordable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healthcare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more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than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0"/>
              </a:spcBef>
            </a:pPr>
            <a:r>
              <a:rPr sz="1550" dirty="0">
                <a:latin typeface="Calibri"/>
                <a:cs typeface="Calibri"/>
              </a:rPr>
              <a:t>1.2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million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Medicare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Advantage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members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4.1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million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PDP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5"/>
              </a:spcBef>
            </a:pPr>
            <a:r>
              <a:rPr sz="1550" dirty="0">
                <a:latin typeface="Calibri"/>
                <a:cs typeface="Calibri"/>
              </a:rPr>
              <a:t>members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across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all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50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states.</a:t>
            </a:r>
            <a:endParaRPr sz="1550">
              <a:latin typeface="Calibri"/>
              <a:cs typeface="Calibri"/>
            </a:endParaRPr>
          </a:p>
          <a:p>
            <a:pPr marL="241300" marR="443865" indent="-228600">
              <a:lnSpc>
                <a:spcPct val="103600"/>
              </a:lnSpc>
              <a:spcBef>
                <a:spcPts val="59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550" b="1" dirty="0">
                <a:latin typeface="Calibri"/>
                <a:cs typeface="Calibri"/>
              </a:rPr>
              <a:t>Mutual</a:t>
            </a:r>
            <a:r>
              <a:rPr sz="1550" b="1" spc="10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of</a:t>
            </a:r>
            <a:r>
              <a:rPr sz="1550" b="1" spc="4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Omaha</a:t>
            </a:r>
            <a:r>
              <a:rPr sz="1550" b="1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second-largest</a:t>
            </a:r>
            <a:r>
              <a:rPr sz="1550" spc="1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provider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of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Medicare </a:t>
            </a:r>
            <a:r>
              <a:rPr sz="1550" dirty="0">
                <a:latin typeface="Calibri"/>
                <a:cs typeface="Calibri"/>
              </a:rPr>
              <a:t>supplement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trusted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brand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among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seniors</a:t>
            </a:r>
            <a:r>
              <a:rPr sz="1550" spc="1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with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98%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brand awareness.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This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alliance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leverages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Wellcare’s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proven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distribution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capabilities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5"/>
              </a:spcBef>
            </a:pPr>
            <a:r>
              <a:rPr sz="1550" dirty="0">
                <a:latin typeface="Calibri"/>
                <a:cs typeface="Calibri"/>
              </a:rPr>
              <a:t>and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Mutual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of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Omaha’s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broad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market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brand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synergy.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Pilot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programs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following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markets: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Georgia,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Missouri,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TX-</a:t>
            </a:r>
            <a:r>
              <a:rPr sz="1550" spc="-20" dirty="0">
                <a:latin typeface="Calibri"/>
                <a:cs typeface="Calibri"/>
              </a:rPr>
              <a:t>DFW,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0"/>
              </a:spcBef>
            </a:pPr>
            <a:r>
              <a:rPr sz="1550" dirty="0">
                <a:latin typeface="Calibri"/>
                <a:cs typeface="Calibri"/>
              </a:rPr>
              <a:t>TX-Houston,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South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Carolina,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Washington.</a:t>
            </a:r>
            <a:endParaRPr sz="1550">
              <a:latin typeface="Calibri"/>
              <a:cs typeface="Calibri"/>
            </a:endParaRPr>
          </a:p>
          <a:p>
            <a:pPr marL="474345" marR="103505" lvl="1" indent="-233679">
              <a:lnSpc>
                <a:spcPct val="103600"/>
              </a:lnSpc>
              <a:spcBef>
                <a:spcPts val="59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1550" dirty="0">
                <a:latin typeface="Calibri"/>
                <a:cs typeface="Calibri"/>
              </a:rPr>
              <a:t>10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co-branded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PPO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plans*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across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pilot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states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Wellcare </a:t>
            </a:r>
            <a:r>
              <a:rPr sz="1550" dirty="0">
                <a:latin typeface="Calibri"/>
                <a:cs typeface="Calibri"/>
              </a:rPr>
              <a:t>Mutual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of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Omaha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No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Premium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(PPO)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Wellcare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Low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Premium (PPO)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4847" y="3273552"/>
            <a:ext cx="5042915" cy="31592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3260" y="2383535"/>
            <a:ext cx="4238094" cy="4085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76929" y="6262522"/>
            <a:ext cx="21062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i="1" dirty="0">
                <a:latin typeface="Calibri"/>
                <a:cs typeface="Calibri"/>
              </a:rPr>
              <a:t>*</a:t>
            </a:r>
            <a:r>
              <a:rPr sz="1150" i="1" spc="5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Plans</a:t>
            </a:r>
            <a:r>
              <a:rPr sz="1150" i="1" spc="8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to</a:t>
            </a:r>
            <a:r>
              <a:rPr sz="1150" i="1" spc="3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be</a:t>
            </a:r>
            <a:r>
              <a:rPr sz="1150" i="1" spc="90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serviced</a:t>
            </a:r>
            <a:r>
              <a:rPr sz="1150" i="1" spc="35" dirty="0">
                <a:latin typeface="Calibri"/>
                <a:cs typeface="Calibri"/>
              </a:rPr>
              <a:t> </a:t>
            </a:r>
            <a:r>
              <a:rPr sz="1150" i="1" dirty="0">
                <a:latin typeface="Calibri"/>
                <a:cs typeface="Calibri"/>
              </a:rPr>
              <a:t>by</a:t>
            </a:r>
            <a:r>
              <a:rPr sz="1150" i="1" spc="114" dirty="0">
                <a:latin typeface="Calibri"/>
                <a:cs typeface="Calibri"/>
              </a:rPr>
              <a:t> </a:t>
            </a:r>
            <a:r>
              <a:rPr sz="1150" i="1" spc="-10" dirty="0">
                <a:latin typeface="Calibri"/>
                <a:cs typeface="Calibri"/>
              </a:rPr>
              <a:t>Wellcare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26109" y="1973960"/>
          <a:ext cx="10948669" cy="2468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55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r>
                        <a:rPr sz="155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Chronic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Needs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(C-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SNP)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25120" indent="-23304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2512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Specialty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51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168275" indent="-233679">
                        <a:lnSpc>
                          <a:spcPct val="100099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57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C-SNPs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SNP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plans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restrict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enrollment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 needs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individuals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specific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severe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disabling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chronic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conditions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requiring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coordination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among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primary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providers,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mental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specialists,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inpatient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outpatient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facilities,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extensive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ancillary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diagnostic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testing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therapeutic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management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5755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5755" algn="l"/>
                        </a:tabLst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5755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5755" algn="l"/>
                        </a:tabLst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Offered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AZ,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CA,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NV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only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Medicare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tc>
                  <a:txBody>
                    <a:bodyPr/>
                    <a:lstStyle/>
                    <a:p>
                      <a:pPr marL="325120" indent="-233045">
                        <a:lnSpc>
                          <a:spcPct val="100000"/>
                        </a:lnSpc>
                        <a:spcBef>
                          <a:spcPts val="1115"/>
                        </a:spcBef>
                        <a:buFont typeface="Arial"/>
                        <a:buChar char="•"/>
                        <a:tabLst>
                          <a:tab pos="32512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Plus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51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262890" indent="-233679">
                        <a:lnSpc>
                          <a:spcPct val="100699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57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Beneficiaries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qualify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cost-share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D-SNP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reside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state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where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we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D-SNP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5755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5755" algn="l"/>
                        </a:tabLst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Offered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NH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VT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only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4401820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15"/>
              </a:lnSpc>
              <a:spcBef>
                <a:spcPts val="100"/>
              </a:spcBef>
            </a:pPr>
            <a:r>
              <a:rPr dirty="0"/>
              <a:t>Portfolio</a:t>
            </a:r>
            <a:r>
              <a:rPr spc="-190" dirty="0"/>
              <a:t> </a:t>
            </a:r>
            <a:r>
              <a:rPr spc="-10" dirty="0"/>
              <a:t>Approach</a:t>
            </a:r>
          </a:p>
          <a:p>
            <a:pPr marL="12700">
              <a:lnSpc>
                <a:spcPts val="2795"/>
              </a:lnSpc>
            </a:pPr>
            <a:r>
              <a:rPr sz="2400" b="1" dirty="0">
                <a:solidFill>
                  <a:srgbClr val="009FA2"/>
                </a:solidFill>
                <a:latin typeface="Calibri"/>
                <a:cs typeface="Calibri"/>
              </a:rPr>
              <a:t>Limited</a:t>
            </a:r>
            <a:r>
              <a:rPr sz="2400" b="1" spc="-3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9FA2"/>
                </a:solidFill>
                <a:latin typeface="Calibri"/>
                <a:cs typeface="Calibri"/>
              </a:rPr>
              <a:t>Service</a:t>
            </a:r>
            <a:r>
              <a:rPr sz="2400" b="1" spc="-10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9FA2"/>
                </a:solidFill>
                <a:latin typeface="Calibri"/>
                <a:cs typeface="Calibri"/>
              </a:rPr>
              <a:t>Area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1834" y="5750458"/>
            <a:ext cx="253111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Confidential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2659" y="0"/>
            <a:ext cx="1545336" cy="13167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1421891"/>
            <a:ext cx="3383279" cy="338327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991355" y="859536"/>
            <a:ext cx="0" cy="5142230"/>
          </a:xfrm>
          <a:custGeom>
            <a:avLst/>
            <a:gdLst/>
            <a:ahLst/>
            <a:cxnLst/>
            <a:rect l="l" t="t" r="r" b="b"/>
            <a:pathLst>
              <a:path h="5142230">
                <a:moveTo>
                  <a:pt x="0" y="0"/>
                </a:moveTo>
                <a:lnTo>
                  <a:pt x="0" y="514201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21834" y="2737256"/>
            <a:ext cx="46602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</a:rPr>
              <a:t>Supplemental</a:t>
            </a:r>
            <a:r>
              <a:rPr sz="4000" spc="-17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Benefits</a:t>
            </a:r>
            <a:endParaRPr sz="4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7916545" cy="132905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715"/>
              </a:spcBef>
            </a:pPr>
            <a:r>
              <a:rPr dirty="0"/>
              <a:t>PY2024</a:t>
            </a:r>
            <a:r>
              <a:rPr spc="-50" dirty="0"/>
              <a:t> </a:t>
            </a:r>
            <a:r>
              <a:rPr dirty="0"/>
              <a:t>Multi-Benefit</a:t>
            </a:r>
            <a:r>
              <a:rPr spc="-90" dirty="0"/>
              <a:t> </a:t>
            </a:r>
            <a:r>
              <a:rPr spc="-10" dirty="0"/>
              <a:t>Card: </a:t>
            </a:r>
            <a:r>
              <a:rPr dirty="0"/>
              <a:t>Introducing</a:t>
            </a:r>
            <a:r>
              <a:rPr spc="-210" dirty="0"/>
              <a:t> </a:t>
            </a:r>
            <a:r>
              <a:rPr spc="-10" dirty="0"/>
              <a:t>Wellcare</a:t>
            </a:r>
            <a:r>
              <a:rPr spc="-80" dirty="0"/>
              <a:t> </a:t>
            </a:r>
            <a:r>
              <a:rPr spc="-10" dirty="0"/>
              <a:t>Spendables</a:t>
            </a:r>
            <a:r>
              <a:rPr spc="-475" dirty="0"/>
              <a:t> </a:t>
            </a:r>
            <a:r>
              <a:rPr sz="2400" spc="-50" dirty="0"/>
              <a:t>™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318508" y="2116241"/>
            <a:ext cx="7273290" cy="392811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single</a:t>
            </a:r>
            <a:r>
              <a:rPr sz="1800" b="1" spc="-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card</a:t>
            </a:r>
            <a:r>
              <a:rPr sz="18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provides</a:t>
            </a:r>
            <a:r>
              <a:rPr sz="18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an</a:t>
            </a:r>
            <a:r>
              <a:rPr sz="18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allowance</a:t>
            </a:r>
            <a:r>
              <a:rPr sz="18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access</a:t>
            </a:r>
            <a:r>
              <a:rPr sz="18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to</a:t>
            </a:r>
            <a:r>
              <a:rPr sz="18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multiple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 benefits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4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Combines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multiple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benefits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into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single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card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Pursing strategy</a:t>
            </a:r>
            <a:r>
              <a:rPr sz="1550" spc="-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benefit groups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based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on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plan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type</a:t>
            </a:r>
            <a:endParaRPr sz="155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3600"/>
              </a:lnSpc>
              <a:spcBef>
                <a:spcPts val="59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D-SNP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plans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include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single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purse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OTC,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Grocery,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Gas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(Pay-</a:t>
            </a:r>
            <a:r>
              <a:rPr sz="1550" dirty="0">
                <a:latin typeface="Calibri"/>
                <a:cs typeface="Calibri"/>
              </a:rPr>
              <a:t>at-the-Pump), and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Utility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Rent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Assistance,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may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include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DVH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cost-shares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that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purse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depending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on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the </a:t>
            </a:r>
            <a:r>
              <a:rPr sz="1550" spc="-20" dirty="0">
                <a:latin typeface="Calibri"/>
                <a:cs typeface="Calibri"/>
              </a:rPr>
              <a:t>plan</a:t>
            </a:r>
            <a:endParaRPr sz="1550">
              <a:latin typeface="Calibri"/>
              <a:cs typeface="Calibri"/>
            </a:endParaRPr>
          </a:p>
          <a:p>
            <a:pPr marL="241300" marR="12700" indent="-228600">
              <a:lnSpc>
                <a:spcPct val="103600"/>
              </a:lnSpc>
              <a:spcBef>
                <a:spcPts val="59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Non-D-SNP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plans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include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single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purse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purses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OTC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and,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depending on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plan, </a:t>
            </a:r>
            <a:r>
              <a:rPr sz="1550" dirty="0">
                <a:latin typeface="Calibri"/>
                <a:cs typeface="Calibri"/>
              </a:rPr>
              <a:t>DVH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cost-shares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will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included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that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purse.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If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 plan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has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SSBCI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Utility,</a:t>
            </a:r>
            <a:r>
              <a:rPr sz="1550" spc="-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it will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50" dirty="0">
                <a:latin typeface="Calibri"/>
                <a:cs typeface="Calibri"/>
              </a:rPr>
              <a:t>a </a:t>
            </a:r>
            <a:r>
              <a:rPr sz="1550" dirty="0">
                <a:latin typeface="Calibri"/>
                <a:cs typeface="Calibri"/>
              </a:rPr>
              <a:t>separate purse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on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card.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Simple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convenient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use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Benefits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loaded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each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period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Amounts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will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vary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by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plan</a:t>
            </a:r>
            <a:endParaRPr sz="15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550" dirty="0">
                <a:latin typeface="Calibri"/>
                <a:cs typeface="Calibri"/>
              </a:rPr>
              <a:t>Allows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member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use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benefit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they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choose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meet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their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needs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1119" y="2171255"/>
            <a:ext cx="3453129" cy="2214245"/>
            <a:chOff x="571119" y="2171255"/>
            <a:chExt cx="3453129" cy="22142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44" y="2180843"/>
              <a:ext cx="3433572" cy="21946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5881" y="2176017"/>
              <a:ext cx="3443604" cy="2204720"/>
            </a:xfrm>
            <a:custGeom>
              <a:avLst/>
              <a:gdLst/>
              <a:ahLst/>
              <a:cxnLst/>
              <a:rect l="l" t="t" r="r" b="b"/>
              <a:pathLst>
                <a:path w="3443604" h="2204720">
                  <a:moveTo>
                    <a:pt x="193433" y="0"/>
                  </a:moveTo>
                  <a:lnTo>
                    <a:pt x="3250247" y="0"/>
                  </a:lnTo>
                  <a:lnTo>
                    <a:pt x="3289109" y="4064"/>
                  </a:lnTo>
                  <a:lnTo>
                    <a:pt x="3357816" y="33020"/>
                  </a:lnTo>
                  <a:lnTo>
                    <a:pt x="3410394" y="85471"/>
                  </a:lnTo>
                  <a:lnTo>
                    <a:pt x="3439223" y="154686"/>
                  </a:lnTo>
                  <a:lnTo>
                    <a:pt x="3443287" y="193548"/>
                  </a:lnTo>
                  <a:lnTo>
                    <a:pt x="3443287" y="2011299"/>
                  </a:lnTo>
                  <a:lnTo>
                    <a:pt x="3439223" y="2050034"/>
                  </a:lnTo>
                  <a:lnTo>
                    <a:pt x="3410394" y="2119249"/>
                  </a:lnTo>
                  <a:lnTo>
                    <a:pt x="3357816" y="2171319"/>
                  </a:lnTo>
                  <a:lnTo>
                    <a:pt x="3289109" y="2200275"/>
                  </a:lnTo>
                  <a:lnTo>
                    <a:pt x="3250247" y="2204339"/>
                  </a:lnTo>
                  <a:lnTo>
                    <a:pt x="193433" y="2204339"/>
                  </a:lnTo>
                  <a:lnTo>
                    <a:pt x="154622" y="2200275"/>
                  </a:lnTo>
                  <a:lnTo>
                    <a:pt x="85445" y="2171319"/>
                  </a:lnTo>
                  <a:lnTo>
                    <a:pt x="32943" y="2119249"/>
                  </a:lnTo>
                  <a:lnTo>
                    <a:pt x="4038" y="2050034"/>
                  </a:lnTo>
                  <a:lnTo>
                    <a:pt x="0" y="2011172"/>
                  </a:lnTo>
                  <a:lnTo>
                    <a:pt x="0" y="193167"/>
                  </a:lnTo>
                  <a:lnTo>
                    <a:pt x="4038" y="154686"/>
                  </a:lnTo>
                  <a:lnTo>
                    <a:pt x="32943" y="85471"/>
                  </a:lnTo>
                  <a:lnTo>
                    <a:pt x="85445" y="33020"/>
                  </a:lnTo>
                  <a:lnTo>
                    <a:pt x="154622" y="4064"/>
                  </a:lnTo>
                  <a:lnTo>
                    <a:pt x="193433" y="0"/>
                  </a:lnTo>
                  <a:close/>
                </a:path>
              </a:pathLst>
            </a:custGeom>
            <a:ln w="9525">
              <a:solidFill>
                <a:srgbClr val="E1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2083" y="1408175"/>
            <a:ext cx="10849610" cy="1102360"/>
          </a:xfrm>
          <a:custGeom>
            <a:avLst/>
            <a:gdLst/>
            <a:ahLst/>
            <a:cxnLst/>
            <a:rect l="l" t="t" r="r" b="b"/>
            <a:pathLst>
              <a:path w="10849610" h="1102360">
                <a:moveTo>
                  <a:pt x="10849356" y="0"/>
                </a:moveTo>
                <a:lnTo>
                  <a:pt x="0" y="0"/>
                </a:lnTo>
                <a:lnTo>
                  <a:pt x="0" y="1101852"/>
                </a:lnTo>
                <a:lnTo>
                  <a:pt x="10849356" y="1101852"/>
                </a:lnTo>
                <a:lnTo>
                  <a:pt x="108493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2083" y="1408175"/>
            <a:ext cx="10849610" cy="110236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3931920" indent="-288290">
              <a:lnSpc>
                <a:spcPct val="100000"/>
              </a:lnSpc>
              <a:spcBef>
                <a:spcPts val="1605"/>
              </a:spcBef>
              <a:buFont typeface="Arial"/>
              <a:buChar char="•"/>
              <a:tabLst>
                <a:tab pos="3931920" algn="l"/>
              </a:tabLst>
            </a:pPr>
            <a:r>
              <a:rPr sz="1550" b="1" dirty="0">
                <a:latin typeface="Calibri"/>
                <a:cs typeface="Calibri"/>
              </a:rPr>
              <a:t>Solutran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national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partner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administer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Wellcare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Spendables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experience</a:t>
            </a:r>
            <a:endParaRPr sz="1550">
              <a:latin typeface="Calibri"/>
              <a:cs typeface="Calibri"/>
            </a:endParaRPr>
          </a:p>
          <a:p>
            <a:pPr marL="3931920" indent="-28829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3931920" algn="l"/>
              </a:tabLst>
            </a:pPr>
            <a:r>
              <a:rPr sz="1550" dirty="0">
                <a:latin typeface="Calibri"/>
                <a:cs typeface="Calibri"/>
              </a:rPr>
              <a:t>Currently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trusted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partner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six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Medicare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competitors</a:t>
            </a:r>
            <a:endParaRPr sz="1550">
              <a:latin typeface="Calibri"/>
              <a:cs typeface="Calibri"/>
            </a:endParaRPr>
          </a:p>
          <a:p>
            <a:pPr marL="3931920" indent="-28829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3931920" algn="l"/>
              </a:tabLst>
            </a:pPr>
            <a:r>
              <a:rPr sz="1550" dirty="0">
                <a:latin typeface="Calibri"/>
                <a:cs typeface="Calibri"/>
              </a:rPr>
              <a:t>Retailer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Direct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Network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includes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more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than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55,000</a:t>
            </a:r>
            <a:r>
              <a:rPr sz="1550" b="1" spc="14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stores</a:t>
            </a:r>
            <a:r>
              <a:rPr sz="1550" b="1" spc="1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nationwide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Introducing</a:t>
            </a:r>
            <a:r>
              <a:rPr spc="-245" dirty="0"/>
              <a:t> </a:t>
            </a:r>
            <a:r>
              <a:rPr spc="-10" dirty="0"/>
              <a:t>Wellcare</a:t>
            </a:r>
            <a:r>
              <a:rPr spc="-150" dirty="0"/>
              <a:t> </a:t>
            </a:r>
            <a:r>
              <a:rPr spc="-10" dirty="0"/>
              <a:t>Spendables™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43169" y="6343903"/>
            <a:ext cx="589534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Calibri"/>
                <a:cs typeface="Calibri"/>
              </a:rPr>
              <a:t>All</a:t>
            </a:r>
            <a:r>
              <a:rPr sz="1150" spc="5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information</a:t>
            </a:r>
            <a:r>
              <a:rPr sz="1150" spc="15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on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this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slide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subject</a:t>
            </a:r>
            <a:r>
              <a:rPr sz="1150" spc="11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to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change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until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bids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are</a:t>
            </a:r>
            <a:r>
              <a:rPr sz="1150" spc="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submitted</a:t>
            </a:r>
            <a:r>
              <a:rPr sz="1150" spc="1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and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approved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by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CMS.</a:t>
            </a:r>
            <a:endParaRPr sz="115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68312" y="2578354"/>
          <a:ext cx="10935970" cy="3712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15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Covered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D6D"/>
                    </a:solidFill>
                  </a:tcPr>
                </a:tc>
                <a:tc>
                  <a:txBody>
                    <a:bodyPr/>
                    <a:lstStyle/>
                    <a:p>
                      <a:pPr marL="265430" indent="-17335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265430" algn="l"/>
                        </a:tabLst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Retailer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Direct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via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Debit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Card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In-Store</a:t>
                      </a:r>
                      <a:r>
                        <a:rPr sz="11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1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Online*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15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Item</a:t>
                      </a:r>
                      <a:r>
                        <a:rPr sz="11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w/Approved</a:t>
                      </a:r>
                      <a:r>
                        <a:rPr sz="115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SKU/Category</a:t>
                      </a:r>
                      <a:r>
                        <a:rPr sz="11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65430" indent="-1733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65430" algn="l"/>
                        </a:tabLst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Retailer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267335" indent="-173355">
                        <a:lnSpc>
                          <a:spcPct val="100000"/>
                        </a:lnSpc>
                        <a:spcBef>
                          <a:spcPts val="1010"/>
                        </a:spcBef>
                        <a:buFont typeface="Arial"/>
                        <a:buChar char="•"/>
                        <a:tabLst>
                          <a:tab pos="267335" algn="l"/>
                        </a:tabLst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Mail-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Order**</a:t>
                      </a:r>
                      <a:r>
                        <a:rPr sz="12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via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Phone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Call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Portal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66700" indent="-17272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266700" algn="l"/>
                        </a:tabLst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List/“Catalog”</a:t>
                      </a:r>
                      <a:r>
                        <a:rPr sz="1150" b="1" spc="2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5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r>
                        <a:rPr sz="115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Items</a:t>
                      </a:r>
                      <a:r>
                        <a:rPr sz="115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5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Products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67335" indent="-1733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67335" algn="l"/>
                        </a:tabLst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Fulfillment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Vendor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(TBD)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50" b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DVH</a:t>
                      </a:r>
                      <a:r>
                        <a:rPr sz="1150" b="1" spc="8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Cost-Share</a:t>
                      </a:r>
                      <a:r>
                        <a:rPr sz="1150" b="1" spc="1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Assistance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200" b="1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applicable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(Dental,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Vision</a:t>
                      </a:r>
                      <a:r>
                        <a:rPr sz="1000" spc="-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000" spc="-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0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Cost-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Share)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707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r>
                        <a:rPr sz="12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200" spc="-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r>
                        <a:rPr sz="1200" spc="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MCC</a:t>
                      </a:r>
                      <a:r>
                        <a:rPr sz="1200" spc="-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Codes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834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N/A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50" b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r>
                        <a:rPr sz="1150" b="1" spc="7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(Over-the-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Counter)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Retailer</a:t>
                      </a:r>
                      <a:r>
                        <a:rPr sz="1150" spc="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Yes,</a:t>
                      </a:r>
                      <a:r>
                        <a:rPr sz="115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Limited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Food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(D-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SNP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Only)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Retailer</a:t>
                      </a:r>
                      <a:r>
                        <a:rPr sz="1200" spc="-6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Yes, Limited,</a:t>
                      </a:r>
                      <a:r>
                        <a:rPr sz="1200" spc="-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Shelf </a:t>
                      </a: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Stable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50" b="1" dirty="0">
                          <a:latin typeface="Calibri"/>
                          <a:cs typeface="Calibri"/>
                        </a:rPr>
                        <a:t>Utility/Rent</a:t>
                      </a:r>
                      <a:r>
                        <a:rPr sz="115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latin typeface="Calibri"/>
                          <a:cs typeface="Calibri"/>
                        </a:rPr>
                        <a:t>Assistance</a:t>
                      </a:r>
                      <a:r>
                        <a:rPr sz="1150" b="1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latin typeface="Calibri"/>
                          <a:cs typeface="Calibri"/>
                        </a:rPr>
                        <a:t>(D-SNP</a:t>
                      </a:r>
                      <a:r>
                        <a:rPr sz="115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20" dirty="0">
                          <a:latin typeface="Calibri"/>
                          <a:cs typeface="Calibri"/>
                        </a:rPr>
                        <a:t>Only)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r>
                        <a:rPr sz="1150" spc="1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150" spc="6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r>
                        <a:rPr sz="1150" spc="1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MCC</a:t>
                      </a:r>
                      <a:r>
                        <a:rPr sz="1150" spc="9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Codes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5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N/A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50" b="1" dirty="0">
                          <a:latin typeface="Calibri"/>
                          <a:cs typeface="Calibri"/>
                        </a:rPr>
                        <a:t>Gas</a:t>
                      </a:r>
                      <a:r>
                        <a:rPr sz="115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latin typeface="Calibri"/>
                          <a:cs typeface="Calibri"/>
                        </a:rPr>
                        <a:t>(D-SNP</a:t>
                      </a:r>
                      <a:r>
                        <a:rPr sz="115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20" dirty="0">
                          <a:latin typeface="Calibri"/>
                          <a:cs typeface="Calibri"/>
                        </a:rPr>
                        <a:t>Only)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(Pay-at-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the-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Pump)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r>
                        <a:rPr sz="1150" spc="1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15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MCC</a:t>
                      </a:r>
                      <a:r>
                        <a:rPr sz="1150" spc="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Codes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Pay</a:t>
                      </a:r>
                      <a:r>
                        <a:rPr sz="1150" spc="8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15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Gas</a:t>
                      </a:r>
                      <a:r>
                        <a:rPr sz="115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Pump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SSBCI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Utility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(Non-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SNP)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r>
                        <a:rPr sz="12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200" spc="-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r>
                        <a:rPr sz="1200" spc="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MCC</a:t>
                      </a:r>
                      <a:r>
                        <a:rPr sz="1200" spc="-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Codes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N/A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sz="1000" b="1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Online</a:t>
                      </a:r>
                      <a:r>
                        <a:rPr sz="1000" b="1" i="1" spc="-8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shipping</a:t>
                      </a:r>
                      <a:r>
                        <a:rPr sz="1000" i="1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000" i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delivery</a:t>
                      </a:r>
                      <a:r>
                        <a:rPr sz="1000" i="1" spc="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fees</a:t>
                      </a:r>
                      <a:r>
                        <a:rPr sz="1000" i="1" spc="-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000" i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use </a:t>
                      </a:r>
                      <a:r>
                        <a:rPr sz="1000" i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allowance</a:t>
                      </a:r>
                      <a:r>
                        <a:rPr sz="1000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funds.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**</a:t>
                      </a:r>
                      <a:r>
                        <a:rPr sz="1000" b="1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Mail</a:t>
                      </a:r>
                      <a:r>
                        <a:rPr sz="1000" b="1" i="1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order</a:t>
                      </a:r>
                      <a:r>
                        <a:rPr sz="1000" b="1" i="1" spc="-7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000" i="1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require</a:t>
                      </a:r>
                      <a:r>
                        <a:rPr sz="1000" i="1" spc="-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sz="1000" i="1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amount</a:t>
                      </a:r>
                      <a:r>
                        <a:rPr sz="1000" i="1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000" i="1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free</a:t>
                      </a:r>
                      <a:r>
                        <a:rPr sz="1000" i="1" spc="-6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shipping.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019555" y="1575053"/>
            <a:ext cx="2767330" cy="772795"/>
            <a:chOff x="1019555" y="1575053"/>
            <a:chExt cx="2767330" cy="77279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9555" y="1604771"/>
              <a:ext cx="2043683" cy="7269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83329" y="1575053"/>
              <a:ext cx="0" cy="772795"/>
            </a:xfrm>
            <a:custGeom>
              <a:avLst/>
              <a:gdLst/>
              <a:ahLst/>
              <a:cxnLst/>
              <a:rect l="l" t="t" r="r" b="b"/>
              <a:pathLst>
                <a:path h="772794">
                  <a:moveTo>
                    <a:pt x="0" y="0"/>
                  </a:moveTo>
                  <a:lnTo>
                    <a:pt x="0" y="77241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9993" y="3609246"/>
            <a:ext cx="224793" cy="2248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9993" y="4080109"/>
            <a:ext cx="224793" cy="22484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9993" y="4460527"/>
            <a:ext cx="224793" cy="22479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9993" y="4830298"/>
            <a:ext cx="224793" cy="22484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49993" y="5224742"/>
            <a:ext cx="224793" cy="22479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49993" y="5623735"/>
            <a:ext cx="224793" cy="22481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24204" y="4080109"/>
            <a:ext cx="224793" cy="22484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24204" y="4460527"/>
            <a:ext cx="224793" cy="22479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19576" y="5224742"/>
            <a:ext cx="224849" cy="22479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20940" y="3611879"/>
            <a:ext cx="228600" cy="2286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20940" y="4828032"/>
            <a:ext cx="228600" cy="2286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20940" y="5623559"/>
            <a:ext cx="2286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35" y="79705"/>
            <a:ext cx="34486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Wellcare</a:t>
            </a:r>
            <a:r>
              <a:rPr sz="3200" spc="-160" dirty="0"/>
              <a:t> </a:t>
            </a:r>
            <a:r>
              <a:rPr sz="3200" spc="-10" dirty="0"/>
              <a:t>Spendables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2064" y="583819"/>
            <a:ext cx="17329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33333"/>
                </a:solidFill>
                <a:latin typeface="Calibri"/>
                <a:cs typeface="Calibri"/>
              </a:rPr>
              <a:t>Benefit</a:t>
            </a:r>
            <a:r>
              <a:rPr sz="1400" b="1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33333"/>
                </a:solidFill>
                <a:latin typeface="Calibri"/>
                <a:cs typeface="Calibri"/>
              </a:rPr>
              <a:t>Package</a:t>
            </a:r>
            <a:r>
              <a:rPr sz="1400" b="1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33333"/>
                </a:solidFill>
                <a:latin typeface="Calibri"/>
                <a:cs typeface="Calibri"/>
              </a:rPr>
              <a:t>Design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27848" y="549592"/>
          <a:ext cx="9450070" cy="572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1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3473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Periodicity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34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Purse</a:t>
                      </a:r>
                      <a:r>
                        <a:rPr sz="1400" b="1" spc="-4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3473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DSNP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022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Scenario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D9C96"/>
                    </a:solidFill>
                  </a:tcPr>
                </a:tc>
                <a:tc>
                  <a:txBody>
                    <a:bodyPr/>
                    <a:lstStyle/>
                    <a:p>
                      <a:pPr marL="265430" indent="-17335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Wingdings"/>
                        <a:buChar char=""/>
                        <a:tabLst>
                          <a:tab pos="265430" algn="l"/>
                        </a:tabLst>
                      </a:pPr>
                      <a:r>
                        <a:rPr sz="120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VBID</a:t>
                      </a:r>
                      <a:r>
                        <a:rPr sz="1200" spc="-3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Gas</a:t>
                      </a:r>
                      <a:r>
                        <a:rPr sz="1150" spc="7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pay-at</a:t>
                      </a:r>
                      <a:r>
                        <a:rPr sz="1150" spc="8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pump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150" spc="114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food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65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Utilities</a:t>
                      </a:r>
                      <a:r>
                        <a:rPr sz="1150" spc="14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assistance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Rent</a:t>
                      </a:r>
                      <a:r>
                        <a:rPr sz="1150" spc="6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Assistance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302260" indent="-21018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"/>
                        <a:tabLst>
                          <a:tab pos="302260" algn="l"/>
                        </a:tabLst>
                      </a:pPr>
                      <a:r>
                        <a:rPr sz="1200" spc="-2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9050">
                      <a:solidFill>
                        <a:srgbClr val="003473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Monthly,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9050">
                      <a:solidFill>
                        <a:srgbClr val="003473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1150" spc="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purse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Managed</a:t>
                      </a:r>
                      <a:r>
                        <a:rPr sz="1150" spc="1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150" spc="9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combined</a:t>
                      </a:r>
                      <a:r>
                        <a:rPr sz="1150" spc="16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allowance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VBID</a:t>
                      </a:r>
                      <a:r>
                        <a:rPr sz="1150" spc="4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50" spc="9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r>
                        <a:rPr sz="1150" spc="7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150" spc="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150" spc="8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150" spc="4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DSNPs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3473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2260" marR="226695" indent="-68580">
                        <a:lnSpc>
                          <a:spcPct val="100899"/>
                        </a:lnSpc>
                        <a:spcBef>
                          <a:spcPts val="11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DSNP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Plans-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Scenario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D9C96"/>
                    </a:solidFill>
                  </a:tcPr>
                </a:tc>
                <a:tc>
                  <a:txBody>
                    <a:bodyPr/>
                    <a:lstStyle/>
                    <a:p>
                      <a:pPr marL="302260" indent="-210185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Wingdings"/>
                        <a:buChar char=""/>
                        <a:tabLst>
                          <a:tab pos="302260" algn="l"/>
                        </a:tabLst>
                      </a:pPr>
                      <a:r>
                        <a:rPr sz="120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VBID</a:t>
                      </a:r>
                      <a:r>
                        <a:rPr sz="1200" spc="-3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55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Gas</a:t>
                      </a:r>
                      <a:r>
                        <a:rPr sz="1150" spc="7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pay-at</a:t>
                      </a:r>
                      <a:r>
                        <a:rPr sz="1150" spc="8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pump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150" spc="114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food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Utilities</a:t>
                      </a:r>
                      <a:r>
                        <a:rPr sz="1150" spc="14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assistance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Rent</a:t>
                      </a:r>
                      <a:r>
                        <a:rPr sz="1150" spc="6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Assistance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302260" indent="-21018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"/>
                        <a:tabLst>
                          <a:tab pos="302260" algn="l"/>
                        </a:tabLst>
                      </a:pPr>
                      <a:r>
                        <a:rPr sz="1200" spc="-2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01625" indent="-209550">
                        <a:lnSpc>
                          <a:spcPct val="100000"/>
                        </a:lnSpc>
                        <a:spcBef>
                          <a:spcPts val="55"/>
                        </a:spcBef>
                        <a:buFont typeface="Wingdings"/>
                        <a:buChar char=""/>
                        <a:tabLst>
                          <a:tab pos="301625" algn="l"/>
                        </a:tabLst>
                      </a:pPr>
                      <a:r>
                        <a:rPr sz="115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150" spc="8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150" spc="9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Hearing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Monthly,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1150" spc="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purse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Managed</a:t>
                      </a:r>
                      <a:r>
                        <a:rPr sz="1150" spc="1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150" spc="9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combined</a:t>
                      </a:r>
                      <a:r>
                        <a:rPr sz="1150" spc="16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allowance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VBID</a:t>
                      </a:r>
                      <a:r>
                        <a:rPr sz="1150" spc="4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50" spc="9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r>
                        <a:rPr sz="1150" spc="7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150" spc="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150" spc="8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150" spc="4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DSNPs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r>
                        <a:rPr sz="1150" spc="7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150" spc="1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elect</a:t>
                      </a:r>
                      <a:r>
                        <a:rPr sz="1150" spc="114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50" spc="4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include</a:t>
                      </a:r>
                      <a:r>
                        <a:rPr sz="1150" spc="9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DVH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15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SNP</a:t>
                      </a:r>
                      <a:r>
                        <a:rPr sz="11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3568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Scenario</a:t>
                      </a:r>
                      <a:r>
                        <a:rPr sz="115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D9C96"/>
                    </a:solidFill>
                  </a:tcPr>
                </a:tc>
                <a:tc>
                  <a:txBody>
                    <a:bodyPr/>
                    <a:lstStyle/>
                    <a:p>
                      <a:pPr marL="265430" indent="-17335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Wingdings"/>
                        <a:buChar char=""/>
                        <a:tabLst>
                          <a:tab pos="265430" algn="l"/>
                        </a:tabLst>
                      </a:pPr>
                      <a:r>
                        <a:rPr sz="1150" spc="-2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65430" indent="-173355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Wingdings"/>
                        <a:buChar char=""/>
                        <a:tabLst>
                          <a:tab pos="265430" algn="l"/>
                        </a:tabLst>
                      </a:pPr>
                      <a:r>
                        <a:rPr sz="115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150" spc="8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150" spc="13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Hearing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Monthly,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purse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Managed</a:t>
                      </a:r>
                      <a:r>
                        <a:rPr sz="1150" spc="1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150" spc="9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combined</a:t>
                      </a:r>
                      <a:r>
                        <a:rPr sz="1150" spc="16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allowance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45160" marR="92075" indent="-553720">
                        <a:lnSpc>
                          <a:spcPct val="104299"/>
                        </a:lnSpc>
                        <a:spcBef>
                          <a:spcPts val="290"/>
                        </a:spcBef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1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SNP-</a:t>
                      </a:r>
                      <a:r>
                        <a:rPr sz="115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Scenario </a:t>
                      </a:r>
                      <a:r>
                        <a:rPr sz="11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D9C96"/>
                    </a:solidFill>
                  </a:tcPr>
                </a:tc>
                <a:tc>
                  <a:txBody>
                    <a:bodyPr/>
                    <a:lstStyle/>
                    <a:p>
                      <a:pPr marL="265430" indent="-17335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Wingdings"/>
                        <a:buChar char=""/>
                        <a:tabLst>
                          <a:tab pos="265430" algn="l"/>
                        </a:tabLst>
                      </a:pPr>
                      <a:r>
                        <a:rPr sz="115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r>
                        <a:rPr sz="1150" spc="1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Only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Quarterly,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non-rolling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35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1150" spc="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purse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1150" spc="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allowance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NonSNP-</a:t>
                      </a:r>
                      <a:r>
                        <a:rPr sz="115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Scenario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D9C96"/>
                    </a:solidFill>
                  </a:tcPr>
                </a:tc>
                <a:tc>
                  <a:txBody>
                    <a:bodyPr/>
                    <a:lstStyle/>
                    <a:p>
                      <a:pPr marL="265430" indent="-17335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Wingdings"/>
                        <a:buChar char=""/>
                        <a:tabLst>
                          <a:tab pos="265430" algn="l"/>
                        </a:tabLst>
                      </a:pPr>
                      <a:r>
                        <a:rPr sz="1150" spc="-2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65430" indent="-1733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"/>
                        <a:tabLst>
                          <a:tab pos="265430" algn="l"/>
                        </a:tabLst>
                      </a:pPr>
                      <a:r>
                        <a:rPr sz="120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SSBCI</a:t>
                      </a:r>
                      <a:r>
                        <a:rPr sz="1200" spc="-3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Utility</a:t>
                      </a:r>
                      <a:r>
                        <a:rPr sz="1200" spc="-1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Assistance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21285" marR="113664" indent="-635" algn="ctr">
                        <a:lnSpc>
                          <a:spcPct val="102200"/>
                        </a:lnSpc>
                        <a:spcBef>
                          <a:spcPts val="320"/>
                        </a:spcBef>
                      </a:pPr>
                      <a:r>
                        <a:rPr sz="115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OTC-</a:t>
                      </a:r>
                      <a:r>
                        <a:rPr sz="1150" b="1" spc="1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Quarterly,</a:t>
                      </a:r>
                      <a:r>
                        <a:rPr sz="1150" spc="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150" spc="6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rolling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Utility</a:t>
                      </a:r>
                      <a:r>
                        <a:rPr sz="1200" b="1" spc="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assistance-</a:t>
                      </a:r>
                      <a:r>
                        <a:rPr sz="1200" b="1" spc="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Monthly,</a:t>
                      </a:r>
                      <a:r>
                        <a:rPr sz="1200" spc="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non-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rolling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35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Purse</a:t>
                      </a:r>
                      <a:r>
                        <a:rPr sz="1150" spc="9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150" spc="5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Purse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2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SSBCI</a:t>
                      </a:r>
                      <a:r>
                        <a:rPr sz="1200" spc="-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Utilities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assistance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55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Managed</a:t>
                      </a:r>
                      <a:r>
                        <a:rPr sz="1150" spc="1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150" spc="10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separate</a:t>
                      </a:r>
                      <a:r>
                        <a:rPr sz="1150" spc="7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allowances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5160" marR="109220" indent="-535305">
                        <a:lnSpc>
                          <a:spcPct val="104299"/>
                        </a:lnSpc>
                        <a:spcBef>
                          <a:spcPts val="835"/>
                        </a:spcBef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NonSNP-</a:t>
                      </a:r>
                      <a:r>
                        <a:rPr sz="115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Scenario </a:t>
                      </a:r>
                      <a:r>
                        <a:rPr sz="11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D9C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01625" indent="-209550">
                        <a:lnSpc>
                          <a:spcPct val="100000"/>
                        </a:lnSpc>
                        <a:spcBef>
                          <a:spcPts val="780"/>
                        </a:spcBef>
                        <a:buFont typeface="Wingdings"/>
                        <a:buChar char=""/>
                        <a:tabLst>
                          <a:tab pos="301625" algn="l"/>
                        </a:tabLst>
                      </a:pPr>
                      <a:r>
                        <a:rPr sz="115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r>
                        <a:rPr sz="1150" spc="7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150" spc="4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150" spc="9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150" spc="5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Hearing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301625" indent="-20955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Wingdings"/>
                        <a:buChar char=""/>
                        <a:tabLst>
                          <a:tab pos="301625" algn="l"/>
                        </a:tabLst>
                      </a:pPr>
                      <a:r>
                        <a:rPr sz="115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SSBCI</a:t>
                      </a:r>
                      <a:r>
                        <a:rPr sz="1150" spc="9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Utility</a:t>
                      </a:r>
                      <a:r>
                        <a:rPr sz="1150" spc="75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97115E"/>
                          </a:solidFill>
                          <a:latin typeface="Calibri"/>
                          <a:cs typeface="Calibri"/>
                        </a:rPr>
                        <a:t>Assistance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21285" marR="113664" indent="-3810" algn="ctr">
                        <a:lnSpc>
                          <a:spcPct val="104000"/>
                        </a:lnSpc>
                        <a:spcBef>
                          <a:spcPts val="245"/>
                        </a:spcBef>
                      </a:pPr>
                      <a:r>
                        <a:rPr sz="1200" b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r>
                        <a:rPr sz="1200" b="1" spc="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b="1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DVH-</a:t>
                      </a:r>
                      <a:r>
                        <a:rPr sz="1200" b="1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Monthly,</a:t>
                      </a:r>
                      <a:r>
                        <a:rPr sz="1200" spc="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rolling </a:t>
                      </a:r>
                      <a:r>
                        <a:rPr sz="115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Utility</a:t>
                      </a:r>
                      <a:r>
                        <a:rPr sz="1150" b="1" spc="1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assistance-</a:t>
                      </a:r>
                      <a:r>
                        <a:rPr sz="1150" b="1" spc="114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Monthly,</a:t>
                      </a:r>
                      <a:r>
                        <a:rPr sz="1150" spc="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non-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rolling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003473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785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Purse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2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OTC</a:t>
                      </a:r>
                      <a:r>
                        <a:rPr sz="12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spc="-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DVH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Purse</a:t>
                      </a:r>
                      <a:r>
                        <a:rPr sz="1150" spc="1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150" spc="8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SSBCI</a:t>
                      </a:r>
                      <a:r>
                        <a:rPr sz="1150" spc="7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Utilities</a:t>
                      </a:r>
                      <a:r>
                        <a:rPr sz="1150" spc="9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assistance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12090" indent="-11811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212090" algn="l"/>
                        </a:tabLst>
                      </a:pP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Managed</a:t>
                      </a:r>
                      <a:r>
                        <a:rPr sz="1150" spc="1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150" spc="10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separate</a:t>
                      </a:r>
                      <a:r>
                        <a:rPr sz="1150" spc="7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allowances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3473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ysDash"/>
                    </a:lnT>
                    <a:lnB w="12700">
                      <a:solidFill>
                        <a:srgbClr val="D9D9D9"/>
                      </a:solidFill>
                      <a:prstDash val="sysDash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3931920"/>
            <a:ext cx="3332988" cy="21214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" y="1641348"/>
            <a:ext cx="3273552" cy="20848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Wellcare</a:t>
            </a:r>
            <a:r>
              <a:rPr spc="-90" dirty="0"/>
              <a:t> </a:t>
            </a:r>
            <a:r>
              <a:rPr dirty="0"/>
              <a:t>Spendables™</a:t>
            </a:r>
            <a:r>
              <a:rPr spc="-110" dirty="0"/>
              <a:t> </a:t>
            </a:r>
            <a:r>
              <a:rPr dirty="0"/>
              <a:t>Debit</a:t>
            </a:r>
            <a:r>
              <a:rPr spc="-55" dirty="0"/>
              <a:t> </a:t>
            </a:r>
            <a:r>
              <a:rPr spc="-10" dirty="0"/>
              <a:t>Cards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0415" y="1663064"/>
            <a:ext cx="6593205" cy="669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1400" b="1" dirty="0">
                <a:solidFill>
                  <a:srgbClr val="009FA2"/>
                </a:solidFill>
                <a:latin typeface="Calibri"/>
                <a:cs typeface="Calibri"/>
              </a:rPr>
              <a:t>Category</a:t>
            </a:r>
            <a:r>
              <a:rPr sz="1400" b="1" spc="-8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9FA2"/>
                </a:solidFill>
                <a:latin typeface="Calibri"/>
                <a:cs typeface="Calibri"/>
              </a:rPr>
              <a:t>level:</a:t>
            </a:r>
            <a:r>
              <a:rPr sz="14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food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items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category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Categories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allow </a:t>
            </a:r>
            <a:r>
              <a:rPr sz="1400" dirty="0">
                <a:latin typeface="Calibri"/>
                <a:cs typeface="Calibri"/>
              </a:rPr>
              <a:t>members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purchase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name/generic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items,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ability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limit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approved categories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ensure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members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purchase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approved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items.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9338" y="2556510"/>
            <a:ext cx="10788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9FA2"/>
                </a:solidFill>
                <a:latin typeface="Calibri"/>
                <a:cs typeface="Calibri"/>
              </a:rPr>
              <a:t>Healthy</a:t>
            </a:r>
            <a:r>
              <a:rPr sz="14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9FA2"/>
                </a:solidFill>
                <a:latin typeface="Calibri"/>
                <a:cs typeface="Calibri"/>
              </a:rPr>
              <a:t>Foods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9338" y="2771648"/>
            <a:ext cx="3324225" cy="2586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Beans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legumes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spcBef>
                <a:spcPts val="10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Canned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fruits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vegetables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Dairy </a:t>
            </a:r>
            <a:r>
              <a:rPr sz="1400" spc="-10" dirty="0">
                <a:latin typeface="Calibri"/>
                <a:cs typeface="Calibri"/>
              </a:rPr>
              <a:t>products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Fresh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fruit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vegetables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spcBef>
                <a:spcPts val="10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Fresh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salad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kits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spc="-10" dirty="0">
                <a:latin typeface="Calibri"/>
                <a:cs typeface="Calibri"/>
              </a:rPr>
              <a:t>Frozen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meals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Healthy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grains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bread,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cereals,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pastas,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spcBef>
                <a:spcPts val="1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Meat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seafood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Nutritional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shakes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bars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Pantry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staples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flour,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sugar,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spices,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spcBef>
                <a:spcPts val="1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spc="-10" dirty="0">
                <a:latin typeface="Calibri"/>
                <a:cs typeface="Calibri"/>
              </a:rPr>
              <a:t>Soups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spc="-10" dirty="0">
                <a:latin typeface="Calibri"/>
                <a:cs typeface="Calibri"/>
              </a:rPr>
              <a:t>Water/vitamin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water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07679" y="2561082"/>
            <a:ext cx="2641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25" dirty="0">
                <a:solidFill>
                  <a:srgbClr val="009FA2"/>
                </a:solidFill>
                <a:latin typeface="Calibri"/>
                <a:cs typeface="Calibri"/>
              </a:rPr>
              <a:t>OTC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7679" y="2739085"/>
            <a:ext cx="2663190" cy="3232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Allergy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sinus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Cold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flu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spcBef>
                <a:spcPts val="10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Dental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health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Diabetes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care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Digestive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health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spcBef>
                <a:spcPts val="1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Eye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ear</a:t>
            </a:r>
            <a:r>
              <a:rPr sz="1400" spc="-20" dirty="0">
                <a:latin typeface="Calibri"/>
                <a:cs typeface="Calibri"/>
              </a:rPr>
              <a:t> care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First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aid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Foot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care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spcBef>
                <a:spcPts val="1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Home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daily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living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Incontinence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Pain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relief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spcBef>
                <a:spcPts val="1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Skin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care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670"/>
              </a:lnSpc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Sleep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aids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Smoking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cessation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"/>
              </a:spcBef>
              <a:buSzPct val="71428"/>
              <a:buFont typeface="Symbol"/>
              <a:buChar char="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Supports,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braces,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wraps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63369" y="1914779"/>
          <a:ext cx="9141460" cy="328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Merchant</a:t>
                      </a:r>
                      <a:r>
                        <a:rPr sz="155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Coverage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5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sz="155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Markets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Ahold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Giant</a:t>
                      </a:r>
                      <a:r>
                        <a:rPr sz="155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Eagle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Publix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Albertsons</a:t>
                      </a:r>
                      <a:r>
                        <a:rPr sz="155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Companies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Hmart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RiteAid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Butera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HyVee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Southeastern</a:t>
                      </a:r>
                      <a:r>
                        <a:rPr sz="155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Grocers</a:t>
                      </a:r>
                      <a:r>
                        <a:rPr sz="155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Inc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Coborn's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Independent</a:t>
                      </a:r>
                      <a:r>
                        <a:rPr sz="155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Retailers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Walgreens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Cub</a:t>
                      </a:r>
                      <a:r>
                        <a:rPr sz="15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Corporate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Kroger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Walmart</a:t>
                      </a:r>
                      <a:r>
                        <a:rPr sz="15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latin typeface="Calibri"/>
                          <a:cs typeface="Calibri"/>
                        </a:rPr>
                        <a:t>Store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CVS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Miners</a:t>
                      </a:r>
                      <a:r>
                        <a:rPr sz="15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Super</a:t>
                      </a:r>
                      <a:r>
                        <a:rPr sz="15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One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Western</a:t>
                      </a:r>
                      <a:r>
                        <a:rPr sz="155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latin typeface="Calibri"/>
                          <a:cs typeface="Calibri"/>
                        </a:rPr>
                        <a:t>Beef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Delhaize</a:t>
                      </a:r>
                      <a:r>
                        <a:rPr sz="15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5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Food</a:t>
                      </a:r>
                      <a:r>
                        <a:rPr sz="155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Lion</a:t>
                      </a:r>
                      <a:r>
                        <a:rPr sz="15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5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Hannaford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Niemann</a:t>
                      </a:r>
                      <a:r>
                        <a:rPr sz="155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Foods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Woodman's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Dollar</a:t>
                      </a:r>
                      <a:r>
                        <a:rPr sz="15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General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Piggly</a:t>
                      </a:r>
                      <a:r>
                        <a:rPr sz="155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Wiggly</a:t>
                      </a:r>
                      <a:r>
                        <a:rPr sz="155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Midwest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Solutran</a:t>
            </a:r>
            <a:r>
              <a:rPr spc="-114" dirty="0"/>
              <a:t> </a:t>
            </a:r>
            <a:r>
              <a:rPr dirty="0"/>
              <a:t>Network</a:t>
            </a:r>
            <a:r>
              <a:rPr spc="-90" dirty="0"/>
              <a:t> </a:t>
            </a:r>
            <a:r>
              <a:rPr spc="-20" dirty="0"/>
              <a:t>Coverage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34998" y="5372227"/>
            <a:ext cx="30175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Calibri"/>
                <a:cs typeface="Calibri"/>
              </a:rPr>
              <a:t>Network</a:t>
            </a:r>
            <a:r>
              <a:rPr sz="1150" spc="1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as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July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2023.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Network</a:t>
            </a:r>
            <a:r>
              <a:rPr sz="1150" spc="1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build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ongoing.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09C13-60F5-4BAD-8A75-ED4D1959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25" y="485126"/>
            <a:ext cx="9958789" cy="1162878"/>
          </a:xfrm>
        </p:spPr>
        <p:txBody>
          <a:bodyPr/>
          <a:lstStyle/>
          <a:p>
            <a:pPr algn="ctr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link to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Wellcare First Look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which has 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quick access to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PAAGs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overviews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of every state and plan we have.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www.wellcarefirstlook.com)</a:t>
            </a:r>
            <a:br>
              <a:rPr lang="en-US" dirty="0"/>
            </a:br>
            <a:r>
              <a:rPr lang="en-US" dirty="0">
                <a:hlinkClick r:id="rId2"/>
              </a:rPr>
              <a:t>Wellcare First Look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DCB420-360C-408D-80E5-B3D999247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12192000" cy="868875"/>
          </a:xfrm>
        </p:spPr>
        <p:txBody>
          <a:bodyPr/>
          <a:lstStyle/>
          <a:p>
            <a:pPr fontAlgn="base"/>
            <a:r>
              <a:rPr lang="en-US" sz="1400" b="1" i="1" u="sng" dirty="0">
                <a:highlight>
                  <a:srgbClr val="FFFF00"/>
                </a:highlight>
              </a:rPr>
              <a:t>5</a:t>
            </a:r>
            <a:r>
              <a:rPr lang="en-US" sz="1400" b="1" i="1" u="sng" dirty="0">
                <a:effectLst/>
                <a:highlight>
                  <a:srgbClr val="FFFF00"/>
                </a:highlight>
              </a:rPr>
              <a:t> screenshots to help.</a:t>
            </a:r>
            <a:r>
              <a:rPr lang="en-US" sz="1400" dirty="0">
                <a:effectLst/>
                <a:highlight>
                  <a:srgbClr val="FFFF00"/>
                </a:highlight>
              </a:rPr>
              <a:t> </a:t>
            </a:r>
          </a:p>
          <a:p>
            <a:pPr fontAlgn="base"/>
            <a:r>
              <a:rPr lang="en-US" sz="1400" b="1" dirty="0">
                <a:effectLst/>
              </a:rPr>
              <a:t>1 - Home Page of First Look</a:t>
            </a:r>
            <a:r>
              <a:rPr lang="en-US" sz="1400" dirty="0">
                <a:effectLst/>
              </a:rPr>
              <a:t>, </a:t>
            </a:r>
            <a:r>
              <a:rPr lang="en-US" sz="1400" b="1" dirty="0">
                <a:effectLst/>
              </a:rPr>
              <a:t>2 - 2024 Plan Details Tab</a:t>
            </a:r>
            <a:r>
              <a:rPr lang="en-US" sz="1400" dirty="0">
                <a:effectLst/>
              </a:rPr>
              <a:t>, </a:t>
            </a:r>
            <a:r>
              <a:rPr lang="en-US" sz="1400" b="1" dirty="0">
                <a:effectLst/>
              </a:rPr>
              <a:t>3 - 2023 Plan Details – </a:t>
            </a:r>
            <a:r>
              <a:rPr lang="en-US" sz="1400" b="1" dirty="0"/>
              <a:t>TX (example</a:t>
            </a:r>
            <a:r>
              <a:rPr lang="en-US" sz="1400" dirty="0">
                <a:effectLst/>
              </a:rPr>
              <a:t>, </a:t>
            </a:r>
            <a:r>
              <a:rPr lang="en-US" sz="1400" b="1" dirty="0">
                <a:effectLst/>
              </a:rPr>
              <a:t>4 &amp; 5 - 2024  PAAG – Houston, TX (example) </a:t>
            </a:r>
            <a:r>
              <a:rPr lang="en-US" sz="1400" b="1" dirty="0"/>
              <a:t>– Plan Type Customizable</a:t>
            </a:r>
            <a:endParaRPr lang="en-US" sz="1400" dirty="0">
              <a:effectLst/>
            </a:endParaRPr>
          </a:p>
          <a:p>
            <a:pPr marL="0" indent="0">
              <a:buNone/>
            </a:pP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8A227-47FD-EBC3-0DDF-63482869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2490"/>
            <a:ext cx="3089775" cy="2827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59C5D-6D6C-C1C1-06BB-FA843B485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982" y="2969538"/>
            <a:ext cx="2822934" cy="3238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5A3573-8960-F436-672C-47E44CAEC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222" y="2380062"/>
            <a:ext cx="2787924" cy="338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428C1C-875C-D494-F004-B39754B43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307" y="3006452"/>
            <a:ext cx="2833082" cy="3172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8F5130-8C09-4A76-BAC3-88D6BC096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6537" y="2459439"/>
            <a:ext cx="2501534" cy="3293894"/>
          </a:xfrm>
          <a:prstGeom prst="rect">
            <a:avLst/>
          </a:prstGeom>
        </p:spPr>
      </p:pic>
      <p:pic>
        <p:nvPicPr>
          <p:cNvPr id="5" name="Picture 4" descr="A qr code on a blue circle&#10;&#10;Description automatically generated">
            <a:extLst>
              <a:ext uri="{FF2B5EF4-FFF2-40B4-BE49-F238E27FC236}">
                <a16:creationId xmlns:a16="http://schemas.microsoft.com/office/drawing/2014/main" id="{C6511C79-4EFB-1DE8-3CFC-E2E2931218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56" y="779080"/>
            <a:ext cx="1130172" cy="1104041"/>
          </a:xfrm>
          <a:prstGeom prst="rect">
            <a:avLst/>
          </a:prstGeom>
        </p:spPr>
      </p:pic>
      <p:pic>
        <p:nvPicPr>
          <p:cNvPr id="7" name="Picture 6" descr="A qr code on a blue circle&#10;&#10;Description automatically generated">
            <a:extLst>
              <a:ext uri="{FF2B5EF4-FFF2-40B4-BE49-F238E27FC236}">
                <a16:creationId xmlns:a16="http://schemas.microsoft.com/office/drawing/2014/main" id="{3CDE87E7-EE91-EE7E-A1FE-03209024C4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1" y="804731"/>
            <a:ext cx="1130172" cy="11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8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512953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North</a:t>
            </a:r>
            <a:r>
              <a:rPr spc="-85" dirty="0"/>
              <a:t> </a:t>
            </a:r>
            <a:r>
              <a:rPr dirty="0"/>
              <a:t>Region</a:t>
            </a:r>
            <a:r>
              <a:rPr spc="-75" dirty="0"/>
              <a:t> </a:t>
            </a:r>
            <a:r>
              <a:rPr spc="-10" dirty="0"/>
              <a:t>Markets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504" y="2048255"/>
            <a:ext cx="5367655" cy="558165"/>
          </a:xfrm>
          <a:prstGeom prst="rect">
            <a:avLst/>
          </a:prstGeom>
          <a:solidFill>
            <a:srgbClr val="001C70"/>
          </a:solidFill>
        </p:spPr>
        <p:txBody>
          <a:bodyPr vert="horz" wrap="square" lIns="0" tIns="9461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745"/>
              </a:spcBef>
            </a:pP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sz="20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0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Calibri"/>
                <a:cs typeface="Calibri"/>
              </a:rPr>
              <a:t>MARKETS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41" y="2677906"/>
            <a:ext cx="2236470" cy="283908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Connecticut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Delaware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Maine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Massachusetts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Hampshire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Jersey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5235" y="2677906"/>
            <a:ext cx="1858645" cy="236791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York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20" dirty="0">
                <a:latin typeface="Calibri"/>
                <a:cs typeface="Calibri"/>
              </a:rPr>
              <a:t>Ohio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Pennsylvania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Rhode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Island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Vermont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5955" y="1963858"/>
            <a:ext cx="5253909" cy="32183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702881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North</a:t>
            </a:r>
            <a:r>
              <a:rPr spc="-40" dirty="0"/>
              <a:t> </a:t>
            </a:r>
            <a:r>
              <a:rPr dirty="0"/>
              <a:t>Eligible</a:t>
            </a:r>
            <a:r>
              <a:rPr spc="-4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Penetration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9775" y="1532508"/>
          <a:ext cx="10782300" cy="4294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8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Medicare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Eligible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Enrolled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235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Penetration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Centene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Footprint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Connecticut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711,778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367,295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51.60%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Maine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360,692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186,728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51.77%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Massachusetts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1,391,429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434,996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31.26%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Hampshire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322,555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94,149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29.19%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Jersey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1,676,366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623,046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37.17%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York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3,752,181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1,812,773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48.31%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62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Ohio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2,424,264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1,263,802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52%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Pennsylvania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2,830,647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1,393,864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49.24%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Rhode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Island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231,071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125,596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54.35%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Vermont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157,264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42,281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26.89%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Connecticut</a:t>
            </a:r>
            <a:r>
              <a:rPr spc="-90" dirty="0"/>
              <a:t> </a:t>
            </a:r>
            <a:r>
              <a:rPr dirty="0"/>
              <a:t>|</a:t>
            </a:r>
            <a:r>
              <a:rPr spc="4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539453"/>
            <a:ext cx="6387465" cy="43307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Strong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statewide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network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hospitals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eight </a:t>
            </a:r>
            <a:r>
              <a:rPr sz="2000" spc="-10" dirty="0">
                <a:latin typeface="Calibri"/>
                <a:cs typeface="Calibri"/>
              </a:rPr>
              <a:t>counties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Very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competitive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dental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OTC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benefits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Strongest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network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Hartford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County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390"/>
              </a:lnSpc>
              <a:spcBef>
                <a:spcPts val="10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Launched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D-</a:t>
            </a:r>
            <a:r>
              <a:rPr sz="2000" dirty="0">
                <a:latin typeface="Calibri"/>
                <a:cs typeface="Calibri"/>
              </a:rPr>
              <a:t>SNP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PPO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Doing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well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390"/>
              </a:lnSpc>
            </a:pPr>
            <a:r>
              <a:rPr sz="2000" dirty="0">
                <a:latin typeface="Calibri"/>
                <a:cs typeface="Calibri"/>
              </a:rPr>
              <a:t>push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515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000" dirty="0">
                <a:latin typeface="Calibri"/>
                <a:cs typeface="Calibri"/>
              </a:rPr>
              <a:t>Spendables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card</a:t>
            </a:r>
            <a:endParaRPr sz="20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520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000" dirty="0">
                <a:latin typeface="Calibri"/>
                <a:cs typeface="Calibri"/>
              </a:rPr>
              <a:t>Strong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DVH</a:t>
            </a:r>
            <a:endParaRPr sz="20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480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000" spc="-10" dirty="0">
                <a:latin typeface="Calibri"/>
                <a:cs typeface="Calibri"/>
              </a:rPr>
              <a:t>Non-Emergency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Transport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390"/>
              </a:lnSpc>
              <a:spcBef>
                <a:spcPts val="10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UHC,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Aetna,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Anthem,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Wellcare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similar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390"/>
              </a:lnSpc>
            </a:pPr>
            <a:r>
              <a:rPr sz="2000" dirty="0">
                <a:latin typeface="Calibri"/>
                <a:cs typeface="Calibri"/>
              </a:rPr>
              <a:t>similar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networks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3547" y="2057400"/>
            <a:ext cx="3954779" cy="29763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241280" y="4494276"/>
            <a:ext cx="1193800" cy="4527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192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275"/>
              </a:spcBef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62388" y="4722876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Connecticut</a:t>
            </a:r>
            <a:r>
              <a:rPr spc="-110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20" dirty="0">
                <a:latin typeface="Calibri"/>
                <a:cs typeface="Calibri"/>
              </a:rPr>
              <a:t> 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961540"/>
            <a:ext cx="4845685" cy="119189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Fairfield,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Hartford,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Litchfield,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Middlesex,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Calibri"/>
                <a:cs typeface="Calibri"/>
              </a:rPr>
              <a:t>New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Haven,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London,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Tolland,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Windham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6347" y="2066544"/>
            <a:ext cx="3950207" cy="29763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79507" y="4507991"/>
            <a:ext cx="1198245" cy="4527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938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255"/>
              </a:spcBef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00616" y="4736591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Connecticut</a:t>
            </a:r>
            <a:r>
              <a:rPr spc="-114" dirty="0"/>
              <a:t> </a:t>
            </a:r>
            <a:r>
              <a:rPr dirty="0"/>
              <a:t>|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2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9320" y="1808607"/>
          <a:ext cx="10838815" cy="2009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$80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Delaware</a:t>
            </a:r>
            <a:r>
              <a:rPr spc="-125" dirty="0"/>
              <a:t> </a:t>
            </a:r>
            <a:r>
              <a:rPr dirty="0"/>
              <a:t>|</a:t>
            </a:r>
            <a:r>
              <a:rPr spc="-6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442552"/>
            <a:ext cx="5851525" cy="44773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95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dirty="0">
                <a:solidFill>
                  <a:srgbClr val="009FA2"/>
                </a:solidFill>
                <a:latin typeface="Calibri"/>
                <a:cs typeface="Calibri"/>
              </a:rPr>
              <a:t>Expansion</a:t>
            </a:r>
            <a:r>
              <a:rPr sz="2200" b="1" spc="-114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9FA2"/>
                </a:solidFill>
                <a:latin typeface="Calibri"/>
                <a:cs typeface="Calibri"/>
              </a:rPr>
              <a:t>State</a:t>
            </a:r>
            <a:r>
              <a:rPr sz="22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9FA2"/>
                </a:solidFill>
                <a:latin typeface="Calibri"/>
                <a:cs typeface="Calibri"/>
              </a:rPr>
              <a:t>for</a:t>
            </a:r>
            <a:r>
              <a:rPr sz="22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9FA2"/>
                </a:solidFill>
                <a:latin typeface="Calibri"/>
                <a:cs typeface="Calibri"/>
              </a:rPr>
              <a:t>2024!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We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three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three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counties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Delaware.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There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three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major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hospitals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state.</a:t>
            </a:r>
            <a:endParaRPr sz="2200">
              <a:latin typeface="Calibri"/>
              <a:cs typeface="Calibri"/>
            </a:endParaRPr>
          </a:p>
          <a:p>
            <a:pPr marL="474345" marR="570230" lvl="1" indent="-233679">
              <a:lnSpc>
                <a:spcPts val="2630"/>
              </a:lnSpc>
              <a:spcBef>
                <a:spcPts val="62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200" dirty="0">
                <a:latin typeface="Calibri"/>
                <a:cs typeface="Calibri"/>
              </a:rPr>
              <a:t>We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expecting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have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three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following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Systems:</a:t>
            </a:r>
            <a:endParaRPr sz="2200">
              <a:latin typeface="Calibri"/>
              <a:cs typeface="Calibri"/>
            </a:endParaRPr>
          </a:p>
          <a:p>
            <a:pPr marL="697865" lvl="2" indent="-2235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697865" algn="l"/>
              </a:tabLst>
            </a:pPr>
            <a:r>
              <a:rPr sz="2200" spc="-10" dirty="0">
                <a:latin typeface="Calibri"/>
                <a:cs typeface="Calibri"/>
              </a:rPr>
              <a:t>Christiana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System,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including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two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25"/>
              </a:spcBef>
            </a:pPr>
            <a:r>
              <a:rPr sz="2200" spc="-10" dirty="0">
                <a:latin typeface="Calibri"/>
                <a:cs typeface="Calibri"/>
              </a:rPr>
              <a:t>hospitals</a:t>
            </a:r>
            <a:endParaRPr sz="2200">
              <a:latin typeface="Calibri"/>
              <a:cs typeface="Calibri"/>
            </a:endParaRPr>
          </a:p>
          <a:p>
            <a:pPr marL="697865" lvl="2" indent="-2235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Bebbe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Hospital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System</a:t>
            </a:r>
            <a:endParaRPr sz="2200">
              <a:latin typeface="Calibri"/>
              <a:cs typeface="Calibri"/>
            </a:endParaRPr>
          </a:p>
          <a:p>
            <a:pPr marL="697865" lvl="2" indent="-22352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Bay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Medical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Center</a:t>
            </a:r>
            <a:endParaRPr sz="2200">
              <a:latin typeface="Calibri"/>
              <a:cs typeface="Calibri"/>
            </a:endParaRPr>
          </a:p>
          <a:p>
            <a:pPr marL="697865" lvl="2" indent="-2235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Saint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Francis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Hospital</a:t>
            </a:r>
            <a:endParaRPr sz="2200">
              <a:latin typeface="Calibri"/>
              <a:cs typeface="Calibri"/>
            </a:endParaRPr>
          </a:p>
          <a:p>
            <a:pPr marL="697865" lvl="2" indent="-2235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Tidal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System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09459" y="886967"/>
            <a:ext cx="2848610" cy="5381625"/>
            <a:chOff x="7109459" y="886967"/>
            <a:chExt cx="2848610" cy="53816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9459" y="886967"/>
              <a:ext cx="2688244" cy="5381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47303" y="1924811"/>
              <a:ext cx="1811020" cy="352425"/>
            </a:xfrm>
            <a:custGeom>
              <a:avLst/>
              <a:gdLst/>
              <a:ahLst/>
              <a:cxnLst/>
              <a:rect l="l" t="t" r="r" b="b"/>
              <a:pathLst>
                <a:path w="1811020" h="352425">
                  <a:moveTo>
                    <a:pt x="1810511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1810511" y="352044"/>
                  </a:lnTo>
                  <a:lnTo>
                    <a:pt x="1810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58606" y="2005660"/>
            <a:ext cx="1479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2024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39328" y="2080260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1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Delaware</a:t>
            </a:r>
            <a:r>
              <a:rPr spc="-135" dirty="0"/>
              <a:t> </a:t>
            </a:r>
            <a:r>
              <a:rPr dirty="0"/>
              <a:t>|</a:t>
            </a:r>
            <a:r>
              <a:rPr spc="-8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2336632"/>
            <a:ext cx="2806065" cy="88582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solidFill>
                  <a:srgbClr val="001C70"/>
                </a:solidFill>
                <a:latin typeface="Calibri"/>
                <a:cs typeface="Calibri"/>
              </a:rPr>
              <a:t>2024</a:t>
            </a:r>
            <a:r>
              <a:rPr sz="2000" b="1" spc="-5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C70"/>
                </a:solidFill>
                <a:latin typeface="Calibri"/>
                <a:cs typeface="Calibri"/>
              </a:rPr>
              <a:t>Expansion</a:t>
            </a:r>
            <a:r>
              <a:rPr sz="2000" b="1" spc="-10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C70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9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Kent,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Castle,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Sussex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09459" y="886967"/>
            <a:ext cx="2848610" cy="5381625"/>
            <a:chOff x="7109459" y="886967"/>
            <a:chExt cx="2848610" cy="53816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9459" y="886967"/>
              <a:ext cx="2688244" cy="5381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47303" y="1924811"/>
              <a:ext cx="1811020" cy="352425"/>
            </a:xfrm>
            <a:custGeom>
              <a:avLst/>
              <a:gdLst/>
              <a:ahLst/>
              <a:cxnLst/>
              <a:rect l="l" t="t" r="r" b="b"/>
              <a:pathLst>
                <a:path w="1811020" h="352425">
                  <a:moveTo>
                    <a:pt x="1810511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1810511" y="352044"/>
                  </a:lnTo>
                  <a:lnTo>
                    <a:pt x="1810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58606" y="2005660"/>
            <a:ext cx="1479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2024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39328" y="2080260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1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Delaware</a:t>
            </a:r>
            <a:r>
              <a:rPr spc="-130" dirty="0"/>
              <a:t> </a:t>
            </a:r>
            <a:r>
              <a:rPr dirty="0"/>
              <a:t>|</a:t>
            </a:r>
            <a:r>
              <a:rPr spc="-7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7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29373" y="1808988"/>
          <a:ext cx="11049000" cy="201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8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qtr.,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$750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ears),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$180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ears),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$140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ears),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Maine</a:t>
            </a:r>
            <a:r>
              <a:rPr spc="-40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571625"/>
            <a:ext cx="6953884" cy="4194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4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Geographically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Maine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bigger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than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other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five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New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England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0"/>
              </a:spcBef>
            </a:pPr>
            <a:r>
              <a:rPr sz="2000" b="1" spc="-10" dirty="0">
                <a:latin typeface="Calibri"/>
                <a:cs typeface="Calibri"/>
              </a:rPr>
              <a:t>states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combined.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largest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population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density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southern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Maine.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Maine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competitive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landscape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Martin’s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Point,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Calibri"/>
                <a:cs typeface="Calibri"/>
              </a:rPr>
              <a:t>Aetna,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UHC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major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players.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Portfolio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consists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HMO,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PPO,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Back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HMO,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D-</a:t>
            </a:r>
            <a:r>
              <a:rPr sz="2000" spc="-25" dirty="0">
                <a:latin typeface="Calibri"/>
                <a:cs typeface="Calibri"/>
              </a:rPr>
              <a:t>SNP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Calibri"/>
                <a:cs typeface="Calibri"/>
              </a:rPr>
              <a:t>plans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drivers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PPO,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D-SNP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plans.</a:t>
            </a:r>
            <a:endParaRPr sz="2000">
              <a:latin typeface="Calibri"/>
              <a:cs typeface="Calibri"/>
            </a:endParaRPr>
          </a:p>
          <a:p>
            <a:pPr marL="241300" marR="55244" indent="-228600">
              <a:lnSpc>
                <a:spcPct val="99900"/>
              </a:lnSpc>
              <a:spcBef>
                <a:spcPts val="81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Strong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network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10,000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contracted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providers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36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hospitals.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Maine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Northern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Lights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5" dirty="0">
                <a:latin typeface="Calibri"/>
                <a:cs typeface="Calibri"/>
              </a:rPr>
              <a:t>key </a:t>
            </a:r>
            <a:r>
              <a:rPr sz="2000" dirty="0">
                <a:latin typeface="Calibri"/>
                <a:cs typeface="Calibri"/>
              </a:rPr>
              <a:t>hospital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groups.</a:t>
            </a:r>
            <a:endParaRPr sz="2000">
              <a:latin typeface="Calibri"/>
              <a:cs typeface="Calibri"/>
            </a:endParaRPr>
          </a:p>
          <a:p>
            <a:pPr marL="241300" marR="280670" indent="-228600">
              <a:lnSpc>
                <a:spcPts val="2380"/>
              </a:lnSpc>
              <a:spcBef>
                <a:spcPts val="90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Maine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year-round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Enrollment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Period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utilizing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Pharmaceutical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Assistance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87868" y="1152144"/>
            <a:ext cx="3434079" cy="5221605"/>
            <a:chOff x="8087868" y="1152144"/>
            <a:chExt cx="3434079" cy="52216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7868" y="1152144"/>
              <a:ext cx="3433572" cy="52212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802368" y="5518403"/>
              <a:ext cx="1298575" cy="489584"/>
            </a:xfrm>
            <a:custGeom>
              <a:avLst/>
              <a:gdLst/>
              <a:ahLst/>
              <a:cxnLst/>
              <a:rect l="l" t="t" r="r" b="b"/>
              <a:pathLst>
                <a:path w="1298575" h="489585">
                  <a:moveTo>
                    <a:pt x="1298448" y="0"/>
                  </a:moveTo>
                  <a:lnTo>
                    <a:pt x="0" y="0"/>
                  </a:lnTo>
                  <a:lnTo>
                    <a:pt x="0" y="489204"/>
                  </a:lnTo>
                  <a:lnTo>
                    <a:pt x="1298448" y="489204"/>
                  </a:lnTo>
                  <a:lnTo>
                    <a:pt x="1298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802368" y="5518403"/>
            <a:ext cx="1298575" cy="489584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985"/>
              </a:spcBef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80092" y="5696711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214883" y="0"/>
                </a:moveTo>
                <a:lnTo>
                  <a:pt x="0" y="0"/>
                </a:lnTo>
                <a:lnTo>
                  <a:pt x="0" y="214884"/>
                </a:lnTo>
                <a:lnTo>
                  <a:pt x="214883" y="214884"/>
                </a:lnTo>
                <a:lnTo>
                  <a:pt x="214883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Maine</a:t>
            </a:r>
            <a:r>
              <a:rPr spc="-65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sz="3000" i="1" dirty="0">
                <a:latin typeface="Calibri"/>
                <a:cs typeface="Calibri"/>
              </a:rPr>
              <a:t>Service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97904"/>
            <a:ext cx="6243320" cy="149923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499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Androscoggin,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Aroostook,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Cumberland,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Franklin,</a:t>
            </a:r>
            <a:r>
              <a:rPr sz="2000" spc="-10" dirty="0">
                <a:latin typeface="Calibri"/>
                <a:cs typeface="Calibri"/>
              </a:rPr>
              <a:t> Hancock, </a:t>
            </a:r>
            <a:r>
              <a:rPr sz="2000" dirty="0">
                <a:latin typeface="Calibri"/>
                <a:cs typeface="Calibri"/>
              </a:rPr>
              <a:t>Kennebec,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Knox,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Lincoln,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Oxford,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Penobscot,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Piscataquis, Sagadahoc,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Somerset,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Waldo,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Washington,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York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0707" y="1152144"/>
            <a:ext cx="3438525" cy="5221605"/>
            <a:chOff x="7950707" y="1152144"/>
            <a:chExt cx="3438525" cy="52216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0707" y="1152144"/>
              <a:ext cx="3438144" cy="52212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69779" y="5518403"/>
              <a:ext cx="1298575" cy="489584"/>
            </a:xfrm>
            <a:custGeom>
              <a:avLst/>
              <a:gdLst/>
              <a:ahLst/>
              <a:cxnLst/>
              <a:rect l="l" t="t" r="r" b="b"/>
              <a:pathLst>
                <a:path w="1298575" h="489585">
                  <a:moveTo>
                    <a:pt x="1298448" y="0"/>
                  </a:moveTo>
                  <a:lnTo>
                    <a:pt x="0" y="0"/>
                  </a:lnTo>
                  <a:lnTo>
                    <a:pt x="0" y="489204"/>
                  </a:lnTo>
                  <a:lnTo>
                    <a:pt x="1298448" y="489204"/>
                  </a:lnTo>
                  <a:lnTo>
                    <a:pt x="1298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669780" y="5518403"/>
            <a:ext cx="1298575" cy="489584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27355">
              <a:lnSpc>
                <a:spcPct val="100000"/>
              </a:lnSpc>
              <a:spcBef>
                <a:spcPts val="985"/>
              </a:spcBef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42931" y="5696711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214883" y="0"/>
                </a:moveTo>
                <a:lnTo>
                  <a:pt x="0" y="0"/>
                </a:lnTo>
                <a:lnTo>
                  <a:pt x="0" y="214884"/>
                </a:lnTo>
                <a:lnTo>
                  <a:pt x="214883" y="214884"/>
                </a:lnTo>
                <a:lnTo>
                  <a:pt x="214883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005F-8E4F-E315-063D-B9BA0714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854588" cy="1107996"/>
          </a:xfrm>
        </p:spPr>
        <p:txBody>
          <a:bodyPr/>
          <a:lstStyle/>
          <a:p>
            <a:r>
              <a:rPr lang="en-US" dirty="0"/>
              <a:t>Custom PAAGs </a:t>
            </a:r>
            <a:r>
              <a:rPr lang="en-US" sz="2000" dirty="0"/>
              <a:t>Portfolio at a Glance  </a:t>
            </a:r>
            <a:r>
              <a:rPr lang="en-US" sz="3600" dirty="0"/>
              <a:t>D-SNP</a:t>
            </a:r>
            <a:r>
              <a:rPr lang="en-US" sz="7200" dirty="0"/>
              <a:t> </a:t>
            </a:r>
            <a:r>
              <a:rPr lang="en-US" sz="3600" dirty="0"/>
              <a:t>Example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81309-BA37-3870-141F-F1814275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6" y="1255640"/>
            <a:ext cx="5593208" cy="2977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D8F67-6290-F746-C174-23F0F091B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859" y="1718663"/>
            <a:ext cx="5990300" cy="3461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B01CD-2559-B995-E282-0A3A9530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608" y="2448388"/>
            <a:ext cx="5713798" cy="3352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3F71F8-8D16-C910-0B4E-F99430BC2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097" y="5146551"/>
            <a:ext cx="5125514" cy="11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74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Maine</a:t>
            </a:r>
            <a:r>
              <a:rPr spc="-75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1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9320" y="1808607"/>
          <a:ext cx="10838815" cy="2563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$85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qtr.,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$5,000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MOOP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LIS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$50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$4,500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MOOP,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Access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$110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Massachusetts</a:t>
            </a:r>
            <a:r>
              <a:rPr spc="-110" dirty="0"/>
              <a:t> </a:t>
            </a:r>
            <a:r>
              <a:rPr dirty="0"/>
              <a:t>|</a:t>
            </a:r>
            <a:r>
              <a:rPr spc="-3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97904"/>
            <a:ext cx="4378960" cy="279400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14</a:t>
            </a:r>
            <a:r>
              <a:rPr sz="2000" spc="-10" dirty="0">
                <a:latin typeface="Calibri"/>
                <a:cs typeface="Calibri"/>
              </a:rPr>
              <a:t> counties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4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total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offerings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6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Signature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Healthcare,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Steward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Family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Hospitals,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BMC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55" dirty="0">
                <a:latin typeface="Calibri"/>
                <a:cs typeface="Calibri"/>
              </a:rPr>
              <a:t>Top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competitors: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UHC,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BCBS,</a:t>
            </a:r>
            <a:r>
              <a:rPr sz="2000" spc="-10" dirty="0">
                <a:latin typeface="Calibri"/>
                <a:cs typeface="Calibri"/>
              </a:rPr>
              <a:t> Aetna,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Calibri"/>
                <a:cs typeface="Calibri"/>
              </a:rPr>
              <a:t>Humana,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Tufts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HMO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PPO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67044" y="2103120"/>
            <a:ext cx="5641975" cy="3470275"/>
            <a:chOff x="6067044" y="2103120"/>
            <a:chExt cx="5641975" cy="3470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7044" y="2103120"/>
              <a:ext cx="5641848" cy="34701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18120" y="4169664"/>
              <a:ext cx="1308100" cy="494030"/>
            </a:xfrm>
            <a:custGeom>
              <a:avLst/>
              <a:gdLst/>
              <a:ahLst/>
              <a:cxnLst/>
              <a:rect l="l" t="t" r="r" b="b"/>
              <a:pathLst>
                <a:path w="1308100" h="494029">
                  <a:moveTo>
                    <a:pt x="1307592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307592" y="493775"/>
                  </a:lnTo>
                  <a:lnTo>
                    <a:pt x="1307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88554" y="4283202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44383" y="4357115"/>
            <a:ext cx="219710" cy="215265"/>
          </a:xfrm>
          <a:custGeom>
            <a:avLst/>
            <a:gdLst/>
            <a:ahLst/>
            <a:cxnLst/>
            <a:rect l="l" t="t" r="r" b="b"/>
            <a:pathLst>
              <a:path w="219709" h="215264">
                <a:moveTo>
                  <a:pt x="219455" y="0"/>
                </a:moveTo>
                <a:lnTo>
                  <a:pt x="0" y="0"/>
                </a:lnTo>
                <a:lnTo>
                  <a:pt x="0" y="214884"/>
                </a:lnTo>
                <a:lnTo>
                  <a:pt x="219455" y="214884"/>
                </a:lnTo>
                <a:lnTo>
                  <a:pt x="219455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Massachusetts</a:t>
            </a:r>
            <a:r>
              <a:rPr spc="-120" dirty="0"/>
              <a:t> </a:t>
            </a:r>
            <a:r>
              <a:rPr dirty="0"/>
              <a:t>|</a:t>
            </a:r>
            <a:r>
              <a:rPr spc="-5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97904"/>
            <a:ext cx="4175760" cy="149923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302260" indent="-228600">
              <a:lnSpc>
                <a:spcPct val="100499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Berkshire,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Bristol,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Essex,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Hampden, </a:t>
            </a:r>
            <a:r>
              <a:rPr sz="2000" dirty="0">
                <a:latin typeface="Calibri"/>
                <a:cs typeface="Calibri"/>
              </a:rPr>
              <a:t>Hampshire,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Middlesex,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Norfolk, </a:t>
            </a:r>
            <a:r>
              <a:rPr sz="2000" dirty="0">
                <a:latin typeface="Calibri"/>
                <a:cs typeface="Calibri"/>
              </a:rPr>
              <a:t>Plymouth,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Suffolk,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Worcester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67044" y="1874520"/>
            <a:ext cx="5641975" cy="3470275"/>
            <a:chOff x="6067044" y="1874520"/>
            <a:chExt cx="5641975" cy="3470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7044" y="1874520"/>
              <a:ext cx="5641847" cy="34701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18120" y="3941064"/>
              <a:ext cx="1308100" cy="494030"/>
            </a:xfrm>
            <a:custGeom>
              <a:avLst/>
              <a:gdLst/>
              <a:ahLst/>
              <a:cxnLst/>
              <a:rect l="l" t="t" r="r" b="b"/>
              <a:pathLst>
                <a:path w="1308100" h="494029">
                  <a:moveTo>
                    <a:pt x="1307592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307592" y="493775"/>
                  </a:lnTo>
                  <a:lnTo>
                    <a:pt x="1307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88554" y="4053916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44383" y="4128515"/>
            <a:ext cx="219710" cy="215265"/>
          </a:xfrm>
          <a:custGeom>
            <a:avLst/>
            <a:gdLst/>
            <a:ahLst/>
            <a:cxnLst/>
            <a:rect l="l" t="t" r="r" b="b"/>
            <a:pathLst>
              <a:path w="219709" h="215264">
                <a:moveTo>
                  <a:pt x="219455" y="0"/>
                </a:moveTo>
                <a:lnTo>
                  <a:pt x="0" y="0"/>
                </a:lnTo>
                <a:lnTo>
                  <a:pt x="0" y="214884"/>
                </a:lnTo>
                <a:lnTo>
                  <a:pt x="219455" y="214884"/>
                </a:lnTo>
                <a:lnTo>
                  <a:pt x="219455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Massachusetts</a:t>
            </a:r>
            <a:r>
              <a:rPr spc="-120" dirty="0"/>
              <a:t> </a:t>
            </a:r>
            <a:r>
              <a:rPr dirty="0"/>
              <a:t>|</a:t>
            </a:r>
            <a:r>
              <a:rPr spc="-4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9320" y="1808607"/>
          <a:ext cx="10838815" cy="2563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$19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17244">
                        <a:lnSpc>
                          <a:spcPct val="1008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$15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$70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$350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Enhanced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$75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$37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 $2,000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ears),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Deductible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70" dirty="0"/>
              <a:t> </a:t>
            </a:r>
            <a:r>
              <a:rPr dirty="0"/>
              <a:t>Hampshire</a:t>
            </a:r>
            <a:r>
              <a:rPr spc="-60" dirty="0"/>
              <a:t> </a:t>
            </a:r>
            <a:r>
              <a:rPr dirty="0"/>
              <a:t>|</a:t>
            </a:r>
            <a:r>
              <a:rPr spc="-2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78533"/>
            <a:ext cx="6389370" cy="31788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4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Southern</a:t>
            </a:r>
            <a:r>
              <a:rPr sz="2000" spc="-10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New</a:t>
            </a:r>
            <a:r>
              <a:rPr sz="2000" spc="-7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Hampshire</a:t>
            </a:r>
            <a:r>
              <a:rPr sz="2000" spc="-6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contains</a:t>
            </a:r>
            <a:r>
              <a:rPr sz="2000" spc="-7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most</a:t>
            </a:r>
            <a:r>
              <a:rPr sz="2000" spc="-7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population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with</a:t>
            </a:r>
            <a:r>
              <a:rPr sz="2000" spc="-5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northern</a:t>
            </a:r>
            <a:r>
              <a:rPr sz="2000" spc="-7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part</a:t>
            </a:r>
            <a:r>
              <a:rPr sz="2000" spc="-5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less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 populated.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390"/>
              </a:lnSpc>
              <a:spcBef>
                <a:spcPts val="8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55" dirty="0">
                <a:solidFill>
                  <a:srgbClr val="1F2021"/>
                </a:solidFill>
                <a:latin typeface="Calibri"/>
                <a:cs typeface="Calibri"/>
              </a:rPr>
              <a:t>Top</a:t>
            </a:r>
            <a:r>
              <a:rPr sz="2000" spc="-6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competitors</a:t>
            </a:r>
            <a:r>
              <a:rPr sz="2000" spc="-12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are</a:t>
            </a:r>
            <a:r>
              <a:rPr sz="2000" spc="-2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Aetna,</a:t>
            </a:r>
            <a:r>
              <a:rPr sz="2000" spc="-2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UHC,</a:t>
            </a:r>
            <a:r>
              <a:rPr sz="2000" spc="-6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Humana,</a:t>
            </a:r>
            <a:r>
              <a:rPr sz="2000" spc="-6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Martin’s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390"/>
              </a:lnSpc>
            </a:pP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Point.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Portfolio</a:t>
            </a:r>
            <a:r>
              <a:rPr sz="2000" spc="-15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consists</a:t>
            </a:r>
            <a:r>
              <a:rPr sz="2000" spc="-9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HMO,</a:t>
            </a:r>
            <a:r>
              <a:rPr sz="2000" spc="-8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PPO,</a:t>
            </a:r>
            <a:r>
              <a:rPr sz="2000" spc="-8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Give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Back,</a:t>
            </a:r>
            <a:r>
              <a:rPr sz="2000" spc="-4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D-</a:t>
            </a:r>
            <a:r>
              <a:rPr sz="2000" spc="-25" dirty="0">
                <a:solidFill>
                  <a:srgbClr val="1F2021"/>
                </a:solidFill>
                <a:latin typeface="Calibri"/>
                <a:cs typeface="Calibri"/>
              </a:rPr>
              <a:t>SNP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Lookalike</a:t>
            </a:r>
            <a:r>
              <a:rPr sz="2000" spc="-9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plans.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390"/>
              </a:lnSpc>
              <a:spcBef>
                <a:spcPts val="8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Network</a:t>
            </a:r>
            <a:r>
              <a:rPr sz="2000" spc="-9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is</a:t>
            </a:r>
            <a:r>
              <a:rPr sz="2000" spc="-2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growing</a:t>
            </a:r>
            <a:r>
              <a:rPr sz="2000" spc="-10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fast</a:t>
            </a:r>
            <a:r>
              <a:rPr sz="2000" spc="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with</a:t>
            </a:r>
            <a:r>
              <a:rPr sz="2000" spc="-8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Solutions</a:t>
            </a:r>
            <a:r>
              <a:rPr sz="2000" spc="-6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Health,</a:t>
            </a:r>
            <a:r>
              <a:rPr sz="2000" spc="-6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Frisbee,</a:t>
            </a:r>
            <a:r>
              <a:rPr sz="2000" spc="-6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2021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390"/>
              </a:lnSpc>
            </a:pP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Dartmouth</a:t>
            </a:r>
            <a:r>
              <a:rPr sz="2000" spc="-114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Hitchcock</a:t>
            </a:r>
            <a:r>
              <a:rPr sz="2000" spc="-114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being</a:t>
            </a:r>
            <a:r>
              <a:rPr sz="2000" spc="-1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key</a:t>
            </a:r>
            <a:r>
              <a:rPr sz="2000" spc="-4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groups.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 product</a:t>
            </a:r>
            <a:r>
              <a:rPr sz="2000" spc="-7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drivers</a:t>
            </a:r>
            <a:r>
              <a:rPr sz="2000" spc="-6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are</a:t>
            </a:r>
            <a:r>
              <a:rPr sz="2000" spc="-3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PPO</a:t>
            </a:r>
            <a:r>
              <a:rPr sz="2000" spc="-4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021"/>
                </a:solidFill>
                <a:latin typeface="Calibri"/>
                <a:cs typeface="Calibri"/>
              </a:rPr>
              <a:t>D-SNP</a:t>
            </a:r>
            <a:r>
              <a:rPr sz="2000" spc="-7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Lookalike</a:t>
            </a:r>
            <a:r>
              <a:rPr sz="2000" spc="-6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Calibri"/>
                <a:cs typeface="Calibri"/>
              </a:rPr>
              <a:t>plans.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28431" y="1239011"/>
            <a:ext cx="3035935" cy="5011420"/>
            <a:chOff x="8028431" y="1239011"/>
            <a:chExt cx="3035935" cy="5011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7083" y="1239011"/>
              <a:ext cx="2647156" cy="50109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028431" y="2052827"/>
              <a:ext cx="1705610" cy="832485"/>
            </a:xfrm>
            <a:custGeom>
              <a:avLst/>
              <a:gdLst/>
              <a:ahLst/>
              <a:cxnLst/>
              <a:rect l="l" t="t" r="r" b="b"/>
              <a:pathLst>
                <a:path w="1705609" h="832485">
                  <a:moveTo>
                    <a:pt x="1705355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1705355" y="832103"/>
                  </a:lnTo>
                  <a:lnTo>
                    <a:pt x="1705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48598" y="2414778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28431" y="2487167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75" dirty="0"/>
              <a:t> </a:t>
            </a:r>
            <a:r>
              <a:rPr dirty="0"/>
              <a:t>Hampshire</a:t>
            </a:r>
            <a:r>
              <a:rPr spc="-75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97904"/>
            <a:ext cx="5937250" cy="11931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600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Belknap,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Carroll,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Cheshire,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Coos,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Grafton,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Hillsborough, </a:t>
            </a:r>
            <a:r>
              <a:rPr sz="2000" dirty="0">
                <a:latin typeface="Calibri"/>
                <a:cs typeface="Calibri"/>
              </a:rPr>
              <a:t>Merrimack,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Rockingham,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Strafford,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Sullivan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28431" y="1239011"/>
            <a:ext cx="3035935" cy="5011420"/>
            <a:chOff x="8028431" y="1239011"/>
            <a:chExt cx="3035935" cy="5011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7083" y="1239011"/>
              <a:ext cx="2647156" cy="50109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028431" y="2052827"/>
              <a:ext cx="1705610" cy="832485"/>
            </a:xfrm>
            <a:custGeom>
              <a:avLst/>
              <a:gdLst/>
              <a:ahLst/>
              <a:cxnLst/>
              <a:rect l="l" t="t" r="r" b="b"/>
              <a:pathLst>
                <a:path w="1705609" h="832485">
                  <a:moveTo>
                    <a:pt x="1705355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1705355" y="832103"/>
                  </a:lnTo>
                  <a:lnTo>
                    <a:pt x="1705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48598" y="2414778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28431" y="2487167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75" dirty="0"/>
              <a:t> </a:t>
            </a:r>
            <a:r>
              <a:rPr dirty="0"/>
              <a:t>Hampshire</a:t>
            </a:r>
            <a:r>
              <a:rPr spc="-75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6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9320" y="1808607"/>
          <a:ext cx="10838815" cy="146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$6,300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MOOP,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Plus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(D-SNP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Look-a-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Like)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344805">
                        <a:lnSpc>
                          <a:spcPct val="100899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$90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$750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70" dirty="0"/>
              <a:t> </a:t>
            </a:r>
            <a:r>
              <a:rPr dirty="0"/>
              <a:t>Jersey</a:t>
            </a:r>
            <a:r>
              <a:rPr spc="-55" dirty="0"/>
              <a:t> </a:t>
            </a:r>
            <a:r>
              <a:rPr dirty="0"/>
              <a:t>|</a:t>
            </a:r>
            <a:r>
              <a:rPr spc="-4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90125"/>
            <a:ext cx="5327015" cy="236791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21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counties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1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0" dirty="0">
                <a:latin typeface="Calibri"/>
                <a:cs typeface="Calibri"/>
              </a:rPr>
              <a:t>Top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competitors: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Clover,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United,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Horizon, </a:t>
            </a:r>
            <a:r>
              <a:rPr sz="2400" dirty="0">
                <a:latin typeface="Calibri"/>
                <a:cs typeface="Calibri"/>
              </a:rPr>
              <a:t>Aetna,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Humana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Key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offerings: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D-</a:t>
            </a:r>
            <a:r>
              <a:rPr sz="2400" spc="-75" dirty="0">
                <a:latin typeface="Calibri"/>
                <a:cs typeface="Calibri"/>
              </a:rPr>
              <a:t>SNP,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HMO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Key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relationship: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SMG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70647" y="1193291"/>
            <a:ext cx="3045460" cy="4924425"/>
            <a:chOff x="7470647" y="1193291"/>
            <a:chExt cx="3045460" cy="4924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9291" y="1193291"/>
              <a:ext cx="2656308" cy="49240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70647" y="3296412"/>
              <a:ext cx="1385570" cy="452755"/>
            </a:xfrm>
            <a:custGeom>
              <a:avLst/>
              <a:gdLst/>
              <a:ahLst/>
              <a:cxnLst/>
              <a:rect l="l" t="t" r="r" b="b"/>
              <a:pathLst>
                <a:path w="1385570" h="452754">
                  <a:moveTo>
                    <a:pt x="1385316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1385316" y="452627"/>
                  </a:lnTo>
                  <a:lnTo>
                    <a:pt x="1385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27340" y="3288614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07807" y="3360420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80" dirty="0"/>
              <a:t> </a:t>
            </a:r>
            <a:r>
              <a:rPr dirty="0"/>
              <a:t>Jersey</a:t>
            </a:r>
            <a:r>
              <a:rPr spc="-70" dirty="0"/>
              <a:t> </a:t>
            </a:r>
            <a:r>
              <a:rPr dirty="0"/>
              <a:t>|</a:t>
            </a:r>
            <a:r>
              <a:rPr spc="-5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97904"/>
            <a:ext cx="5869940" cy="180149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99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Atlantic,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Bergen,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Burlington,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Camden,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May, </a:t>
            </a:r>
            <a:r>
              <a:rPr sz="2000" dirty="0">
                <a:latin typeface="Calibri"/>
                <a:cs typeface="Calibri"/>
              </a:rPr>
              <a:t>Cumberland,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Essex,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Gloucester,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Hudson,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Mercer, </a:t>
            </a:r>
            <a:r>
              <a:rPr sz="2000" dirty="0">
                <a:latin typeface="Calibri"/>
                <a:cs typeface="Calibri"/>
              </a:rPr>
              <a:t>Middlesex,</a:t>
            </a:r>
            <a:r>
              <a:rPr sz="2000" spc="-10" dirty="0">
                <a:latin typeface="Calibri"/>
                <a:cs typeface="Calibri"/>
              </a:rPr>
              <a:t> Monmouth,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Morris,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Ocean,</a:t>
            </a:r>
            <a:r>
              <a:rPr sz="2000" spc="-10" dirty="0">
                <a:latin typeface="Calibri"/>
                <a:cs typeface="Calibri"/>
              </a:rPr>
              <a:t> Passaic,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Salem, </a:t>
            </a:r>
            <a:r>
              <a:rPr sz="2000" dirty="0">
                <a:latin typeface="Calibri"/>
                <a:cs typeface="Calibri"/>
              </a:rPr>
              <a:t>Somerset,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Sussex,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Union,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Warren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70647" y="1193291"/>
            <a:ext cx="3045460" cy="4924425"/>
            <a:chOff x="7470647" y="1193291"/>
            <a:chExt cx="3045460" cy="4924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9291" y="1193291"/>
              <a:ext cx="2656308" cy="49240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70647" y="3296412"/>
              <a:ext cx="1385570" cy="452755"/>
            </a:xfrm>
            <a:custGeom>
              <a:avLst/>
              <a:gdLst/>
              <a:ahLst/>
              <a:cxnLst/>
              <a:rect l="l" t="t" r="r" b="b"/>
              <a:pathLst>
                <a:path w="1385570" h="452754">
                  <a:moveTo>
                    <a:pt x="1385316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1385316" y="452627"/>
                  </a:lnTo>
                  <a:lnTo>
                    <a:pt x="1385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27340" y="3288614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07807" y="3360420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80" dirty="0"/>
              <a:t> </a:t>
            </a:r>
            <a:r>
              <a:rPr dirty="0"/>
              <a:t>Jersey</a:t>
            </a:r>
            <a:r>
              <a:rPr spc="-65" dirty="0"/>
              <a:t> </a:t>
            </a:r>
            <a:r>
              <a:rPr dirty="0"/>
              <a:t>|</a:t>
            </a:r>
            <a:r>
              <a:rPr spc="-5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4895" y="1641601"/>
          <a:ext cx="10838815" cy="2015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$194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meals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Assist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$40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qtr.,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benefit, $1000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 Focus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$40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qtr.,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ears),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1834" y="5750458"/>
            <a:ext cx="253111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Confidential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2659" y="0"/>
            <a:ext cx="1545336" cy="13167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1421891"/>
            <a:ext cx="3383279" cy="338327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991355" y="859536"/>
            <a:ext cx="0" cy="5142230"/>
          </a:xfrm>
          <a:custGeom>
            <a:avLst/>
            <a:gdLst/>
            <a:ahLst/>
            <a:cxnLst/>
            <a:rect l="l" t="t" r="r" b="b"/>
            <a:pathLst>
              <a:path h="5142230">
                <a:moveTo>
                  <a:pt x="0" y="0"/>
                </a:moveTo>
                <a:lnTo>
                  <a:pt x="0" y="514201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1834" y="2758211"/>
            <a:ext cx="39662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Wellcare</a:t>
            </a:r>
            <a:r>
              <a:rPr sz="40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Highlights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105" dirty="0"/>
              <a:t> </a:t>
            </a:r>
            <a:r>
              <a:rPr spc="-25" dirty="0"/>
              <a:t>York</a:t>
            </a:r>
            <a:r>
              <a:rPr spc="-85" dirty="0"/>
              <a:t> </a:t>
            </a:r>
            <a:r>
              <a:rPr dirty="0"/>
              <a:t>|</a:t>
            </a:r>
            <a:r>
              <a:rPr spc="-114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676461"/>
            <a:ext cx="6046470" cy="385508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62 </a:t>
            </a:r>
            <a:r>
              <a:rPr sz="1800" spc="-10" dirty="0">
                <a:latin typeface="Calibri"/>
                <a:cs typeface="Calibri"/>
              </a:rPr>
              <a:t>counties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spc="-40" dirty="0">
                <a:latin typeface="Calibri"/>
                <a:cs typeface="Calibri"/>
              </a:rPr>
              <a:t>Top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competitors: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United,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HealthFirst,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Aetna,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Humana,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Blues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Key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relationships: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SMG,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Oak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Street,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CareMax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(NYD)</a:t>
            </a:r>
            <a:endParaRPr sz="1800">
              <a:latin typeface="Calibri"/>
              <a:cs typeface="Calibri"/>
            </a:endParaRPr>
          </a:p>
          <a:p>
            <a:pPr marL="241300" marR="141605" indent="-228600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Downstate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York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(NYD)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 largest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metro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entire country.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Due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population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density,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extensive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marketing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capabilities.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Strong/rich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benefit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portfolio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Strong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networks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NYC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Buffalo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Central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NY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79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Extremely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knowledgeable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tenured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local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support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(Regional </a:t>
            </a:r>
            <a:r>
              <a:rPr sz="1800" dirty="0">
                <a:latin typeface="Calibri"/>
                <a:cs typeface="Calibri"/>
              </a:rPr>
              <a:t>Agency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Managers)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located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42047" y="2007107"/>
            <a:ext cx="4668520" cy="3479800"/>
            <a:chOff x="7242047" y="2007107"/>
            <a:chExt cx="4668520" cy="3479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2047" y="2007107"/>
              <a:ext cx="4668011" cy="34792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56447" y="2660903"/>
              <a:ext cx="873760" cy="407034"/>
            </a:xfrm>
            <a:custGeom>
              <a:avLst/>
              <a:gdLst/>
              <a:ahLst/>
              <a:cxnLst/>
              <a:rect l="l" t="t" r="r" b="b"/>
              <a:pathLst>
                <a:path w="873759" h="407035">
                  <a:moveTo>
                    <a:pt x="873251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873251" y="406908"/>
                  </a:lnTo>
                  <a:lnTo>
                    <a:pt x="873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35059" y="4634865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30768" y="4695444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182879" y="0"/>
                </a:moveTo>
                <a:lnTo>
                  <a:pt x="0" y="0"/>
                </a:ln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110" dirty="0"/>
              <a:t> </a:t>
            </a:r>
            <a:r>
              <a:rPr spc="-25" dirty="0"/>
              <a:t>York</a:t>
            </a:r>
            <a:r>
              <a:rPr spc="-90" dirty="0"/>
              <a:t> </a:t>
            </a:r>
            <a:r>
              <a:rPr dirty="0"/>
              <a:t>|</a:t>
            </a:r>
            <a:r>
              <a:rPr spc="-12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20" dirty="0">
                <a:latin typeface="Calibri"/>
                <a:cs typeface="Calibri"/>
              </a:rPr>
              <a:t> 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789516"/>
            <a:ext cx="6080125" cy="393763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99"/>
              </a:lnSpc>
              <a:spcBef>
                <a:spcPts val="98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spc="-25" dirty="0">
                <a:latin typeface="Calibri"/>
                <a:cs typeface="Calibri"/>
              </a:rPr>
              <a:t>Albany,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Allegany,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Bronx,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Broome,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Cattaraugus,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Cayuga, Chautauqua,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Chemung,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Chenango,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Clinton,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Columbia, </a:t>
            </a:r>
            <a:r>
              <a:rPr sz="2000" dirty="0">
                <a:latin typeface="Calibri"/>
                <a:cs typeface="Calibri"/>
              </a:rPr>
              <a:t>Cortland,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Delaware,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Dutchess,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Erie,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Essex,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Franklin, </a:t>
            </a:r>
            <a:r>
              <a:rPr sz="2000" dirty="0">
                <a:latin typeface="Calibri"/>
                <a:cs typeface="Calibri"/>
              </a:rPr>
              <a:t>Fulton,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Genesee,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Greene,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Hamilton,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Herkimer,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Jefferson, </a:t>
            </a:r>
            <a:r>
              <a:rPr sz="2000" dirty="0">
                <a:latin typeface="Calibri"/>
                <a:cs typeface="Calibri"/>
              </a:rPr>
              <a:t>Kings,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Lewis,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Madison,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Monroe,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Montgomery,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Nassau,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York,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Niagara,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Oneida,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Onondaga,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Ontario,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Orange, </a:t>
            </a:r>
            <a:r>
              <a:rPr sz="2000" dirty="0">
                <a:latin typeface="Calibri"/>
                <a:cs typeface="Calibri"/>
              </a:rPr>
              <a:t>Orleans,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Oswego,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Otsego,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Putnam,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Queens,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Rensselaer, Richmond,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Rockland,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Saratoga,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Schenectady,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Schoharie, </a:t>
            </a:r>
            <a:r>
              <a:rPr sz="2000" spc="-25" dirty="0">
                <a:latin typeface="Calibri"/>
                <a:cs typeface="Calibri"/>
              </a:rPr>
              <a:t>Schuyler,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Seneca,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Lawrence,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Steuben,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Suffolk, </a:t>
            </a:r>
            <a:r>
              <a:rPr sz="2000" dirty="0">
                <a:latin typeface="Calibri"/>
                <a:cs typeface="Calibri"/>
              </a:rPr>
              <a:t>Sullivan,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Tioga,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Tompkins,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Ulster,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Warren,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Washington, </a:t>
            </a:r>
            <a:r>
              <a:rPr sz="2000" spc="-20" dirty="0">
                <a:latin typeface="Calibri"/>
                <a:cs typeface="Calibri"/>
              </a:rPr>
              <a:t>Wayne,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Westchester, </a:t>
            </a:r>
            <a:r>
              <a:rPr sz="2000" spc="-10" dirty="0">
                <a:latin typeface="Calibri"/>
                <a:cs typeface="Calibri"/>
              </a:rPr>
              <a:t>Wyoming,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Yates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42047" y="2007107"/>
            <a:ext cx="4668520" cy="3479800"/>
            <a:chOff x="7242047" y="2007107"/>
            <a:chExt cx="4668520" cy="3479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2047" y="2007107"/>
              <a:ext cx="4668011" cy="34792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56447" y="2660903"/>
              <a:ext cx="873760" cy="407034"/>
            </a:xfrm>
            <a:custGeom>
              <a:avLst/>
              <a:gdLst/>
              <a:ahLst/>
              <a:cxnLst/>
              <a:rect l="l" t="t" r="r" b="b"/>
              <a:pathLst>
                <a:path w="873759" h="407035">
                  <a:moveTo>
                    <a:pt x="873251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873251" y="406908"/>
                  </a:lnTo>
                  <a:lnTo>
                    <a:pt x="873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35059" y="4634865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30768" y="4695444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182879" y="0"/>
                </a:moveTo>
                <a:lnTo>
                  <a:pt x="0" y="0"/>
                </a:ln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5772" y="1852929"/>
          <a:ext cx="11036935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$74,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$100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$350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LIS-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$45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$750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$50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qtr.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(excluding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County),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Vision,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$750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$80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(both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ears),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Prescription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Drugs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Access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352425">
                        <a:lnSpc>
                          <a:spcPct val="102800"/>
                        </a:lnSpc>
                        <a:spcBef>
                          <a:spcPts val="4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D-SNP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(Downstate)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(Bronx,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Kings,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Nassau,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NY,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Queens,</a:t>
                      </a:r>
                      <a:r>
                        <a:rPr sz="1150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Richmond)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$750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(both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ears),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Prescription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Drugs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105" dirty="0"/>
              <a:t> </a:t>
            </a:r>
            <a:r>
              <a:rPr spc="-25" dirty="0"/>
              <a:t>York</a:t>
            </a:r>
            <a:r>
              <a:rPr spc="-85" dirty="0"/>
              <a:t> </a:t>
            </a:r>
            <a:r>
              <a:rPr dirty="0"/>
              <a:t>|</a:t>
            </a:r>
            <a:r>
              <a:rPr spc="-12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8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274764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Ohio</a:t>
            </a:r>
            <a:r>
              <a:rPr spc="-40" dirty="0"/>
              <a:t> </a:t>
            </a:r>
            <a:r>
              <a:rPr dirty="0"/>
              <a:t>|</a:t>
            </a:r>
            <a:r>
              <a:rPr spc="2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908" y="1616202"/>
            <a:ext cx="5699125" cy="3887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Competitive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portfolio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including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HMO,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PPO,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5"/>
              </a:spcBef>
            </a:pPr>
            <a:r>
              <a:rPr sz="2200" dirty="0">
                <a:latin typeface="Calibri"/>
                <a:cs typeface="Calibri"/>
              </a:rPr>
              <a:t>HMO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D-</a:t>
            </a:r>
            <a:r>
              <a:rPr sz="2200" spc="-70" dirty="0">
                <a:latin typeface="Calibri"/>
                <a:cs typeface="Calibri"/>
              </a:rPr>
              <a:t>SNP,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PPO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D-</a:t>
            </a:r>
            <a:r>
              <a:rPr sz="2200" spc="-75" dirty="0">
                <a:latin typeface="Calibri"/>
                <a:cs typeface="Calibri"/>
              </a:rPr>
              <a:t>SNP,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LIS,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Giveback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635"/>
              </a:lnSpc>
              <a:spcBef>
                <a:spcPts val="100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Two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new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plans: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PPO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D-</a:t>
            </a:r>
            <a:r>
              <a:rPr sz="2200" dirty="0">
                <a:latin typeface="Calibri"/>
                <a:cs typeface="Calibri"/>
              </a:rPr>
              <a:t>SNP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(84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counties) </a:t>
            </a:r>
            <a:r>
              <a:rPr sz="2200" spc="-25" dirty="0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635"/>
              </a:lnSpc>
            </a:pPr>
            <a:r>
              <a:rPr sz="2200" spc="-10" dirty="0">
                <a:latin typeface="Calibri"/>
                <a:cs typeface="Calibri"/>
              </a:rPr>
              <a:t>Giveback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PPO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MA-</a:t>
            </a:r>
            <a:r>
              <a:rPr sz="2200" dirty="0">
                <a:latin typeface="Calibri"/>
                <a:cs typeface="Calibri"/>
              </a:rPr>
              <a:t>only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(87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counties)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Plan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design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innovation</a:t>
            </a:r>
            <a:endParaRPr sz="22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9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200" dirty="0">
                <a:latin typeface="Calibri"/>
                <a:cs typeface="Calibri"/>
              </a:rPr>
              <a:t>Visa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Flex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Card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most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plans</a:t>
            </a:r>
            <a:endParaRPr sz="22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3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200" dirty="0">
                <a:latin typeface="Calibri"/>
                <a:cs typeface="Calibri"/>
              </a:rPr>
              <a:t>Strong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ancillary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core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plans</a:t>
            </a:r>
            <a:endParaRPr sz="2200">
              <a:latin typeface="Calibri"/>
              <a:cs typeface="Calibri"/>
            </a:endParaRPr>
          </a:p>
          <a:p>
            <a:pPr marL="474345" lvl="1" indent="-233045">
              <a:lnSpc>
                <a:spcPts val="2635"/>
              </a:lnSpc>
              <a:spcBef>
                <a:spcPts val="49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200" dirty="0">
                <a:latin typeface="Calibri"/>
                <a:cs typeface="Calibri"/>
              </a:rPr>
              <a:t>Healthy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Food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Card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added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HMO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PPO</a:t>
            </a:r>
            <a:endParaRPr sz="2200">
              <a:latin typeface="Calibri"/>
              <a:cs typeface="Calibri"/>
            </a:endParaRPr>
          </a:p>
          <a:p>
            <a:pPr marL="474345">
              <a:lnSpc>
                <a:spcPts val="2635"/>
              </a:lnSpc>
            </a:pPr>
            <a:r>
              <a:rPr sz="2200" dirty="0">
                <a:latin typeface="Calibri"/>
                <a:cs typeface="Calibri"/>
              </a:rPr>
              <a:t>D-SNP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plans</a:t>
            </a:r>
            <a:endParaRPr sz="2200">
              <a:latin typeface="Calibri"/>
              <a:cs typeface="Calibri"/>
            </a:endParaRPr>
          </a:p>
          <a:p>
            <a:pPr marL="474345" indent="-233045">
              <a:lnSpc>
                <a:spcPct val="100000"/>
              </a:lnSpc>
              <a:spcBef>
                <a:spcPts val="49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200" dirty="0">
                <a:latin typeface="Calibri"/>
                <a:cs typeface="Calibri"/>
              </a:rPr>
              <a:t>D-SNP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$0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RX</a:t>
            </a:r>
            <a:r>
              <a:rPr sz="2200" spc="-30" dirty="0">
                <a:latin typeface="Calibri"/>
                <a:cs typeface="Calibri"/>
              </a:rPr>
              <a:t> cost-</a:t>
            </a:r>
            <a:r>
              <a:rPr sz="2200" dirty="0">
                <a:latin typeface="Calibri"/>
                <a:cs typeface="Calibri"/>
              </a:rPr>
              <a:t>share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tiers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69864" y="1257300"/>
            <a:ext cx="6240780" cy="4681855"/>
            <a:chOff x="5769864" y="1257300"/>
            <a:chExt cx="6240780" cy="46818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9864" y="1257300"/>
              <a:ext cx="6240780" cy="46817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76688" y="4896611"/>
              <a:ext cx="1285240" cy="718185"/>
            </a:xfrm>
            <a:custGeom>
              <a:avLst/>
              <a:gdLst/>
              <a:ahLst/>
              <a:cxnLst/>
              <a:rect l="l" t="t" r="r" b="b"/>
              <a:pathLst>
                <a:path w="1285240" h="718185">
                  <a:moveTo>
                    <a:pt x="1284732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0" y="525780"/>
                  </a:lnTo>
                  <a:lnTo>
                    <a:pt x="0" y="717804"/>
                  </a:lnTo>
                  <a:lnTo>
                    <a:pt x="1088136" y="717804"/>
                  </a:lnTo>
                  <a:lnTo>
                    <a:pt x="1088136" y="525780"/>
                  </a:lnTo>
                  <a:lnTo>
                    <a:pt x="1284732" y="525780"/>
                  </a:lnTo>
                  <a:lnTo>
                    <a:pt x="1284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316971" y="5346903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94392" y="5417820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Ohio</a:t>
            </a:r>
            <a:r>
              <a:rPr spc="-70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20" dirty="0">
                <a:latin typeface="Calibri"/>
                <a:cs typeface="Calibri"/>
              </a:rPr>
              <a:t> 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329827"/>
            <a:ext cx="5453380" cy="449580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2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2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200" b="1" spc="-9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200" b="1" spc="-6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4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Adams,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Allen,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Ashland,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Ashtabula,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Athens,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Auglaize, </a:t>
            </a:r>
            <a:r>
              <a:rPr sz="1800" dirty="0">
                <a:latin typeface="Calibri"/>
                <a:cs typeface="Calibri"/>
              </a:rPr>
              <a:t>Belmont,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Brown,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Butler,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Carroll,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Champaign,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Clark, </a:t>
            </a:r>
            <a:r>
              <a:rPr sz="1800" dirty="0">
                <a:latin typeface="Calibri"/>
                <a:cs typeface="Calibri"/>
              </a:rPr>
              <a:t>Clermont,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Clinton,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Columbiana,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Coshocton,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Crawford, </a:t>
            </a:r>
            <a:r>
              <a:rPr sz="1800" dirty="0">
                <a:latin typeface="Calibri"/>
                <a:cs typeface="Calibri"/>
              </a:rPr>
              <a:t>Cuyahoga,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Darke,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Defiance,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Delaware,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Erie,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Fairfield, </a:t>
            </a:r>
            <a:r>
              <a:rPr sz="1800" spc="-20" dirty="0">
                <a:latin typeface="Calibri"/>
                <a:cs typeface="Calibri"/>
              </a:rPr>
              <a:t>Fayette,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Franklin,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Fulton,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Gallia,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Geauga,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Greene, Guernsey,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Hamilton,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Hancock,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Hardin,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Harrison,</a:t>
            </a:r>
            <a:r>
              <a:rPr sz="1800" spc="-10" dirty="0">
                <a:latin typeface="Calibri"/>
                <a:cs typeface="Calibri"/>
              </a:rPr>
              <a:t> Henry, </a:t>
            </a:r>
            <a:r>
              <a:rPr sz="1800" dirty="0">
                <a:latin typeface="Calibri"/>
                <a:cs typeface="Calibri"/>
              </a:rPr>
              <a:t>Highland,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Hocking,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Holmes,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Huron,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Jackson,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Jefferson, </a:t>
            </a:r>
            <a:r>
              <a:rPr sz="1800" dirty="0">
                <a:latin typeface="Calibri"/>
                <a:cs typeface="Calibri"/>
              </a:rPr>
              <a:t>Knox,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Lake,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Lawrence,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Licking,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Logan,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Lorain, </a:t>
            </a:r>
            <a:r>
              <a:rPr sz="1800" spc="-10" dirty="0">
                <a:latin typeface="Calibri"/>
                <a:cs typeface="Calibri"/>
              </a:rPr>
              <a:t>Lucas, </a:t>
            </a:r>
            <a:r>
              <a:rPr sz="1800" dirty="0">
                <a:latin typeface="Calibri"/>
                <a:cs typeface="Calibri"/>
              </a:rPr>
              <a:t>Madison,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Mahoning,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Marion,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Medina, Meigs,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Mercer, </a:t>
            </a:r>
            <a:r>
              <a:rPr sz="1800" dirty="0">
                <a:latin typeface="Calibri"/>
                <a:cs typeface="Calibri"/>
              </a:rPr>
              <a:t>Miami,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Monroe, </a:t>
            </a:r>
            <a:r>
              <a:rPr sz="1800" spc="-10" dirty="0">
                <a:latin typeface="Calibri"/>
                <a:cs typeface="Calibri"/>
              </a:rPr>
              <a:t>Montgomery,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Morgan,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Morrow, </a:t>
            </a:r>
            <a:r>
              <a:rPr sz="1800" dirty="0">
                <a:latin typeface="Calibri"/>
                <a:cs typeface="Calibri"/>
              </a:rPr>
              <a:t>Muskingum,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Noble,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Ottawa,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Paulding,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Perry,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Pickaway, </a:t>
            </a:r>
            <a:r>
              <a:rPr sz="1800" dirty="0">
                <a:latin typeface="Calibri"/>
                <a:cs typeface="Calibri"/>
              </a:rPr>
              <a:t>Pike,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Portage,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Preble,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Putnam,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Richland,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Ross,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Sandusky, </a:t>
            </a:r>
            <a:r>
              <a:rPr sz="1800" dirty="0">
                <a:latin typeface="Calibri"/>
                <a:cs typeface="Calibri"/>
              </a:rPr>
              <a:t>Scioto,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Trumbull,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Tuscarawas,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Union,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Wert,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Vinton, Warren,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Washington,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Wayne,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Williams,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Wood,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Wyandot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69864" y="1257300"/>
            <a:ext cx="6240780" cy="4681855"/>
            <a:chOff x="5769864" y="1257300"/>
            <a:chExt cx="6240780" cy="46818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9864" y="1257300"/>
              <a:ext cx="6240780" cy="46817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76688" y="4896611"/>
              <a:ext cx="1285240" cy="718185"/>
            </a:xfrm>
            <a:custGeom>
              <a:avLst/>
              <a:gdLst/>
              <a:ahLst/>
              <a:cxnLst/>
              <a:rect l="l" t="t" r="r" b="b"/>
              <a:pathLst>
                <a:path w="1285240" h="718185">
                  <a:moveTo>
                    <a:pt x="1284732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0" y="525780"/>
                  </a:lnTo>
                  <a:lnTo>
                    <a:pt x="0" y="717804"/>
                  </a:lnTo>
                  <a:lnTo>
                    <a:pt x="1088136" y="717804"/>
                  </a:lnTo>
                  <a:lnTo>
                    <a:pt x="1088136" y="525780"/>
                  </a:lnTo>
                  <a:lnTo>
                    <a:pt x="1284732" y="525780"/>
                  </a:lnTo>
                  <a:lnTo>
                    <a:pt x="1284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316971" y="5346903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94392" y="5417820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Ohio</a:t>
            </a:r>
            <a:r>
              <a:rPr spc="-75" dirty="0"/>
              <a:t> </a:t>
            </a:r>
            <a:r>
              <a:rPr dirty="0"/>
              <a:t>|</a:t>
            </a:r>
            <a:r>
              <a:rPr spc="-2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2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5772" y="1393952"/>
          <a:ext cx="11036935" cy="4783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Allwell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Dual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(H0908-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$5,000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$2,076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$173,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 marR="495300">
                        <a:lnSpc>
                          <a:spcPct val="100699"/>
                        </a:lnSpc>
                        <a:spcBef>
                          <a:spcPts val="11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Assure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(H0980-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$2,580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$215,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Allwell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(H0908-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$648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$54,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 marR="179070">
                        <a:lnSpc>
                          <a:spcPct val="100699"/>
                        </a:lnSpc>
                        <a:spcBef>
                          <a:spcPts val="3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Allwell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Giveback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(H0908-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$105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Giveback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QTR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Allwell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Dual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(H7169-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ts val="167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$1,740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$145,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238760">
                        <a:lnSpc>
                          <a:spcPct val="100899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(H7169-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$240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386698" y="6311900"/>
            <a:ext cx="310578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4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10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qualify for 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Pennsylvania</a:t>
            </a:r>
            <a:r>
              <a:rPr spc="-155" dirty="0"/>
              <a:t> </a:t>
            </a:r>
            <a:r>
              <a:rPr dirty="0"/>
              <a:t>|</a:t>
            </a:r>
            <a:r>
              <a:rPr spc="-1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05264"/>
            <a:ext cx="5622290" cy="288544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In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64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67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counties</a:t>
            </a:r>
            <a:endParaRPr sz="2200">
              <a:latin typeface="Calibri"/>
              <a:cs typeface="Calibri"/>
            </a:endParaRPr>
          </a:p>
          <a:p>
            <a:pPr marL="241300" marR="137795" indent="-229235">
              <a:lnSpc>
                <a:spcPct val="100299"/>
              </a:lnSpc>
              <a:spcBef>
                <a:spcPts val="99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Strong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five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counties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Philadelphia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area </a:t>
            </a:r>
            <a:r>
              <a:rPr sz="2200" spc="-10" dirty="0">
                <a:latin typeface="Calibri"/>
                <a:cs typeface="Calibri"/>
              </a:rPr>
              <a:t>(Philadelphia,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Chester, </a:t>
            </a:r>
            <a:r>
              <a:rPr sz="2200" dirty="0">
                <a:latin typeface="Calibri"/>
                <a:cs typeface="Calibri"/>
              </a:rPr>
              <a:t>Bucks,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Montgomery, Delaware)</a:t>
            </a:r>
            <a:endParaRPr sz="2200">
              <a:latin typeface="Calibri"/>
              <a:cs typeface="Calibri"/>
            </a:endParaRPr>
          </a:p>
          <a:p>
            <a:pPr marL="241300" marR="5080" indent="-229235">
              <a:lnSpc>
                <a:spcPct val="100000"/>
              </a:lnSpc>
              <a:spcBef>
                <a:spcPts val="100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45" dirty="0">
                <a:latin typeface="Calibri"/>
                <a:cs typeface="Calibri"/>
              </a:rPr>
              <a:t>Top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competitors: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Cigna,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Partners,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Aetna, </a:t>
            </a:r>
            <a:r>
              <a:rPr sz="2200" dirty="0">
                <a:latin typeface="Calibri"/>
                <a:cs typeface="Calibri"/>
              </a:rPr>
              <a:t>Blue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Cross,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Gateway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(D-SNP),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Highmark,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UPMC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2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Key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product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offerings: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HMO,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PPO,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D-</a:t>
            </a:r>
            <a:r>
              <a:rPr sz="2200" spc="-20" dirty="0">
                <a:latin typeface="Calibri"/>
                <a:cs typeface="Calibri"/>
              </a:rPr>
              <a:t>SNP,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53428" y="1888235"/>
            <a:ext cx="4819015" cy="3314700"/>
            <a:chOff x="6853428" y="1888235"/>
            <a:chExt cx="4819015" cy="3314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3428" y="1888235"/>
              <a:ext cx="4818887" cy="317295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78924" y="4732019"/>
              <a:ext cx="1353820" cy="471170"/>
            </a:xfrm>
            <a:custGeom>
              <a:avLst/>
              <a:gdLst/>
              <a:ahLst/>
              <a:cxnLst/>
              <a:rect l="l" t="t" r="r" b="b"/>
              <a:pathLst>
                <a:path w="1353820" h="471170">
                  <a:moveTo>
                    <a:pt x="1353312" y="0"/>
                  </a:moveTo>
                  <a:lnTo>
                    <a:pt x="0" y="0"/>
                  </a:lnTo>
                  <a:lnTo>
                    <a:pt x="0" y="470915"/>
                  </a:lnTo>
                  <a:lnTo>
                    <a:pt x="1353312" y="470915"/>
                  </a:lnTo>
                  <a:lnTo>
                    <a:pt x="1353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27185" y="4745161"/>
            <a:ext cx="1479550" cy="6845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Calibri"/>
                <a:cs typeface="Calibri"/>
              </a:rPr>
              <a:t>2024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407907" y="4860035"/>
            <a:ext cx="196850" cy="525780"/>
            <a:chOff x="8407907" y="4860035"/>
            <a:chExt cx="196850" cy="525780"/>
          </a:xfrm>
        </p:grpSpPr>
        <p:sp>
          <p:nvSpPr>
            <p:cNvPr id="9" name="object 9"/>
            <p:cNvSpPr/>
            <p:nvPr/>
          </p:nvSpPr>
          <p:spPr>
            <a:xfrm>
              <a:off x="8407907" y="4860035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196596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96596" y="196595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07907" y="5189219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196596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96596" y="196595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Pennsylvania</a:t>
            </a:r>
            <a:r>
              <a:rPr spc="-165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644329"/>
            <a:ext cx="5771515" cy="34664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1800" b="1" spc="-4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1800" b="1" spc="-8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1800" b="1" spc="-9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Adams,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Allegheny,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Armstrong,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Beaver,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Bedford, Berks,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Blair, Bradford,</a:t>
            </a:r>
            <a:r>
              <a:rPr sz="1800" dirty="0">
                <a:latin typeface="Calibri"/>
                <a:cs typeface="Calibri"/>
              </a:rPr>
              <a:t> Bucks,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Butler,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Cambria,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Cameron,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Carbon,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Centre, </a:t>
            </a:r>
            <a:r>
              <a:rPr sz="1800" spc="-20" dirty="0">
                <a:latin typeface="Calibri"/>
                <a:cs typeface="Calibri"/>
              </a:rPr>
              <a:t>Chester,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Clarion,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Clearfield,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Clinton,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Crawford, Cumberland, </a:t>
            </a:r>
            <a:r>
              <a:rPr sz="1800" dirty="0">
                <a:latin typeface="Calibri"/>
                <a:cs typeface="Calibri"/>
              </a:rPr>
              <a:t>Dauphin,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Delaware,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Elk,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Erie,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Fayette,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Forest,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Franklin, </a:t>
            </a:r>
            <a:r>
              <a:rPr sz="1800" dirty="0">
                <a:latin typeface="Calibri"/>
                <a:cs typeface="Calibri"/>
              </a:rPr>
              <a:t>Fulton,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Greene,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Huntingdon,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Indiana,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Jefferson,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Juniata, </a:t>
            </a:r>
            <a:r>
              <a:rPr sz="1800" dirty="0">
                <a:latin typeface="Calibri"/>
                <a:cs typeface="Calibri"/>
              </a:rPr>
              <a:t>Lackawanna,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Lancaster,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Lawrence,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Lebanon,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Lehigh, </a:t>
            </a:r>
            <a:r>
              <a:rPr sz="1800" dirty="0">
                <a:latin typeface="Calibri"/>
                <a:cs typeface="Calibri"/>
              </a:rPr>
              <a:t>Luzerne,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Lycoming,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McKean,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Mercer,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Mifflin,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Monroe, Montgomery,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Northampton,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Perry,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Philadelphia,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Pike, </a:t>
            </a:r>
            <a:r>
              <a:rPr sz="1800" spc="-30" dirty="0">
                <a:latin typeface="Calibri"/>
                <a:cs typeface="Calibri"/>
              </a:rPr>
              <a:t>Potter,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Schuylkill,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Snyder,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Somerset,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Sullivan,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Susquehanna, </a:t>
            </a:r>
            <a:r>
              <a:rPr sz="1800" dirty="0">
                <a:latin typeface="Calibri"/>
                <a:cs typeface="Calibri"/>
              </a:rPr>
              <a:t>Tioga,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Venango,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Warren,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Washington,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Wayne, Westmoreland,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Wyoming,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41" y="5134719"/>
            <a:ext cx="2447290" cy="73088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800" b="1" dirty="0">
                <a:solidFill>
                  <a:srgbClr val="001C70"/>
                </a:solidFill>
                <a:latin typeface="Calibri"/>
                <a:cs typeface="Calibri"/>
              </a:rPr>
              <a:t>2024</a:t>
            </a:r>
            <a:r>
              <a:rPr sz="1800" b="1" spc="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C70"/>
                </a:solidFill>
                <a:latin typeface="Calibri"/>
                <a:cs typeface="Calibri"/>
              </a:rPr>
              <a:t>Expansion</a:t>
            </a:r>
            <a:r>
              <a:rPr sz="1800" b="1" spc="-7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C70"/>
                </a:solidFill>
                <a:latin typeface="Calibri"/>
                <a:cs typeface="Calibri"/>
              </a:rPr>
              <a:t>Counties: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latin typeface="Calibri"/>
                <a:cs typeface="Calibri"/>
              </a:rPr>
              <a:t>Montour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3428" y="1888235"/>
            <a:ext cx="4819015" cy="3314700"/>
            <a:chOff x="6853428" y="1888235"/>
            <a:chExt cx="4819015" cy="33147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3428" y="1888235"/>
              <a:ext cx="4818887" cy="31729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78924" y="4732019"/>
              <a:ext cx="1353820" cy="471170"/>
            </a:xfrm>
            <a:custGeom>
              <a:avLst/>
              <a:gdLst/>
              <a:ahLst/>
              <a:cxnLst/>
              <a:rect l="l" t="t" r="r" b="b"/>
              <a:pathLst>
                <a:path w="1353820" h="471170">
                  <a:moveTo>
                    <a:pt x="1353312" y="0"/>
                  </a:moveTo>
                  <a:lnTo>
                    <a:pt x="0" y="0"/>
                  </a:lnTo>
                  <a:lnTo>
                    <a:pt x="0" y="470915"/>
                  </a:lnTo>
                  <a:lnTo>
                    <a:pt x="1353312" y="470915"/>
                  </a:lnTo>
                  <a:lnTo>
                    <a:pt x="1353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27185" y="4800041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27185" y="5129606"/>
            <a:ext cx="1479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2024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407907" y="4860035"/>
            <a:ext cx="196850" cy="525780"/>
            <a:chOff x="8407907" y="4860035"/>
            <a:chExt cx="196850" cy="525780"/>
          </a:xfrm>
        </p:grpSpPr>
        <p:sp>
          <p:nvSpPr>
            <p:cNvPr id="11" name="object 11"/>
            <p:cNvSpPr/>
            <p:nvPr/>
          </p:nvSpPr>
          <p:spPr>
            <a:xfrm>
              <a:off x="8407907" y="4860035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196596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96596" y="196595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07907" y="5189219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196596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96596" y="196595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001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Pennsylvania</a:t>
            </a:r>
            <a:r>
              <a:rPr spc="-165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641601"/>
          <a:ext cx="11036935" cy="4236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6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SNP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$66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 marR="802005">
                        <a:lnSpc>
                          <a:spcPct val="100699"/>
                        </a:lnSpc>
                        <a:spcBef>
                          <a:spcPts val="11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H2915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002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D-SNP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31445">
                        <a:lnSpc>
                          <a:spcPct val="1008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$150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002),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$175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007),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$500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002),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007),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ears)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002),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$1,500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ears)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$57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$45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Specialist,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$350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Patriot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Giveback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$65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$65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qtr.,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$500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H2915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003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016)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$40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qtr.,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003),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016),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$200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003),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(plan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016),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plans)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Rhode</a:t>
            </a:r>
            <a:r>
              <a:rPr spc="-55" dirty="0"/>
              <a:t> </a:t>
            </a:r>
            <a:r>
              <a:rPr dirty="0"/>
              <a:t>Island</a:t>
            </a:r>
            <a:r>
              <a:rPr spc="-25" dirty="0"/>
              <a:t> </a:t>
            </a:r>
            <a:r>
              <a:rPr dirty="0"/>
              <a:t>|</a:t>
            </a:r>
            <a:r>
              <a:rPr spc="1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93783"/>
            <a:ext cx="5340985" cy="187833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five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five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counties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spc="-20" dirty="0">
                <a:latin typeface="Calibri"/>
                <a:cs typeface="Calibri"/>
              </a:rPr>
              <a:t>Wellcare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Dual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Liberty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Open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most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volume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All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hospitals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network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3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spc="-50" dirty="0">
                <a:latin typeface="Calibri"/>
                <a:cs typeface="Calibri"/>
              </a:rPr>
              <a:t>Top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competitors: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BCBS,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UHC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63256" y="1645920"/>
            <a:ext cx="3525520" cy="4727575"/>
            <a:chOff x="7763256" y="1645920"/>
            <a:chExt cx="3525520" cy="4727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3256" y="1645920"/>
              <a:ext cx="3488435" cy="4727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15016" y="2505456"/>
              <a:ext cx="873760" cy="411480"/>
            </a:xfrm>
            <a:custGeom>
              <a:avLst/>
              <a:gdLst/>
              <a:ahLst/>
              <a:cxnLst/>
              <a:rect l="l" t="t" r="r" b="b"/>
              <a:pathLst>
                <a:path w="873759" h="411480">
                  <a:moveTo>
                    <a:pt x="873251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873251" y="411479"/>
                  </a:lnTo>
                  <a:lnTo>
                    <a:pt x="873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723244" y="2525395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15016" y="2587751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60">
                <a:moveTo>
                  <a:pt x="187451" y="0"/>
                </a:moveTo>
                <a:lnTo>
                  <a:pt x="0" y="0"/>
                </a:lnTo>
                <a:lnTo>
                  <a:pt x="0" y="187451"/>
                </a:lnTo>
                <a:lnTo>
                  <a:pt x="187451" y="187451"/>
                </a:lnTo>
                <a:lnTo>
                  <a:pt x="187451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791" y="2103120"/>
            <a:ext cx="3442970" cy="3954779"/>
          </a:xfrm>
          <a:custGeom>
            <a:avLst/>
            <a:gdLst/>
            <a:ahLst/>
            <a:cxnLst/>
            <a:rect l="l" t="t" r="r" b="b"/>
            <a:pathLst>
              <a:path w="3442970" h="3954779">
                <a:moveTo>
                  <a:pt x="3442716" y="0"/>
                </a:moveTo>
                <a:lnTo>
                  <a:pt x="0" y="0"/>
                </a:lnTo>
                <a:lnTo>
                  <a:pt x="0" y="3954779"/>
                </a:lnTo>
                <a:lnTo>
                  <a:pt x="3442716" y="3954779"/>
                </a:lnTo>
                <a:lnTo>
                  <a:pt x="344271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Service</a:t>
            </a:r>
            <a:r>
              <a:rPr spc="5" dirty="0"/>
              <a:t> </a:t>
            </a:r>
            <a:r>
              <a:rPr spc="-10" dirty="0"/>
              <a:t>Enhancements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9157" y="2464434"/>
            <a:ext cx="2919095" cy="299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6510" indent="-228600">
              <a:lnSpc>
                <a:spcPct val="100000"/>
              </a:lnSpc>
              <a:spcBef>
                <a:spcPts val="10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15" dirty="0">
                <a:solidFill>
                  <a:srgbClr val="202020"/>
                </a:solidFill>
                <a:latin typeface="Calibri"/>
                <a:cs typeface="Calibri"/>
              </a:rPr>
              <a:t>90-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95%</a:t>
            </a:r>
            <a:r>
              <a:rPr sz="1800" spc="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overall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service</a:t>
            </a:r>
            <a:r>
              <a:rPr sz="18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levels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maintained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YTD</a:t>
            </a:r>
            <a:endParaRPr sz="1800">
              <a:latin typeface="Calibri"/>
              <a:cs typeface="Calibri"/>
            </a:endParaRPr>
          </a:p>
          <a:p>
            <a:pPr marL="241300" marR="31750" indent="-228600">
              <a:lnSpc>
                <a:spcPct val="100000"/>
              </a:lnSpc>
              <a:spcBef>
                <a:spcPts val="57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Increased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collaboration</a:t>
            </a:r>
            <a:r>
              <a:rPr sz="1800" spc="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Customer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Service</a:t>
            </a:r>
            <a:r>
              <a:rPr sz="1800" spc="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reduce transfers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94%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tickets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worked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within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2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business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  <a:p>
            <a:pPr marL="241300" marR="109855" indent="-228600">
              <a:lnSpc>
                <a:spcPct val="100000"/>
              </a:lnSpc>
              <a:spcBef>
                <a:spcPts val="61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Implemented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enhanced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service model</a:t>
            </a:r>
            <a:r>
              <a:rPr sz="1800" spc="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assist</a:t>
            </a:r>
            <a:r>
              <a:rPr sz="18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with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D-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SNP</a:t>
            </a:r>
            <a:r>
              <a:rPr sz="1800" spc="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plans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1791" y="1824227"/>
            <a:ext cx="3442970" cy="462280"/>
          </a:xfrm>
          <a:custGeom>
            <a:avLst/>
            <a:gdLst/>
            <a:ahLst/>
            <a:cxnLst/>
            <a:rect l="l" t="t" r="r" b="b"/>
            <a:pathLst>
              <a:path w="3442970" h="462280">
                <a:moveTo>
                  <a:pt x="3365754" y="0"/>
                </a:moveTo>
                <a:lnTo>
                  <a:pt x="76962" y="0"/>
                </a:lnTo>
                <a:lnTo>
                  <a:pt x="47004" y="6042"/>
                </a:lnTo>
                <a:lnTo>
                  <a:pt x="22540" y="22526"/>
                </a:lnTo>
                <a:lnTo>
                  <a:pt x="6047" y="46988"/>
                </a:lnTo>
                <a:lnTo>
                  <a:pt x="0" y="76962"/>
                </a:lnTo>
                <a:lnTo>
                  <a:pt x="0" y="461772"/>
                </a:lnTo>
                <a:lnTo>
                  <a:pt x="3442716" y="461772"/>
                </a:lnTo>
                <a:lnTo>
                  <a:pt x="3442716" y="76962"/>
                </a:lnTo>
                <a:lnTo>
                  <a:pt x="3436673" y="46988"/>
                </a:lnTo>
                <a:lnTo>
                  <a:pt x="3420189" y="22526"/>
                </a:lnTo>
                <a:lnTo>
                  <a:pt x="3395727" y="6042"/>
                </a:lnTo>
                <a:lnTo>
                  <a:pt x="3365754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6677" y="1904746"/>
            <a:ext cx="1473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Broker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2544" y="2103120"/>
            <a:ext cx="3442970" cy="3954779"/>
          </a:xfrm>
          <a:custGeom>
            <a:avLst/>
            <a:gdLst/>
            <a:ahLst/>
            <a:cxnLst/>
            <a:rect l="l" t="t" r="r" b="b"/>
            <a:pathLst>
              <a:path w="3442970" h="3954779">
                <a:moveTo>
                  <a:pt x="3442715" y="0"/>
                </a:moveTo>
                <a:lnTo>
                  <a:pt x="0" y="0"/>
                </a:lnTo>
                <a:lnTo>
                  <a:pt x="0" y="3954779"/>
                </a:lnTo>
                <a:lnTo>
                  <a:pt x="3442715" y="3954779"/>
                </a:lnTo>
                <a:lnTo>
                  <a:pt x="344271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2761" y="2464434"/>
            <a:ext cx="2815590" cy="201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91465" indent="-229235">
              <a:lnSpc>
                <a:spcPct val="100000"/>
              </a:lnSpc>
              <a:spcBef>
                <a:spcPts val="10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15" dirty="0">
                <a:solidFill>
                  <a:srgbClr val="202020"/>
                </a:solidFill>
                <a:latin typeface="Calibri"/>
                <a:cs typeface="Calibri"/>
              </a:rPr>
              <a:t>Real-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time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Medicare</a:t>
            </a:r>
            <a:r>
              <a:rPr sz="1800" spc="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Medicaid</a:t>
            </a:r>
            <a:r>
              <a:rPr sz="1800" spc="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self-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service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D-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SNP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eligibility</a:t>
            </a:r>
            <a:r>
              <a:rPr sz="1800" spc="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verification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available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on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Ascend</a:t>
            </a:r>
            <a:endParaRPr sz="1800">
              <a:latin typeface="Calibri"/>
              <a:cs typeface="Calibri"/>
            </a:endParaRPr>
          </a:p>
          <a:p>
            <a:pPr marL="241300" marR="376555" indent="-229235">
              <a:lnSpc>
                <a:spcPct val="100000"/>
              </a:lnSpc>
              <a:spcBef>
                <a:spcPts val="57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Expanded</a:t>
            </a:r>
            <a:r>
              <a:rPr sz="1800" spc="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go-to-market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materials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digital resources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2544" y="1824227"/>
            <a:ext cx="3442970" cy="462280"/>
          </a:xfrm>
          <a:custGeom>
            <a:avLst/>
            <a:gdLst/>
            <a:ahLst/>
            <a:cxnLst/>
            <a:rect l="l" t="t" r="r" b="b"/>
            <a:pathLst>
              <a:path w="3442970" h="462280">
                <a:moveTo>
                  <a:pt x="3365754" y="0"/>
                </a:moveTo>
                <a:lnTo>
                  <a:pt x="76961" y="0"/>
                </a:lnTo>
                <a:lnTo>
                  <a:pt x="46988" y="6042"/>
                </a:lnTo>
                <a:lnTo>
                  <a:pt x="22526" y="22526"/>
                </a:lnTo>
                <a:lnTo>
                  <a:pt x="6042" y="46988"/>
                </a:lnTo>
                <a:lnTo>
                  <a:pt x="0" y="76962"/>
                </a:lnTo>
                <a:lnTo>
                  <a:pt x="0" y="461772"/>
                </a:lnTo>
                <a:lnTo>
                  <a:pt x="3442715" y="461772"/>
                </a:lnTo>
                <a:lnTo>
                  <a:pt x="3442715" y="76962"/>
                </a:lnTo>
                <a:lnTo>
                  <a:pt x="3436673" y="46988"/>
                </a:lnTo>
                <a:lnTo>
                  <a:pt x="3420189" y="22526"/>
                </a:lnTo>
                <a:lnTo>
                  <a:pt x="3395727" y="6042"/>
                </a:lnTo>
                <a:lnTo>
                  <a:pt x="3365754" y="0"/>
                </a:lnTo>
                <a:close/>
              </a:path>
            </a:pathLst>
          </a:custGeom>
          <a:solidFill>
            <a:srgbClr val="CA1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64151" y="1904746"/>
            <a:ext cx="2621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Agent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87868" y="2103120"/>
            <a:ext cx="3438525" cy="3954779"/>
          </a:xfrm>
          <a:custGeom>
            <a:avLst/>
            <a:gdLst/>
            <a:ahLst/>
            <a:cxnLst/>
            <a:rect l="l" t="t" r="r" b="b"/>
            <a:pathLst>
              <a:path w="3438525" h="3954779">
                <a:moveTo>
                  <a:pt x="3438144" y="0"/>
                </a:moveTo>
                <a:lnTo>
                  <a:pt x="0" y="0"/>
                </a:lnTo>
                <a:lnTo>
                  <a:pt x="0" y="3954779"/>
                </a:lnTo>
                <a:lnTo>
                  <a:pt x="3438144" y="3954779"/>
                </a:lnTo>
                <a:lnTo>
                  <a:pt x="343814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16594" y="2464434"/>
            <a:ext cx="2918460" cy="327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Increased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member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services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agent</a:t>
            </a:r>
            <a:r>
              <a:rPr sz="18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tenure</a:t>
            </a:r>
            <a:r>
              <a:rPr sz="1800" spc="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with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over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80%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call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center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staff</a:t>
            </a:r>
            <a:r>
              <a:rPr sz="18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with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more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than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30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days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experience</a:t>
            </a:r>
            <a:endParaRPr sz="1800">
              <a:latin typeface="Calibri"/>
              <a:cs typeface="Calibri"/>
            </a:endParaRPr>
          </a:p>
          <a:p>
            <a:pPr marL="241300" marR="181610" indent="-229235">
              <a:lnSpc>
                <a:spcPct val="100000"/>
              </a:lnSpc>
              <a:spcBef>
                <a:spcPts val="58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Most</a:t>
            </a:r>
            <a:r>
              <a:rPr sz="18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calls</a:t>
            </a:r>
            <a:r>
              <a:rPr sz="18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answered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under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10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 seconds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Member ID</a:t>
            </a:r>
            <a:r>
              <a:rPr sz="1800" spc="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card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improvements</a:t>
            </a:r>
            <a:endParaRPr sz="1800">
              <a:latin typeface="Calibri"/>
              <a:cs typeface="Calibri"/>
            </a:endParaRPr>
          </a:p>
          <a:p>
            <a:pPr marL="241300" marR="158750" indent="-229235" algn="just">
              <a:lnSpc>
                <a:spcPct val="100000"/>
              </a:lnSpc>
              <a:spcBef>
                <a:spcPts val="61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Enhanced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call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listening</a:t>
            </a:r>
            <a:r>
              <a:rPr sz="18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insights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8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improve</a:t>
            </a:r>
            <a:r>
              <a:rPr sz="18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quality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training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87868" y="1824227"/>
            <a:ext cx="3438525" cy="462280"/>
          </a:xfrm>
          <a:custGeom>
            <a:avLst/>
            <a:gdLst/>
            <a:ahLst/>
            <a:cxnLst/>
            <a:rect l="l" t="t" r="r" b="b"/>
            <a:pathLst>
              <a:path w="3438525" h="462280">
                <a:moveTo>
                  <a:pt x="3361181" y="0"/>
                </a:moveTo>
                <a:lnTo>
                  <a:pt x="76961" y="0"/>
                </a:lnTo>
                <a:lnTo>
                  <a:pt x="46988" y="6042"/>
                </a:lnTo>
                <a:lnTo>
                  <a:pt x="22526" y="22526"/>
                </a:lnTo>
                <a:lnTo>
                  <a:pt x="6042" y="46988"/>
                </a:lnTo>
                <a:lnTo>
                  <a:pt x="0" y="76962"/>
                </a:lnTo>
                <a:lnTo>
                  <a:pt x="0" y="461772"/>
                </a:lnTo>
                <a:lnTo>
                  <a:pt x="3438143" y="461772"/>
                </a:lnTo>
                <a:lnTo>
                  <a:pt x="3438143" y="76962"/>
                </a:lnTo>
                <a:lnTo>
                  <a:pt x="3432101" y="46988"/>
                </a:lnTo>
                <a:lnTo>
                  <a:pt x="3415617" y="22526"/>
                </a:lnTo>
                <a:lnTo>
                  <a:pt x="3391155" y="6042"/>
                </a:lnTo>
                <a:lnTo>
                  <a:pt x="3361181" y="0"/>
                </a:lnTo>
                <a:close/>
              </a:path>
            </a:pathLst>
          </a:custGeom>
          <a:solidFill>
            <a:srgbClr val="001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73057" y="1904746"/>
            <a:ext cx="1673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Rhode</a:t>
            </a:r>
            <a:r>
              <a:rPr spc="-75" dirty="0"/>
              <a:t> </a:t>
            </a:r>
            <a:r>
              <a:rPr dirty="0"/>
              <a:t>Island</a:t>
            </a:r>
            <a:r>
              <a:rPr spc="-50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3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2020900"/>
            <a:ext cx="417576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41" y="2451353"/>
            <a:ext cx="516255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4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Bristol,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Kent,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Newport,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Providence,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Washington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63256" y="1645920"/>
            <a:ext cx="3525520" cy="4727575"/>
            <a:chOff x="7763256" y="1645920"/>
            <a:chExt cx="3525520" cy="47275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3256" y="1645920"/>
              <a:ext cx="3488435" cy="4727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15016" y="2505456"/>
              <a:ext cx="873760" cy="411480"/>
            </a:xfrm>
            <a:custGeom>
              <a:avLst/>
              <a:gdLst/>
              <a:ahLst/>
              <a:cxnLst/>
              <a:rect l="l" t="t" r="r" b="b"/>
              <a:pathLst>
                <a:path w="873759" h="411480">
                  <a:moveTo>
                    <a:pt x="873251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873251" y="411479"/>
                  </a:lnTo>
                  <a:lnTo>
                    <a:pt x="873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723244" y="2525395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15016" y="2587751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59" h="187960">
                <a:moveTo>
                  <a:pt x="187451" y="0"/>
                </a:moveTo>
                <a:lnTo>
                  <a:pt x="0" y="0"/>
                </a:lnTo>
                <a:lnTo>
                  <a:pt x="0" y="187451"/>
                </a:lnTo>
                <a:lnTo>
                  <a:pt x="187451" y="187451"/>
                </a:lnTo>
                <a:lnTo>
                  <a:pt x="187451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Rhode</a:t>
            </a:r>
            <a:r>
              <a:rPr spc="-80" dirty="0"/>
              <a:t> </a:t>
            </a:r>
            <a:r>
              <a:rPr dirty="0"/>
              <a:t>Island</a:t>
            </a:r>
            <a:r>
              <a:rPr spc="-55" dirty="0"/>
              <a:t> </a:t>
            </a:r>
            <a:r>
              <a:rPr dirty="0"/>
              <a:t>|</a:t>
            </a:r>
            <a:r>
              <a:rPr spc="-1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1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9320" y="1808607"/>
          <a:ext cx="10838815" cy="256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344805">
                        <a:lnSpc>
                          <a:spcPct val="100899"/>
                        </a:lnSpc>
                        <a:spcBef>
                          <a:spcPts val="10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$35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208279">
                        <a:lnSpc>
                          <a:spcPct val="100699"/>
                        </a:lnSpc>
                        <a:spcBef>
                          <a:spcPts val="11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$66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ears),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Prescription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Drugs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Liberty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$158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$500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Hearing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ears),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Prescription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Drugs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9559" y="1399032"/>
            <a:ext cx="3314700" cy="4800600"/>
            <a:chOff x="7909559" y="1399032"/>
            <a:chExt cx="3314700" cy="4800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9559" y="1399032"/>
              <a:ext cx="2948562" cy="4800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74352" y="4411979"/>
              <a:ext cx="1550035" cy="645160"/>
            </a:xfrm>
            <a:custGeom>
              <a:avLst/>
              <a:gdLst/>
              <a:ahLst/>
              <a:cxnLst/>
              <a:rect l="l" t="t" r="r" b="b"/>
              <a:pathLst>
                <a:path w="1550034" h="645160">
                  <a:moveTo>
                    <a:pt x="1549908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0" y="644652"/>
                  </a:lnTo>
                  <a:lnTo>
                    <a:pt x="1549908" y="644652"/>
                  </a:lnTo>
                  <a:lnTo>
                    <a:pt x="1549908" y="86868"/>
                  </a:lnTo>
                  <a:lnTo>
                    <a:pt x="1549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338054" y="4229176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17252" y="4302252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366267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Vermont</a:t>
            </a:r>
            <a:r>
              <a:rPr spc="-130" dirty="0"/>
              <a:t> </a:t>
            </a:r>
            <a:r>
              <a:rPr dirty="0"/>
              <a:t>|</a:t>
            </a:r>
            <a:r>
              <a:rPr spc="-6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0999" y="1898395"/>
            <a:ext cx="5883275" cy="2167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b="1" spc="-10" dirty="0">
                <a:latin typeface="Calibri"/>
                <a:cs typeface="Calibri"/>
              </a:rPr>
              <a:t>Strongest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areas:</a:t>
            </a:r>
            <a:r>
              <a:rPr sz="2200" b="1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Bennington,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Rutland,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Windham,</a:t>
            </a:r>
            <a:endParaRPr sz="22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25"/>
              </a:spcBef>
            </a:pPr>
            <a:r>
              <a:rPr sz="2200" dirty="0">
                <a:latin typeface="Calibri"/>
                <a:cs typeface="Calibri"/>
              </a:rPr>
              <a:t>Windsor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Counties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(Southern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VT)</a:t>
            </a:r>
            <a:endParaRPr sz="2200">
              <a:latin typeface="Calibri"/>
              <a:cs typeface="Calibri"/>
            </a:endParaRPr>
          </a:p>
          <a:p>
            <a:pPr marL="240665" marR="5080" indent="-228600">
              <a:lnSpc>
                <a:spcPct val="100099"/>
              </a:lnSpc>
              <a:spcBef>
                <a:spcPts val="994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b="1" dirty="0">
                <a:latin typeface="Calibri"/>
                <a:cs typeface="Calibri"/>
              </a:rPr>
              <a:t>Key</a:t>
            </a:r>
            <a:r>
              <a:rPr sz="2200" b="1" spc="-1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network</a:t>
            </a:r>
            <a:r>
              <a:rPr sz="2200" b="1" spc="-114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partners:</a:t>
            </a:r>
            <a:r>
              <a:rPr sz="2200" b="1" spc="-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Southwest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Vermont </a:t>
            </a:r>
            <a:r>
              <a:rPr sz="2200" dirty="0">
                <a:latin typeface="Calibri"/>
                <a:cs typeface="Calibri"/>
              </a:rPr>
              <a:t>Medical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Center,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Rutland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Hospital,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Community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Centers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Rutland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Region,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Brattleboro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PC, </a:t>
            </a:r>
            <a:r>
              <a:rPr sz="2200" dirty="0">
                <a:latin typeface="Calibri"/>
                <a:cs typeface="Calibri"/>
              </a:rPr>
              <a:t>Grace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Cottage/Carlos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Otis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Vermont</a:t>
            </a:r>
            <a:r>
              <a:rPr spc="-140" dirty="0"/>
              <a:t> </a:t>
            </a:r>
            <a:r>
              <a:rPr dirty="0"/>
              <a:t>|</a:t>
            </a:r>
            <a:r>
              <a:rPr spc="-8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97904"/>
            <a:ext cx="6151880" cy="11931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600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Addison,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Bennington,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Caledonia,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Essex,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Lamoille,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Orange, </a:t>
            </a:r>
            <a:r>
              <a:rPr sz="2000" dirty="0">
                <a:latin typeface="Calibri"/>
                <a:cs typeface="Calibri"/>
              </a:rPr>
              <a:t>Orleans,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Rutland,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Washington,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Windham,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Windsor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09559" y="1399032"/>
            <a:ext cx="3314700" cy="4800600"/>
            <a:chOff x="7909559" y="1399032"/>
            <a:chExt cx="3314700" cy="4800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9559" y="1399032"/>
              <a:ext cx="2948562" cy="4800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74352" y="4411979"/>
              <a:ext cx="1550035" cy="645160"/>
            </a:xfrm>
            <a:custGeom>
              <a:avLst/>
              <a:gdLst/>
              <a:ahLst/>
              <a:cxnLst/>
              <a:rect l="l" t="t" r="r" b="b"/>
              <a:pathLst>
                <a:path w="1550034" h="645160">
                  <a:moveTo>
                    <a:pt x="1549908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0" y="644652"/>
                  </a:lnTo>
                  <a:lnTo>
                    <a:pt x="1549908" y="644652"/>
                  </a:lnTo>
                  <a:lnTo>
                    <a:pt x="1549908" y="86868"/>
                  </a:lnTo>
                  <a:lnTo>
                    <a:pt x="1549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338054" y="4229176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17252" y="4302252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Vermont</a:t>
            </a:r>
            <a:r>
              <a:rPr spc="-135" dirty="0"/>
              <a:t> </a:t>
            </a:r>
            <a:r>
              <a:rPr dirty="0"/>
              <a:t>|</a:t>
            </a:r>
            <a:r>
              <a:rPr spc="-7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7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2383" y="1808988"/>
          <a:ext cx="11045825" cy="256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8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$20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$750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 (both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ears),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Deductible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Plus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$300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$750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ears),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benefit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mo.,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$350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Hearing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(both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ears),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PCP,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Specialist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North</a:t>
            </a:r>
            <a:r>
              <a:rPr spc="-125" dirty="0"/>
              <a:t> </a:t>
            </a:r>
            <a:r>
              <a:rPr dirty="0"/>
              <a:t>Market</a:t>
            </a:r>
            <a:r>
              <a:rPr spc="-80" dirty="0"/>
              <a:t> </a:t>
            </a:r>
            <a:r>
              <a:rPr spc="-10" dirty="0"/>
              <a:t>Summary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141" y="1890125"/>
            <a:ext cx="5695950" cy="24961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Diverse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portfolio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Many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overlapping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England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30" dirty="0">
                <a:latin typeface="Calibri"/>
                <a:cs typeface="Calibri"/>
              </a:rPr>
              <a:t>Traveling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market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PPO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market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presence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Expansion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Next</a:t>
            </a:r>
            <a:r>
              <a:rPr spc="-75" dirty="0"/>
              <a:t> </a:t>
            </a:r>
            <a:r>
              <a:rPr spc="-20" dirty="0"/>
              <a:t>Steps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141" y="1954133"/>
            <a:ext cx="6835140" cy="21761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b="1" dirty="0">
                <a:solidFill>
                  <a:srgbClr val="009FA2"/>
                </a:solidFill>
                <a:latin typeface="Calibri"/>
                <a:cs typeface="Calibri"/>
              </a:rPr>
              <a:t>National</a:t>
            </a:r>
            <a:r>
              <a:rPr sz="24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9FA2"/>
                </a:solidFill>
                <a:latin typeface="Calibri"/>
                <a:cs typeface="Calibri"/>
              </a:rPr>
              <a:t>Agency</a:t>
            </a:r>
            <a:r>
              <a:rPr sz="2400" b="1" spc="-12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9FA2"/>
                </a:solidFill>
                <a:latin typeface="Calibri"/>
                <a:cs typeface="Calibri"/>
              </a:rPr>
              <a:t>Directors</a:t>
            </a:r>
            <a:endParaRPr sz="2400">
              <a:latin typeface="Calibri"/>
              <a:cs typeface="Calibri"/>
            </a:endParaRPr>
          </a:p>
          <a:p>
            <a:pPr marL="245110" indent="-223520">
              <a:lnSpc>
                <a:spcPct val="100000"/>
              </a:lnSpc>
              <a:spcBef>
                <a:spcPts val="505"/>
              </a:spcBef>
              <a:buClr>
                <a:srgbClr val="009FA2"/>
              </a:buClr>
              <a:buFont typeface="Arial"/>
              <a:buChar char="•"/>
              <a:tabLst>
                <a:tab pos="245110" algn="l"/>
              </a:tabLst>
            </a:pPr>
            <a:r>
              <a:rPr sz="2400" dirty="0">
                <a:latin typeface="Calibri"/>
                <a:cs typeface="Calibri"/>
              </a:rPr>
              <a:t>Establish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local/regional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rollouts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trainings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9FA2"/>
              </a:buClr>
              <a:buFont typeface="Arial"/>
              <a:buChar char="•"/>
            </a:pP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9FA2"/>
                </a:solidFill>
                <a:latin typeface="Calibri"/>
                <a:cs typeface="Calibri"/>
              </a:rPr>
              <a:t>Field</a:t>
            </a:r>
            <a:r>
              <a:rPr sz="2400" b="1" spc="-5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9FA2"/>
                </a:solidFill>
                <a:latin typeface="Calibri"/>
                <a:cs typeface="Calibri"/>
              </a:rPr>
              <a:t>Directors</a:t>
            </a:r>
            <a:r>
              <a:rPr sz="24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9FA2"/>
                </a:solidFill>
                <a:latin typeface="Calibri"/>
                <a:cs typeface="Calibri"/>
              </a:rPr>
              <a:t>and</a:t>
            </a:r>
            <a:r>
              <a:rPr sz="2400" b="1" spc="-7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9FA2"/>
                </a:solidFill>
                <a:latin typeface="Calibri"/>
                <a:cs typeface="Calibri"/>
              </a:rPr>
              <a:t>Field</a:t>
            </a:r>
            <a:r>
              <a:rPr sz="2400" b="1" spc="-3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9FA2"/>
                </a:solidFill>
                <a:latin typeface="Calibri"/>
                <a:cs typeface="Calibri"/>
              </a:rPr>
              <a:t>Managers</a:t>
            </a:r>
            <a:endParaRPr sz="2400">
              <a:latin typeface="Calibri"/>
              <a:cs typeface="Calibri"/>
            </a:endParaRPr>
          </a:p>
          <a:p>
            <a:pPr marL="245110" indent="-223520">
              <a:lnSpc>
                <a:spcPct val="100000"/>
              </a:lnSpc>
              <a:spcBef>
                <a:spcPts val="509"/>
              </a:spcBef>
              <a:buClr>
                <a:srgbClr val="009FA2"/>
              </a:buClr>
              <a:buFont typeface="Arial"/>
              <a:buChar char="•"/>
              <a:tabLst>
                <a:tab pos="245110" algn="l"/>
              </a:tabLst>
            </a:pPr>
            <a:r>
              <a:rPr sz="2400" dirty="0">
                <a:latin typeface="Calibri"/>
                <a:cs typeface="Calibri"/>
              </a:rPr>
              <a:t>Utilize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sales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leaders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downlines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543750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Central</a:t>
            </a:r>
            <a:r>
              <a:rPr spc="-150" dirty="0"/>
              <a:t> </a:t>
            </a:r>
            <a:r>
              <a:rPr dirty="0"/>
              <a:t>Region</a:t>
            </a:r>
            <a:r>
              <a:rPr spc="-140" dirty="0"/>
              <a:t> </a:t>
            </a:r>
            <a:r>
              <a:rPr spc="-10" dirty="0"/>
              <a:t>Markets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504" y="2061972"/>
            <a:ext cx="5367655" cy="553720"/>
          </a:xfrm>
          <a:prstGeom prst="rect">
            <a:avLst/>
          </a:prstGeom>
          <a:solidFill>
            <a:srgbClr val="001C70"/>
          </a:solidFill>
        </p:spPr>
        <p:txBody>
          <a:bodyPr vert="horz" wrap="square" lIns="0" tIns="9398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740"/>
              </a:spcBef>
            </a:pP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sz="20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0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MARKETS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41" y="2667873"/>
            <a:ext cx="1390015" cy="27660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Arkansas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Illinois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Indiana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Kansas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Kentucky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Michigan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5235" y="2667873"/>
            <a:ext cx="1543050" cy="231330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Missouri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Nebraska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Oklahoma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25" dirty="0">
                <a:latin typeface="Calibri"/>
                <a:cs typeface="Calibri"/>
              </a:rPr>
              <a:t>Tennessee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Wisconsin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5955" y="1963858"/>
            <a:ext cx="5253909" cy="32183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413461"/>
            <a:ext cx="75596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Central</a:t>
            </a:r>
            <a:r>
              <a:rPr spc="-85" dirty="0"/>
              <a:t> </a:t>
            </a:r>
            <a:r>
              <a:rPr dirty="0"/>
              <a:t>Eligibles</a:t>
            </a:r>
            <a:r>
              <a:rPr spc="-8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spc="-10" dirty="0"/>
              <a:t>Penetration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302638"/>
          <a:ext cx="10942955" cy="4478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Medicare</a:t>
                      </a:r>
                      <a:r>
                        <a:rPr sz="155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Eligibles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Enrolled</a:t>
                      </a:r>
                      <a:r>
                        <a:rPr sz="155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5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55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Penetration</a:t>
                      </a:r>
                      <a:r>
                        <a:rPr sz="155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Centene</a:t>
                      </a:r>
                      <a:r>
                        <a:rPr sz="1550" b="1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County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Footprint</a:t>
                      </a:r>
                      <a:r>
                        <a:rPr sz="155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Arkansas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665,136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277,354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Illinois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2,349,526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938,544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Indiana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1,337,766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620,127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Kansas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573,207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173,618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Kentucky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968,665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484,002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Michigan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2,191,751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1,287,442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Missouri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1,297,545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651,215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Nebraska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372,386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112,096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Oklahoma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783,937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292,414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Tennessee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1,442,330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722,965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Wisconsin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1,274,214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694,368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Arkansas</a:t>
            </a:r>
            <a:r>
              <a:rPr spc="-8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0836" y="1415399"/>
            <a:ext cx="5409565" cy="45415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Statewide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Key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hospital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outside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400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400" dirty="0">
                <a:latin typeface="Calibri"/>
                <a:cs typeface="Calibri"/>
              </a:rPr>
              <a:t>Memphis,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Baptist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Memorial</a:t>
            </a:r>
            <a:endParaRPr sz="24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400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400" dirty="0">
                <a:latin typeface="Calibri"/>
                <a:cs typeface="Calibri"/>
              </a:rPr>
              <a:t>Springfield,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Cox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434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400" spc="-35" dirty="0">
                <a:latin typeface="Calibri"/>
                <a:cs typeface="Calibri"/>
              </a:rPr>
              <a:t>Texarkana,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Christus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Michael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69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Delta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Dental</a:t>
            </a:r>
            <a:endParaRPr sz="2400">
              <a:latin typeface="Calibri"/>
              <a:cs typeface="Calibri"/>
            </a:endParaRPr>
          </a:p>
          <a:p>
            <a:pPr marL="473075" marR="362585" lvl="1" indent="-232410">
              <a:lnSpc>
                <a:spcPct val="100000"/>
              </a:lnSpc>
              <a:spcBef>
                <a:spcPts val="509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400" dirty="0">
                <a:latin typeface="Calibri"/>
                <a:cs typeface="Calibri"/>
              </a:rPr>
              <a:t>Delta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Dental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created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	</a:t>
            </a:r>
            <a:r>
              <a:rPr sz="2400" spc="-10" dirty="0">
                <a:latin typeface="Calibri"/>
                <a:cs typeface="Calibri"/>
              </a:rPr>
              <a:t>Wellcare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Allwell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Wellcare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Spendables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Card!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eligibles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28331" y="1645920"/>
            <a:ext cx="4343400" cy="3648710"/>
            <a:chOff x="7228331" y="1645920"/>
            <a:chExt cx="4343400" cy="3648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8331" y="1645920"/>
              <a:ext cx="4297680" cy="36484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55579" y="4325112"/>
              <a:ext cx="1216660" cy="548640"/>
            </a:xfrm>
            <a:custGeom>
              <a:avLst/>
              <a:gdLst/>
              <a:ahLst/>
              <a:cxnLst/>
              <a:rect l="l" t="t" r="r" b="b"/>
              <a:pathLst>
                <a:path w="1216659" h="548639">
                  <a:moveTo>
                    <a:pt x="1216152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216152" y="548639"/>
                  </a:lnTo>
                  <a:lnTo>
                    <a:pt x="1216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76818" y="5475833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57031" y="5545835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5"/>
                </a:lnTo>
                <a:lnTo>
                  <a:pt x="196596" y="196595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1834" y="5750458"/>
            <a:ext cx="253111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Confidential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2659" y="0"/>
            <a:ext cx="1545336" cy="13167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1421891"/>
            <a:ext cx="3383279" cy="338327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991355" y="859536"/>
            <a:ext cx="0" cy="5142230"/>
          </a:xfrm>
          <a:custGeom>
            <a:avLst/>
            <a:gdLst/>
            <a:ahLst/>
            <a:cxnLst/>
            <a:rect l="l" t="t" r="r" b="b"/>
            <a:pathLst>
              <a:path h="5142230">
                <a:moveTo>
                  <a:pt x="0" y="0"/>
                </a:moveTo>
                <a:lnTo>
                  <a:pt x="0" y="514201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1834" y="2484196"/>
            <a:ext cx="551243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4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Improvements</a:t>
            </a:r>
            <a:r>
              <a:rPr sz="4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sz="4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Update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Arkansas</a:t>
            </a:r>
            <a:r>
              <a:rPr spc="-100" dirty="0"/>
              <a:t> </a:t>
            </a:r>
            <a:r>
              <a:rPr dirty="0"/>
              <a:t>|</a:t>
            </a:r>
            <a:r>
              <a:rPr spc="-4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6828" y="1351163"/>
            <a:ext cx="6262370" cy="367284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2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2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200" b="1" spc="-10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2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200">
              <a:latin typeface="Calibri"/>
              <a:cs typeface="Calibri"/>
            </a:endParaRPr>
          </a:p>
          <a:p>
            <a:pPr marL="241300" marR="5080" indent="-229235">
              <a:lnSpc>
                <a:spcPct val="100000"/>
              </a:lnSpc>
              <a:spcBef>
                <a:spcPts val="104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Arkansas,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Ashley,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Baxter,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Bradley, </a:t>
            </a:r>
            <a:r>
              <a:rPr sz="1800" dirty="0">
                <a:latin typeface="Calibri"/>
                <a:cs typeface="Calibri"/>
              </a:rPr>
              <a:t>Benton,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Boone,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Calhoun, </a:t>
            </a:r>
            <a:r>
              <a:rPr sz="1800" dirty="0">
                <a:latin typeface="Calibri"/>
                <a:cs typeface="Calibri"/>
              </a:rPr>
              <a:t>Carroll,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Chicot,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Clark,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Clay,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Cleburne,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Cleveland,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Conway, Crawford,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Craighead,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Crittenden, Cross,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Dallas,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Desha,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Drew, </a:t>
            </a:r>
            <a:r>
              <a:rPr sz="1800" spc="-20" dirty="0">
                <a:latin typeface="Calibri"/>
                <a:cs typeface="Calibri"/>
              </a:rPr>
              <a:t>Faulkner,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Franklin, Columbia,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Fulton,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Garland,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Grant,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Greene, </a:t>
            </a:r>
            <a:r>
              <a:rPr sz="1800" dirty="0">
                <a:latin typeface="Calibri"/>
                <a:cs typeface="Calibri"/>
              </a:rPr>
              <a:t>Hempstead,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Spring,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Howard,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Independence,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Izard,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Jackson, Jefferson,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Johnson,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Lafayette,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Lawrence,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Lincoln,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Little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River, </a:t>
            </a:r>
            <a:r>
              <a:rPr sz="1800" dirty="0">
                <a:latin typeface="Calibri"/>
                <a:cs typeface="Calibri"/>
              </a:rPr>
              <a:t>Logan,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Lonoke,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Madison,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Marion,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Miller,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Mississippi,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Monroe, Montgomery,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Nevada,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Newton,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Ouachita,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Perry,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Phillips,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Pike, </a:t>
            </a:r>
            <a:r>
              <a:rPr sz="1800" dirty="0">
                <a:latin typeface="Calibri"/>
                <a:cs typeface="Calibri"/>
              </a:rPr>
              <a:t>Poinsett,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Polk,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Pope,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Prairie,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Pulaski,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Randolph,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Saline,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Scott, Searcy,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Sebastian,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Sevier,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Sharp,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St.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Francis,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Stone,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Union,</a:t>
            </a:r>
            <a:r>
              <a:rPr sz="1800" spc="-25" dirty="0">
                <a:latin typeface="Calibri"/>
                <a:cs typeface="Calibri"/>
              </a:rPr>
              <a:t> Van </a:t>
            </a:r>
            <a:r>
              <a:rPr sz="1800" dirty="0">
                <a:latin typeface="Calibri"/>
                <a:cs typeface="Calibri"/>
              </a:rPr>
              <a:t>Buren,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Washington,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White,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Woodruff,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Yell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28331" y="1645920"/>
            <a:ext cx="4343400" cy="3648710"/>
            <a:chOff x="7228331" y="1645920"/>
            <a:chExt cx="4343400" cy="3648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8331" y="1645920"/>
              <a:ext cx="4297680" cy="36484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55579" y="4325112"/>
              <a:ext cx="1216660" cy="548640"/>
            </a:xfrm>
            <a:custGeom>
              <a:avLst/>
              <a:gdLst/>
              <a:ahLst/>
              <a:cxnLst/>
              <a:rect l="l" t="t" r="r" b="b"/>
              <a:pathLst>
                <a:path w="1216659" h="548639">
                  <a:moveTo>
                    <a:pt x="1216152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216152" y="548639"/>
                  </a:lnTo>
                  <a:lnTo>
                    <a:pt x="1216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76818" y="5475833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57031" y="5545835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5"/>
                </a:lnTo>
                <a:lnTo>
                  <a:pt x="196596" y="196595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Arkansas</a:t>
            </a:r>
            <a:r>
              <a:rPr spc="-100" dirty="0"/>
              <a:t> </a:t>
            </a:r>
            <a:r>
              <a:rPr dirty="0"/>
              <a:t>|</a:t>
            </a:r>
            <a:r>
              <a:rPr spc="-4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6698" y="6381699"/>
            <a:ext cx="31032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9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qualify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5772" y="1641601"/>
          <a:ext cx="10947400" cy="4236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(H0270-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$1,920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$160,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 marR="669925">
                        <a:lnSpc>
                          <a:spcPct val="100699"/>
                        </a:lnSpc>
                        <a:spcBef>
                          <a:spcPts val="11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(H9630-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$600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Access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(H9630-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010)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$1,980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$165,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$3,000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(H9630-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011)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$2,220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09600" lvl="1" indent="-2876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6096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 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$185,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$4,000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 marR="495300">
                        <a:lnSpc>
                          <a:spcPct val="10069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Assure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(H9630-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014)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$960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09600" lvl="1" indent="-287655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6096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$80,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dentures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$2,500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Illinois</a:t>
            </a:r>
            <a:r>
              <a:rPr spc="-30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532874"/>
            <a:ext cx="6466205" cy="43129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95-</a:t>
            </a:r>
            <a:r>
              <a:rPr sz="2400" spc="-10" dirty="0">
                <a:latin typeface="Calibri"/>
                <a:cs typeface="Calibri"/>
              </a:rPr>
              <a:t>county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Array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offered</a:t>
            </a:r>
            <a:endParaRPr sz="2400">
              <a:latin typeface="Calibri"/>
              <a:cs typeface="Calibri"/>
            </a:endParaRPr>
          </a:p>
          <a:p>
            <a:pPr marL="469265" lvl="1" indent="-223520">
              <a:lnSpc>
                <a:spcPct val="100000"/>
              </a:lnSpc>
              <a:spcBef>
                <a:spcPts val="325"/>
              </a:spcBef>
              <a:buClr>
                <a:srgbClr val="6D6D6D"/>
              </a:buClr>
              <a:buFont typeface="Wingdings"/>
              <a:buChar char="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HMO,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HMO-</a:t>
            </a:r>
            <a:r>
              <a:rPr sz="2400" dirty="0">
                <a:latin typeface="Calibri"/>
                <a:cs typeface="Calibri"/>
              </a:rPr>
              <a:t>POS,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PPO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  <a:p>
            <a:pPr marL="469265" lvl="1" indent="-223520">
              <a:lnSpc>
                <a:spcPct val="100000"/>
              </a:lnSpc>
              <a:spcBef>
                <a:spcPts val="325"/>
              </a:spcBef>
              <a:buClr>
                <a:srgbClr val="6D6D6D"/>
              </a:buClr>
              <a:buFont typeface="Wingdings"/>
              <a:buChar char="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Oak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Street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  <a:p>
            <a:pPr marL="469265" lvl="1" indent="-223520">
              <a:lnSpc>
                <a:spcPct val="100000"/>
              </a:lnSpc>
              <a:spcBef>
                <a:spcPts val="290"/>
              </a:spcBef>
              <a:buClr>
                <a:srgbClr val="6D6D6D"/>
              </a:buClr>
              <a:buFont typeface="Wingdings"/>
              <a:buChar char="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JenCare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Senior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Medical</a:t>
            </a:r>
            <a:endParaRPr sz="2400">
              <a:latin typeface="Calibri"/>
              <a:cs typeface="Calibri"/>
            </a:endParaRPr>
          </a:p>
          <a:p>
            <a:pPr marL="468630" marR="5080" lvl="1" indent="-223520">
              <a:lnSpc>
                <a:spcPct val="100000"/>
              </a:lnSpc>
              <a:spcBef>
                <a:spcPts val="290"/>
              </a:spcBef>
              <a:buClr>
                <a:srgbClr val="6D6D6D"/>
              </a:buClr>
              <a:buFont typeface="Wingdings"/>
              <a:buChar char="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Solid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partner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groups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Advocate 	</a:t>
            </a:r>
            <a:r>
              <a:rPr sz="2400" dirty="0">
                <a:latin typeface="Calibri"/>
                <a:cs typeface="Calibri"/>
              </a:rPr>
              <a:t>Health,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Cook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Stronger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UIC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Med., 	</a:t>
            </a:r>
            <a:r>
              <a:rPr sz="2400" dirty="0">
                <a:latin typeface="Calibri"/>
                <a:cs typeface="Calibri"/>
              </a:rPr>
              <a:t>Access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Wellcare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Spendables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Card!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88935" y="1049298"/>
            <a:ext cx="3209925" cy="5279390"/>
            <a:chOff x="7488935" y="1049298"/>
            <a:chExt cx="3209925" cy="5279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2422" y="1049298"/>
              <a:ext cx="2995929" cy="52792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88935" y="5495543"/>
              <a:ext cx="1271270" cy="411480"/>
            </a:xfrm>
            <a:custGeom>
              <a:avLst/>
              <a:gdLst/>
              <a:ahLst/>
              <a:cxnLst/>
              <a:rect l="l" t="t" r="r" b="b"/>
              <a:pathLst>
                <a:path w="1271270" h="411479">
                  <a:moveTo>
                    <a:pt x="1271016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1271016" y="411479"/>
                  </a:lnTo>
                  <a:lnTo>
                    <a:pt x="1271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14031" y="5506618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78623" y="5582411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20">
                <a:moveTo>
                  <a:pt x="210311" y="0"/>
                </a:moveTo>
                <a:lnTo>
                  <a:pt x="0" y="0"/>
                </a:lnTo>
                <a:lnTo>
                  <a:pt x="0" y="210312"/>
                </a:lnTo>
                <a:lnTo>
                  <a:pt x="210311" y="210312"/>
                </a:lnTo>
                <a:lnTo>
                  <a:pt x="210311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Illinois</a:t>
            </a:r>
            <a:r>
              <a:rPr spc="-60" dirty="0"/>
              <a:t> </a:t>
            </a:r>
            <a:r>
              <a:rPr dirty="0"/>
              <a:t>|</a:t>
            </a:r>
            <a:r>
              <a:rPr spc="-20" dirty="0"/>
              <a:t> </a:t>
            </a:r>
            <a:r>
              <a:rPr sz="3000" i="1" dirty="0">
                <a:latin typeface="Calibri"/>
                <a:cs typeface="Calibri"/>
              </a:rPr>
              <a:t>Service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521298"/>
            <a:ext cx="5953760" cy="444627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0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Adams,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Bond,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Brown,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Bureau,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Calhoun,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Carroll,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Cass, </a:t>
            </a:r>
            <a:r>
              <a:rPr sz="1800" dirty="0">
                <a:latin typeface="Calibri"/>
                <a:cs typeface="Calibri"/>
              </a:rPr>
              <a:t>Champaign,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Christian,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Clark,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Clay,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Clinton,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Coles,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Cook, Crawford,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Cumberland,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Witt,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Dekalb,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Douglas,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DuPage, </a:t>
            </a:r>
            <a:r>
              <a:rPr sz="1800" spc="-25" dirty="0">
                <a:latin typeface="Calibri"/>
                <a:cs typeface="Calibri"/>
              </a:rPr>
              <a:t>Edgar,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Edwards,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Effingham,</a:t>
            </a:r>
            <a:r>
              <a:rPr sz="1800" spc="-20" dirty="0">
                <a:latin typeface="Calibri"/>
                <a:cs typeface="Calibri"/>
              </a:rPr>
              <a:t> Fayette,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Ford,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Franklin,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Fulton, </a:t>
            </a:r>
            <a:r>
              <a:rPr sz="1800" dirty="0">
                <a:latin typeface="Calibri"/>
                <a:cs typeface="Calibri"/>
              </a:rPr>
              <a:t>Gallatin,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Greene,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Grundy,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Hamilton,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Hancock,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Hardin, </a:t>
            </a:r>
            <a:r>
              <a:rPr sz="1800" dirty="0">
                <a:latin typeface="Calibri"/>
                <a:cs typeface="Calibri"/>
              </a:rPr>
              <a:t>Henderson,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Henry,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Iroquois,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Jackson,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Jasper,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Jefferson,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Jersey, </a:t>
            </a:r>
            <a:r>
              <a:rPr sz="1800" dirty="0">
                <a:latin typeface="Calibri"/>
                <a:cs typeface="Calibri"/>
              </a:rPr>
              <a:t>Johnson,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Kane,</a:t>
            </a:r>
            <a:r>
              <a:rPr sz="1800" spc="-10" dirty="0">
                <a:latin typeface="Calibri"/>
                <a:cs typeface="Calibri"/>
              </a:rPr>
              <a:t> Kankakee,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Kendall,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Knox,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Salle,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Lee, </a:t>
            </a:r>
            <a:r>
              <a:rPr sz="1800" dirty="0">
                <a:latin typeface="Calibri"/>
                <a:cs typeface="Calibri"/>
              </a:rPr>
              <a:t>Livingston,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Logan,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Macon,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Macoupin, Madison,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Marion, </a:t>
            </a:r>
            <a:r>
              <a:rPr sz="1800" dirty="0">
                <a:latin typeface="Calibri"/>
                <a:cs typeface="Calibri"/>
              </a:rPr>
              <a:t>Marshall,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McDonough,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McLean,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Menard,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Monroe, </a:t>
            </a:r>
            <a:r>
              <a:rPr sz="1800" dirty="0">
                <a:latin typeface="Calibri"/>
                <a:cs typeface="Calibri"/>
              </a:rPr>
              <a:t>Morgan,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Moultrie,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Ogle,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Peoria,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Perry,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Piatt,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Pike,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Pope, </a:t>
            </a:r>
            <a:r>
              <a:rPr sz="1800" dirty="0">
                <a:latin typeface="Calibri"/>
                <a:cs typeface="Calibri"/>
              </a:rPr>
              <a:t>Pulaski,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Putnam,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Randolph,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Richland,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Saline,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Sangamon, Schuyler,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Scott,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Shelby,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Clair,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Stark,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Stephenson,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Tazewell, </a:t>
            </a:r>
            <a:r>
              <a:rPr sz="1800" dirty="0">
                <a:latin typeface="Calibri"/>
                <a:cs typeface="Calibri"/>
              </a:rPr>
              <a:t>Union,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Vermillion,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Washington,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Wayne,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White,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Whiteside,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Woodford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88935" y="1049298"/>
            <a:ext cx="3209925" cy="5279390"/>
            <a:chOff x="7488935" y="1049298"/>
            <a:chExt cx="3209925" cy="5279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2422" y="1049298"/>
              <a:ext cx="2995929" cy="52792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88935" y="5495543"/>
              <a:ext cx="1271270" cy="411480"/>
            </a:xfrm>
            <a:custGeom>
              <a:avLst/>
              <a:gdLst/>
              <a:ahLst/>
              <a:cxnLst/>
              <a:rect l="l" t="t" r="r" b="b"/>
              <a:pathLst>
                <a:path w="1271270" h="411479">
                  <a:moveTo>
                    <a:pt x="1271016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1271016" y="411479"/>
                  </a:lnTo>
                  <a:lnTo>
                    <a:pt x="1271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14031" y="5506618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78623" y="5582411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20">
                <a:moveTo>
                  <a:pt x="210311" y="0"/>
                </a:moveTo>
                <a:lnTo>
                  <a:pt x="0" y="0"/>
                </a:lnTo>
                <a:lnTo>
                  <a:pt x="0" y="210312"/>
                </a:lnTo>
                <a:lnTo>
                  <a:pt x="210311" y="210312"/>
                </a:lnTo>
                <a:lnTo>
                  <a:pt x="210311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685670"/>
          <a:ext cx="11036935" cy="3473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r>
                        <a:rPr sz="155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(No</a:t>
                      </a:r>
                      <a:r>
                        <a:rPr sz="155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Push)</a:t>
                      </a:r>
                      <a:r>
                        <a:rPr sz="155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Exclusive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(H5779-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$540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91820" lvl="1" indent="-26987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9182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$45,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 marR="650875">
                        <a:lnSpc>
                          <a:spcPct val="100699"/>
                        </a:lnSpc>
                        <a:spcBef>
                          <a:spcPts val="3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Essential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(H5779-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Available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95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counties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dentures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669925">
                        <a:lnSpc>
                          <a:spcPct val="100800"/>
                        </a:lnSpc>
                        <a:spcBef>
                          <a:spcPts val="11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(H1416-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$660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$55,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$5,000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includes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dentures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468630">
                        <a:lnSpc>
                          <a:spcPct val="100699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Assist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Compass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(H1416-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023)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LIS-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centric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$720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 marR="238760">
                        <a:lnSpc>
                          <a:spcPct val="100800"/>
                        </a:lnSpc>
                        <a:spcBef>
                          <a:spcPts val="3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(H6713-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$120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Available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95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counties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Illinois</a:t>
            </a:r>
            <a:r>
              <a:rPr spc="-7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6698" y="6286906"/>
            <a:ext cx="31032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9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qualify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Indiana</a:t>
            </a:r>
            <a:r>
              <a:rPr spc="-70" dirty="0"/>
              <a:t> </a:t>
            </a:r>
            <a:r>
              <a:rPr dirty="0"/>
              <a:t>|</a:t>
            </a:r>
            <a:r>
              <a:rPr spc="4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518777"/>
            <a:ext cx="6131560" cy="328739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Statewide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505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400" dirty="0">
                <a:latin typeface="Calibri"/>
                <a:cs typeface="Calibri"/>
              </a:rPr>
              <a:t>Oak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Street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509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400" spc="-10" dirty="0">
                <a:latin typeface="Calibri"/>
                <a:cs typeface="Calibri"/>
              </a:rPr>
              <a:t>Ascension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Array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offered</a:t>
            </a:r>
            <a:endParaRPr sz="24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505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PPO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HMO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options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available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7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Wellcare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Spendables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Card!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96711" y="1261872"/>
            <a:ext cx="6497320" cy="4974590"/>
            <a:chOff x="5696711" y="1261872"/>
            <a:chExt cx="6497320" cy="4974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6711" y="1261872"/>
              <a:ext cx="6496811" cy="49743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140696" y="5138940"/>
              <a:ext cx="1294130" cy="640080"/>
            </a:xfrm>
            <a:custGeom>
              <a:avLst/>
              <a:gdLst/>
              <a:ahLst/>
              <a:cxnLst/>
              <a:rect l="l" t="t" r="r" b="b"/>
              <a:pathLst>
                <a:path w="1294129" h="640079">
                  <a:moveTo>
                    <a:pt x="1293876" y="0"/>
                  </a:moveTo>
                  <a:lnTo>
                    <a:pt x="0" y="0"/>
                  </a:lnTo>
                  <a:lnTo>
                    <a:pt x="0" y="516623"/>
                  </a:lnTo>
                  <a:lnTo>
                    <a:pt x="0" y="640067"/>
                  </a:lnTo>
                  <a:lnTo>
                    <a:pt x="1293876" y="640067"/>
                  </a:lnTo>
                  <a:lnTo>
                    <a:pt x="1293876" y="516623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463910" y="5583732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40695" y="5655564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6"/>
                </a:lnTo>
                <a:lnTo>
                  <a:pt x="201168" y="196596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Indiana</a:t>
            </a:r>
            <a:r>
              <a:rPr spc="-100" dirty="0"/>
              <a:t> </a:t>
            </a:r>
            <a:r>
              <a:rPr dirty="0"/>
              <a:t>|</a:t>
            </a:r>
            <a:r>
              <a:rPr spc="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1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572989"/>
            <a:ext cx="6422390" cy="417131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0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Adams,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Allen, </a:t>
            </a:r>
            <a:r>
              <a:rPr sz="1800" spc="-10" dirty="0">
                <a:latin typeface="Calibri"/>
                <a:cs typeface="Calibri"/>
              </a:rPr>
              <a:t>Bartholomew,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Benton,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Blackford, Boone,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Brown, </a:t>
            </a:r>
            <a:r>
              <a:rPr sz="1800" dirty="0">
                <a:latin typeface="Calibri"/>
                <a:cs typeface="Calibri"/>
              </a:rPr>
              <a:t>Carroll, Cass,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Clark,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Clay,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Clinton,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Crawford,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Daviess,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Kalb, </a:t>
            </a:r>
            <a:r>
              <a:rPr sz="1800" dirty="0">
                <a:latin typeface="Calibri"/>
                <a:cs typeface="Calibri"/>
              </a:rPr>
              <a:t>Dearborn,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Decatur,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Delaware,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Dubois,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Elkhart,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Fayette,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Floyd, </a:t>
            </a:r>
            <a:r>
              <a:rPr sz="1800" dirty="0">
                <a:latin typeface="Calibri"/>
                <a:cs typeface="Calibri"/>
              </a:rPr>
              <a:t>Fountain,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Franklin,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Fulton,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Gibson,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Grant,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Greene,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Hamilton, </a:t>
            </a:r>
            <a:r>
              <a:rPr sz="1800" dirty="0">
                <a:latin typeface="Calibri"/>
                <a:cs typeface="Calibri"/>
              </a:rPr>
              <a:t>Hancock,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Harrison,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Hendricks,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Henry,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Howard,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Huntington, </a:t>
            </a:r>
            <a:r>
              <a:rPr sz="1800" dirty="0">
                <a:latin typeface="Calibri"/>
                <a:cs typeface="Calibri"/>
              </a:rPr>
              <a:t>Jackson,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Jasper,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Jay,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Jefferson,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Jennings,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Johnson,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Knox,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Kosciusko,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Lagrange,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Lake,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Lawrence,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Madison,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Marion,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Marshall, </a:t>
            </a:r>
            <a:r>
              <a:rPr sz="1800" dirty="0">
                <a:latin typeface="Calibri"/>
                <a:cs typeface="Calibri"/>
              </a:rPr>
              <a:t>Martin,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Miami,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Monroe,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Montgomery,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Morgan,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Newton,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Noble, </a:t>
            </a:r>
            <a:r>
              <a:rPr sz="1800" dirty="0">
                <a:latin typeface="Calibri"/>
                <a:cs typeface="Calibri"/>
              </a:rPr>
              <a:t>Ohio,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Orange,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Owen,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Parke,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Perry,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Pike,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Porter,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Posey,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Pulaski, </a:t>
            </a:r>
            <a:r>
              <a:rPr sz="1800" dirty="0">
                <a:latin typeface="Calibri"/>
                <a:cs typeface="Calibri"/>
              </a:rPr>
              <a:t>Putnam,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Randolph,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Ripley,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Rush,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Scott,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Shelby,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Spencer,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Joseph, Starke,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Steuben,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Sullivan,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Switzerland,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Tippecanoe,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Tipton,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Union, Vanderburgh,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Vermillion, </a:t>
            </a:r>
            <a:r>
              <a:rPr sz="1800" dirty="0">
                <a:latin typeface="Calibri"/>
                <a:cs typeface="Calibri"/>
              </a:rPr>
              <a:t>Vigo,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Wabash,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Warren,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Warrick, Washington,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Wayne,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Wells,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White,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Whitley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96711" y="1261872"/>
            <a:ext cx="6497320" cy="4974590"/>
            <a:chOff x="5696711" y="1261872"/>
            <a:chExt cx="6497320" cy="4974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6711" y="1261872"/>
              <a:ext cx="6496811" cy="49743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140696" y="5138940"/>
              <a:ext cx="1294130" cy="640080"/>
            </a:xfrm>
            <a:custGeom>
              <a:avLst/>
              <a:gdLst/>
              <a:ahLst/>
              <a:cxnLst/>
              <a:rect l="l" t="t" r="r" b="b"/>
              <a:pathLst>
                <a:path w="1294129" h="640079">
                  <a:moveTo>
                    <a:pt x="1293876" y="0"/>
                  </a:moveTo>
                  <a:lnTo>
                    <a:pt x="0" y="0"/>
                  </a:lnTo>
                  <a:lnTo>
                    <a:pt x="0" y="516623"/>
                  </a:lnTo>
                  <a:lnTo>
                    <a:pt x="0" y="640067"/>
                  </a:lnTo>
                  <a:lnTo>
                    <a:pt x="1293876" y="640067"/>
                  </a:lnTo>
                  <a:lnTo>
                    <a:pt x="1293876" y="516623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463910" y="5583732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40695" y="5655564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6"/>
                </a:lnTo>
                <a:lnTo>
                  <a:pt x="201168" y="196596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670685"/>
          <a:ext cx="11036935" cy="420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(H3499-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$600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Assist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(H3499-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Quarterly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$64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$4,000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(H6348-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Quarterly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1077595">
                        <a:lnSpc>
                          <a:spcPct val="1008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Patriot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Giveback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(H6348-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$300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$25,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(H6348-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Quarterly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$50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(H7925-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84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$744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$62,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Indiana</a:t>
            </a:r>
            <a:r>
              <a:rPr spc="-110" dirty="0"/>
              <a:t> </a:t>
            </a:r>
            <a:r>
              <a:rPr dirty="0"/>
              <a:t>|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1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6698" y="6286906"/>
            <a:ext cx="31032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9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qualify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87667" y="1947672"/>
            <a:ext cx="5084445" cy="3218815"/>
            <a:chOff x="6487667" y="1947672"/>
            <a:chExt cx="5084445" cy="3218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7667" y="1947672"/>
              <a:ext cx="4983480" cy="28162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195559" y="4599432"/>
              <a:ext cx="1376680" cy="567055"/>
            </a:xfrm>
            <a:custGeom>
              <a:avLst/>
              <a:gdLst/>
              <a:ahLst/>
              <a:cxnLst/>
              <a:rect l="l" t="t" r="r" b="b"/>
              <a:pathLst>
                <a:path w="1376679" h="567054">
                  <a:moveTo>
                    <a:pt x="1376172" y="0"/>
                  </a:moveTo>
                  <a:lnTo>
                    <a:pt x="0" y="0"/>
                  </a:lnTo>
                  <a:lnTo>
                    <a:pt x="0" y="566927"/>
                  </a:lnTo>
                  <a:lnTo>
                    <a:pt x="1376172" y="566927"/>
                  </a:lnTo>
                  <a:lnTo>
                    <a:pt x="1376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900919" y="4697348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78340" y="4768596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Kansas</a:t>
            </a:r>
            <a:r>
              <a:rPr spc="-90" dirty="0"/>
              <a:t> </a:t>
            </a:r>
            <a:r>
              <a:rPr dirty="0"/>
              <a:t>|</a:t>
            </a:r>
            <a:r>
              <a:rPr spc="-2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703" y="1789874"/>
            <a:ext cx="5269865" cy="381381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47-</a:t>
            </a:r>
            <a:r>
              <a:rPr sz="2400" spc="-10" dirty="0">
                <a:latin typeface="Calibri"/>
                <a:cs typeface="Calibri"/>
              </a:rPr>
              <a:t>county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20" dirty="0">
                <a:latin typeface="Calibri"/>
                <a:cs typeface="Calibri"/>
              </a:rPr>
              <a:t> area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Provider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  <a:p>
            <a:pPr marL="473075" marR="5080" lvl="1" indent="-232410">
              <a:lnSpc>
                <a:spcPct val="100000"/>
              </a:lnSpc>
              <a:spcBef>
                <a:spcPts val="50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  <a:tab pos="1128395" algn="l"/>
              </a:tabLst>
            </a:pPr>
            <a:r>
              <a:rPr sz="2400" dirty="0">
                <a:latin typeface="Calibri"/>
                <a:cs typeface="Calibri"/>
              </a:rPr>
              <a:t>Hutchinson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Regional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Medical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	</a:t>
            </a:r>
            <a:r>
              <a:rPr sz="2400" dirty="0">
                <a:latin typeface="Calibri"/>
                <a:cs typeface="Calibri"/>
              </a:rPr>
              <a:t>Reno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agreed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our 	PPO</a:t>
            </a:r>
            <a:r>
              <a:rPr sz="2400" dirty="0">
                <a:latin typeface="Calibri"/>
                <a:cs typeface="Calibri"/>
              </a:rPr>
              <a:t>	D-SNP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Medicaid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	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remainder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cost-</a:t>
            </a:r>
            <a:r>
              <a:rPr sz="2400" spc="-10" dirty="0">
                <a:latin typeface="Calibri"/>
                <a:cs typeface="Calibri"/>
              </a:rPr>
              <a:t>share.</a:t>
            </a:r>
            <a:endParaRPr sz="24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509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PPO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D-SNPs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county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D-SNP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Wellcare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Spendables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Card!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Kansas</a:t>
            </a:r>
            <a:r>
              <a:rPr spc="-100" dirty="0"/>
              <a:t> </a:t>
            </a:r>
            <a:r>
              <a:rPr dirty="0"/>
              <a:t>|</a:t>
            </a:r>
            <a:r>
              <a:rPr spc="-4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750890"/>
            <a:ext cx="5424170" cy="307403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Allen,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Anderson,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Atchison,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Bourbon,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Brown,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Butler, </a:t>
            </a:r>
            <a:r>
              <a:rPr sz="1800" dirty="0">
                <a:latin typeface="Calibri"/>
                <a:cs typeface="Calibri"/>
              </a:rPr>
              <a:t>Chase,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Chautauqua,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Cherokee,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Coffery, </a:t>
            </a:r>
            <a:r>
              <a:rPr sz="1800" spc="-10" dirty="0">
                <a:latin typeface="Calibri"/>
                <a:cs typeface="Calibri"/>
              </a:rPr>
              <a:t>Cowley, Crawford,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Dickinson,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Doniphan,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Douglas,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Elk,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Franklin, Geary,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Greenwood,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Harvey,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Jackson,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Jefferson,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Johnson, </a:t>
            </a:r>
            <a:r>
              <a:rPr sz="1800" dirty="0">
                <a:latin typeface="Calibri"/>
                <a:cs typeface="Calibri"/>
              </a:rPr>
              <a:t>Kingman,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Labette,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Leavenworth,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Lyon,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Marion, </a:t>
            </a:r>
            <a:r>
              <a:rPr sz="1800" dirty="0">
                <a:latin typeface="Calibri"/>
                <a:cs typeface="Calibri"/>
              </a:rPr>
              <a:t>McPherson,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Miami,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Montgomery,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Morris,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Nemaha, </a:t>
            </a:r>
            <a:r>
              <a:rPr sz="1800" dirty="0">
                <a:latin typeface="Calibri"/>
                <a:cs typeface="Calibri"/>
              </a:rPr>
              <a:t>Neosho,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Osage,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Pottawatomie,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Reno,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Riley,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Saline, </a:t>
            </a:r>
            <a:r>
              <a:rPr sz="1800" dirty="0">
                <a:latin typeface="Calibri"/>
                <a:cs typeface="Calibri"/>
              </a:rPr>
              <a:t>Sedgwick,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Shawnee,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Sumner,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Wabaunsee,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Wilson, </a:t>
            </a:r>
            <a:r>
              <a:rPr sz="1800" dirty="0">
                <a:latin typeface="Calibri"/>
                <a:cs typeface="Calibri"/>
              </a:rPr>
              <a:t>Woodson,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Wyandotte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87667" y="1947672"/>
            <a:ext cx="5084445" cy="3218815"/>
            <a:chOff x="6487667" y="1947672"/>
            <a:chExt cx="5084445" cy="32188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7667" y="1947672"/>
              <a:ext cx="4983480" cy="28162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195559" y="4599432"/>
              <a:ext cx="1376680" cy="567055"/>
            </a:xfrm>
            <a:custGeom>
              <a:avLst/>
              <a:gdLst/>
              <a:ahLst/>
              <a:cxnLst/>
              <a:rect l="l" t="t" r="r" b="b"/>
              <a:pathLst>
                <a:path w="1376679" h="567054">
                  <a:moveTo>
                    <a:pt x="1376172" y="0"/>
                  </a:moveTo>
                  <a:lnTo>
                    <a:pt x="0" y="0"/>
                  </a:lnTo>
                  <a:lnTo>
                    <a:pt x="0" y="566927"/>
                  </a:lnTo>
                  <a:lnTo>
                    <a:pt x="1376172" y="566927"/>
                  </a:lnTo>
                  <a:lnTo>
                    <a:pt x="1376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00919" y="4697348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78340" y="4768596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Service</a:t>
            </a:r>
            <a:r>
              <a:rPr spc="5" dirty="0"/>
              <a:t> </a:t>
            </a:r>
            <a:r>
              <a:rPr spc="-10" dirty="0"/>
              <a:t>Improvements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141" y="1470405"/>
            <a:ext cx="179070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By</a:t>
            </a:r>
            <a:r>
              <a:rPr sz="2000" b="1" spc="-1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FA2"/>
                </a:solidFill>
                <a:latin typeface="Calibri"/>
                <a:cs typeface="Calibri"/>
              </a:rPr>
              <a:t>the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Numbers: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4479" y="1969770"/>
          <a:ext cx="10910570" cy="274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YTD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D6D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sz="2800" b="1" dirty="0">
                          <a:solidFill>
                            <a:srgbClr val="CA177C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25755" marR="320040" algn="ctr">
                        <a:lnSpc>
                          <a:spcPct val="104299"/>
                        </a:lnSpc>
                        <a:spcBef>
                          <a:spcPts val="105"/>
                        </a:spcBef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SECOND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AVERAGE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SPEED</a:t>
                      </a:r>
                      <a:r>
                        <a:rPr sz="11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ANSWER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269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sz="2800" b="1" spc="-25" dirty="0">
                          <a:solidFill>
                            <a:srgbClr val="E77012"/>
                          </a:solidFill>
                          <a:latin typeface="Calibri"/>
                          <a:cs typeface="Calibri"/>
                        </a:rPr>
                        <a:t>93%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16205" marR="107950" algn="ctr">
                        <a:lnSpc>
                          <a:spcPct val="104299"/>
                        </a:lnSpc>
                        <a:spcBef>
                          <a:spcPts val="105"/>
                        </a:spcBef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CUSTOMER</a:t>
                      </a:r>
                      <a:r>
                        <a:rPr sz="115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SATISFACTION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SURVEY</a:t>
                      </a:r>
                      <a:r>
                        <a:rPr sz="11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SCORE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269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sz="2800" b="1" spc="-25" dirty="0">
                          <a:solidFill>
                            <a:srgbClr val="009FA2"/>
                          </a:solidFill>
                          <a:latin typeface="Calibri"/>
                          <a:cs typeface="Calibri"/>
                        </a:rPr>
                        <a:t>84%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523875" marR="509270" indent="-6985" algn="ctr">
                        <a:lnSpc>
                          <a:spcPct val="104299"/>
                        </a:lnSpc>
                        <a:spcBef>
                          <a:spcPts val="105"/>
                        </a:spcBef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FIRST</a:t>
                      </a:r>
                      <a:r>
                        <a:rPr sz="11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latin typeface="Calibri"/>
                          <a:cs typeface="Calibri"/>
                        </a:rPr>
                        <a:t>CALL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RESOLUTION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269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sz="2800" b="1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800" b="1" spc="-25" dirty="0">
                          <a:solidFill>
                            <a:srgbClr val="001C70"/>
                          </a:solidFill>
                          <a:latin typeface="Calibri"/>
                          <a:cs typeface="Calibri"/>
                        </a:rPr>
                        <a:t>40%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27000" marR="115570" algn="ctr">
                        <a:lnSpc>
                          <a:spcPct val="104299"/>
                        </a:lnSpc>
                        <a:spcBef>
                          <a:spcPts val="105"/>
                        </a:spcBef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YOY</a:t>
                      </a:r>
                      <a:r>
                        <a:rPr sz="11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1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1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OVERALL </a:t>
                      </a:r>
                      <a:r>
                        <a:rPr sz="1150" dirty="0">
                          <a:latin typeface="Calibri"/>
                          <a:cs typeface="Calibri"/>
                        </a:rPr>
                        <a:t>MEMBER</a:t>
                      </a:r>
                      <a:r>
                        <a:rPr sz="115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COMPLAINTS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269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800" b="1" dirty="0">
                          <a:solidFill>
                            <a:srgbClr val="12D0C9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800" b="1" spc="-25" dirty="0">
                          <a:solidFill>
                            <a:srgbClr val="12D0C9"/>
                          </a:solidFill>
                          <a:latin typeface="Calibri"/>
                          <a:cs typeface="Calibri"/>
                        </a:rPr>
                        <a:t>29%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255904" marR="239395" indent="-5080" algn="ctr">
                        <a:lnSpc>
                          <a:spcPct val="99600"/>
                        </a:lnSpc>
                        <a:spcBef>
                          <a:spcPts val="11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YOY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CUSTOMER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SERVICE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MEMBER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COMPLAINTS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sec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85%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81%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177%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Kansas</a:t>
            </a:r>
            <a:r>
              <a:rPr spc="-100" dirty="0"/>
              <a:t> </a:t>
            </a:r>
            <a:r>
              <a:rPr dirty="0"/>
              <a:t>|</a:t>
            </a:r>
            <a:r>
              <a:rPr spc="-4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6698" y="6318910"/>
            <a:ext cx="310324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9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qualify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670685"/>
          <a:ext cx="11036935" cy="2559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Access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(H6550-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$175,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$5,000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(H6550-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$2,460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$205,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Platinum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294005">
                        <a:lnSpc>
                          <a:spcPct val="100699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(H9387-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$2,220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$185,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Kentucky</a:t>
            </a:r>
            <a:r>
              <a:rPr spc="-125" dirty="0"/>
              <a:t> </a:t>
            </a:r>
            <a:r>
              <a:rPr dirty="0"/>
              <a:t>|</a:t>
            </a:r>
            <a:r>
              <a:rPr spc="-3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464" y="1455608"/>
            <a:ext cx="5409565" cy="408876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Statewide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Array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offered</a:t>
            </a:r>
            <a:endParaRPr sz="2400">
              <a:latin typeface="Calibri"/>
              <a:cs typeface="Calibri"/>
            </a:endParaRPr>
          </a:p>
          <a:p>
            <a:pPr marL="468630" lvl="1" indent="-222885">
              <a:lnSpc>
                <a:spcPct val="100000"/>
              </a:lnSpc>
              <a:spcBef>
                <a:spcPts val="395"/>
              </a:spcBef>
              <a:buClr>
                <a:srgbClr val="6D6D6D"/>
              </a:buClr>
              <a:buFont typeface="Wingdings"/>
              <a:buChar char=""/>
              <a:tabLst>
                <a:tab pos="468630" algn="l"/>
              </a:tabLst>
            </a:pPr>
            <a:r>
              <a:rPr sz="2400" dirty="0">
                <a:latin typeface="Calibri"/>
                <a:cs typeface="Calibri"/>
              </a:rPr>
              <a:t>HMO,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HMO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D-</a:t>
            </a:r>
            <a:r>
              <a:rPr sz="2400" spc="-75" dirty="0">
                <a:latin typeface="Calibri"/>
                <a:cs typeface="Calibri"/>
              </a:rPr>
              <a:t>SNP,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PPO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D-</a:t>
            </a:r>
            <a:r>
              <a:rPr sz="2400" spc="-25" dirty="0">
                <a:latin typeface="Calibri"/>
                <a:cs typeface="Calibri"/>
              </a:rPr>
              <a:t>SNP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  <a:p>
            <a:pPr marL="468630" lvl="1" indent="-222885">
              <a:lnSpc>
                <a:spcPct val="100000"/>
              </a:lnSpc>
              <a:spcBef>
                <a:spcPts val="400"/>
              </a:spcBef>
              <a:buClr>
                <a:srgbClr val="6D6D6D"/>
              </a:buClr>
              <a:buFont typeface="Wingdings"/>
              <a:buChar char=""/>
              <a:tabLst>
                <a:tab pos="468630" algn="l"/>
              </a:tabLst>
            </a:pPr>
            <a:r>
              <a:rPr sz="2400" dirty="0">
                <a:latin typeface="Calibri"/>
                <a:cs typeface="Calibri"/>
              </a:rPr>
              <a:t>Oak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Street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  <a:p>
            <a:pPr marL="468630" lvl="1" indent="-222885">
              <a:lnSpc>
                <a:spcPct val="100000"/>
              </a:lnSpc>
              <a:spcBef>
                <a:spcPts val="395"/>
              </a:spcBef>
              <a:buClr>
                <a:srgbClr val="6D6D6D"/>
              </a:buClr>
              <a:buFont typeface="Wingdings"/>
              <a:buChar char=""/>
              <a:tabLst>
                <a:tab pos="468630" algn="l"/>
              </a:tabLst>
            </a:pPr>
            <a:r>
              <a:rPr sz="2400" dirty="0">
                <a:latin typeface="Calibri"/>
                <a:cs typeface="Calibri"/>
              </a:rPr>
              <a:t>JenCare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Senior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Medical</a:t>
            </a:r>
            <a:endParaRPr sz="2400">
              <a:latin typeface="Calibri"/>
              <a:cs typeface="Calibri"/>
            </a:endParaRPr>
          </a:p>
          <a:p>
            <a:pPr marL="468630" lvl="1" indent="-222885">
              <a:lnSpc>
                <a:spcPct val="100000"/>
              </a:lnSpc>
              <a:spcBef>
                <a:spcPts val="400"/>
              </a:spcBef>
              <a:buClr>
                <a:srgbClr val="6D6D6D"/>
              </a:buClr>
              <a:buFont typeface="Wingdings"/>
              <a:buChar char=""/>
              <a:tabLst>
                <a:tab pos="468630" algn="l"/>
              </a:tabLst>
            </a:pPr>
            <a:r>
              <a:rPr sz="2400" spc="-10" dirty="0">
                <a:latin typeface="Calibri"/>
                <a:cs typeface="Calibri"/>
              </a:rPr>
              <a:t>Centerwell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Wellcare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Spendables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Card!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eligibles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66062" y="2419468"/>
            <a:ext cx="5120640" cy="2179320"/>
            <a:chOff x="6666062" y="2419468"/>
            <a:chExt cx="5120640" cy="2179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6062" y="2419468"/>
              <a:ext cx="5120440" cy="21787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04404" y="2560319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113385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133855" y="402336"/>
                  </a:lnTo>
                  <a:lnTo>
                    <a:pt x="1133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889238" y="4731461"/>
            <a:ext cx="827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67928" y="4800600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5">
                <a:moveTo>
                  <a:pt x="201168" y="0"/>
                </a:moveTo>
                <a:lnTo>
                  <a:pt x="0" y="0"/>
                </a:lnTo>
                <a:lnTo>
                  <a:pt x="0" y="201168"/>
                </a:lnTo>
                <a:lnTo>
                  <a:pt x="201168" y="201168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Kentucky</a:t>
            </a:r>
            <a:r>
              <a:rPr spc="-140" dirty="0"/>
              <a:t> </a:t>
            </a:r>
            <a:r>
              <a:rPr dirty="0"/>
              <a:t>|</a:t>
            </a:r>
            <a:r>
              <a:rPr spc="-5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521" y="1277179"/>
            <a:ext cx="5546725" cy="477710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3299"/>
              </a:lnSpc>
              <a:spcBef>
                <a:spcPts val="101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Adair,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Allen,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Anderson,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Ballard,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Barren,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Bath,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Bell,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Boone, </a:t>
            </a:r>
            <a:r>
              <a:rPr sz="1550" dirty="0">
                <a:latin typeface="Calibri"/>
                <a:cs typeface="Calibri"/>
              </a:rPr>
              <a:t>Bourbon,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Boyd,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Boyle,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Bracken,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Breathitt,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Breckinridge,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Bullitt, </a:t>
            </a:r>
            <a:r>
              <a:rPr sz="1550" dirty="0">
                <a:latin typeface="Calibri"/>
                <a:cs typeface="Calibri"/>
              </a:rPr>
              <a:t>Butler,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Caldwell,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Calloway,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Campbell,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Carlisle,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Carroll,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Carter, </a:t>
            </a:r>
            <a:r>
              <a:rPr sz="1550" dirty="0">
                <a:latin typeface="Calibri"/>
                <a:cs typeface="Calibri"/>
              </a:rPr>
              <a:t>Casey,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Christian,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Clark,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Clay,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Clinton,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Crittenden,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Cumberland, </a:t>
            </a:r>
            <a:r>
              <a:rPr sz="1550" dirty="0">
                <a:latin typeface="Calibri"/>
                <a:cs typeface="Calibri"/>
              </a:rPr>
              <a:t>Daviess,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Edmonson,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Elliott,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Estill,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Fayette,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Fleming,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Floyd, </a:t>
            </a:r>
            <a:r>
              <a:rPr sz="1550" dirty="0">
                <a:latin typeface="Calibri"/>
                <a:cs typeface="Calibri"/>
              </a:rPr>
              <a:t>Franklin,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Fulton,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Gallatin,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Garrard,</a:t>
            </a:r>
            <a:r>
              <a:rPr sz="1550" spc="1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Grant,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Graves,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Grayson,</a:t>
            </a:r>
            <a:r>
              <a:rPr sz="1550" spc="5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Green,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Greenup,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Hancock,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Hardin,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Harlan,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Harrison,</a:t>
            </a:r>
            <a:r>
              <a:rPr sz="1550" spc="19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Hart, </a:t>
            </a:r>
            <a:r>
              <a:rPr sz="1550" dirty="0">
                <a:latin typeface="Calibri"/>
                <a:cs typeface="Calibri"/>
              </a:rPr>
              <a:t>Henderson,</a:t>
            </a:r>
            <a:r>
              <a:rPr sz="1550" spc="1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Henry,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Hickman,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Hopkins,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Jackson,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Jefferson, </a:t>
            </a:r>
            <a:r>
              <a:rPr sz="1550" dirty="0">
                <a:latin typeface="Calibri"/>
                <a:cs typeface="Calibri"/>
              </a:rPr>
              <a:t>Jessamine,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Johnson,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Kenton,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Knott,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Knox,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Larue,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Laurel, </a:t>
            </a:r>
            <a:r>
              <a:rPr sz="1550" dirty="0">
                <a:latin typeface="Calibri"/>
                <a:cs typeface="Calibri"/>
              </a:rPr>
              <a:t>Lawrence,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Lee,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Leslie,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Letcher,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Lewis,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Lincoln,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Livingston,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Logan, </a:t>
            </a:r>
            <a:r>
              <a:rPr sz="1550" dirty="0">
                <a:latin typeface="Calibri"/>
                <a:cs typeface="Calibri"/>
              </a:rPr>
              <a:t>Lyon,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Madison,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Magoffin,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Marion,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Marshall,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Mason,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McCracken, </a:t>
            </a:r>
            <a:r>
              <a:rPr sz="1550" dirty="0">
                <a:latin typeface="Calibri"/>
                <a:cs typeface="Calibri"/>
              </a:rPr>
              <a:t>McCreary,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McLean,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Meade,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Menifee,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Mercer,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Metcalfe,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Monroe, </a:t>
            </a:r>
            <a:r>
              <a:rPr sz="1550" dirty="0">
                <a:latin typeface="Calibri"/>
                <a:cs typeface="Calibri"/>
              </a:rPr>
              <a:t>Montgomery,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Morgan,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Muhlenberg,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Nelson,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Nicholas,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Ohio, </a:t>
            </a:r>
            <a:r>
              <a:rPr sz="1550" dirty="0">
                <a:latin typeface="Calibri"/>
                <a:cs typeface="Calibri"/>
              </a:rPr>
              <a:t>Oldham,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Owen,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Owsley,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Pendleton,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Perry,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Pike,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Powell,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Pulaski, </a:t>
            </a:r>
            <a:r>
              <a:rPr sz="1550" dirty="0">
                <a:latin typeface="Calibri"/>
                <a:cs typeface="Calibri"/>
              </a:rPr>
              <a:t>Robertson,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Rockcastle,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Rowan,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Russell,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Scott,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Shelby,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Simpson, </a:t>
            </a:r>
            <a:r>
              <a:rPr sz="1550" dirty="0">
                <a:latin typeface="Calibri"/>
                <a:cs typeface="Calibri"/>
              </a:rPr>
              <a:t>Spencer,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Taylor,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Todd,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Trigg,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Trimble,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Union,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Warren,</a:t>
            </a:r>
            <a:r>
              <a:rPr sz="1550" spc="5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Washington,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Wayne,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Webster,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Whitley,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Wolfe,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Woodford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66062" y="2419468"/>
            <a:ext cx="5120640" cy="2179320"/>
            <a:chOff x="6666062" y="2419468"/>
            <a:chExt cx="5120640" cy="2179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6062" y="2419468"/>
              <a:ext cx="5120440" cy="21787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04404" y="2560319"/>
              <a:ext cx="1134110" cy="402590"/>
            </a:xfrm>
            <a:custGeom>
              <a:avLst/>
              <a:gdLst/>
              <a:ahLst/>
              <a:cxnLst/>
              <a:rect l="l" t="t" r="r" b="b"/>
              <a:pathLst>
                <a:path w="1134109" h="402589">
                  <a:moveTo>
                    <a:pt x="113385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133855" y="402336"/>
                  </a:lnTo>
                  <a:lnTo>
                    <a:pt x="1133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889238" y="4731461"/>
            <a:ext cx="827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67928" y="4800600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5">
                <a:moveTo>
                  <a:pt x="201168" y="0"/>
                </a:moveTo>
                <a:lnTo>
                  <a:pt x="0" y="0"/>
                </a:lnTo>
                <a:lnTo>
                  <a:pt x="0" y="201168"/>
                </a:lnTo>
                <a:lnTo>
                  <a:pt x="201168" y="201168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Kentucky</a:t>
            </a:r>
            <a:r>
              <a:rPr spc="-135" dirty="0"/>
              <a:t> </a:t>
            </a:r>
            <a:r>
              <a:rPr dirty="0"/>
              <a:t>|</a:t>
            </a:r>
            <a:r>
              <a:rPr spc="-5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6698" y="6286906"/>
            <a:ext cx="31032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9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qualify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5772" y="1641601"/>
          <a:ext cx="11036935" cy="4236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(H3975-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$1,212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$101,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 marR="724535">
                        <a:lnSpc>
                          <a:spcPct val="100699"/>
                        </a:lnSpc>
                        <a:spcBef>
                          <a:spcPts val="11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(H9730-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$1,500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 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$125,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$3,000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Liberty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(H9730-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$175,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$4,000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(H9730-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$504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$42,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$1,500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 marR="495300">
                        <a:lnSpc>
                          <a:spcPct val="10069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Assure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(H9730-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011)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$696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$58,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5291" y="0"/>
            <a:ext cx="5897880" cy="6373495"/>
            <a:chOff x="5765291" y="0"/>
            <a:chExt cx="5897880" cy="6373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5291" y="283463"/>
              <a:ext cx="5330952" cy="60899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29983" y="5033771"/>
              <a:ext cx="1485900" cy="704215"/>
            </a:xfrm>
            <a:custGeom>
              <a:avLst/>
              <a:gdLst/>
              <a:ahLst/>
              <a:cxnLst/>
              <a:rect l="l" t="t" r="r" b="b"/>
              <a:pathLst>
                <a:path w="1485900" h="704214">
                  <a:moveTo>
                    <a:pt x="1485900" y="0"/>
                  </a:moveTo>
                  <a:lnTo>
                    <a:pt x="0" y="0"/>
                  </a:lnTo>
                  <a:lnTo>
                    <a:pt x="0" y="704087"/>
                  </a:lnTo>
                  <a:lnTo>
                    <a:pt x="1485900" y="704087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50151" y="5090236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29983" y="5161788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Michigan</a:t>
            </a:r>
            <a:r>
              <a:rPr spc="-100" dirty="0"/>
              <a:t> </a:t>
            </a:r>
            <a:r>
              <a:rPr dirty="0"/>
              <a:t>|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1141" y="1670669"/>
            <a:ext cx="4535170" cy="347535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19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48-</a:t>
            </a:r>
            <a:r>
              <a:rPr sz="2400" spc="-10" dirty="0">
                <a:latin typeface="Calibri"/>
                <a:cs typeface="Calibri"/>
              </a:rPr>
              <a:t>county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  <a:p>
            <a:pPr marL="469265" lvl="1" indent="-223520">
              <a:lnSpc>
                <a:spcPct val="100000"/>
              </a:lnSpc>
              <a:spcBef>
                <a:spcPts val="400"/>
              </a:spcBef>
              <a:buClr>
                <a:srgbClr val="6D6D6D"/>
              </a:buClr>
              <a:buFont typeface="Wingdings"/>
              <a:buChar char="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Oak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Street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  <a:p>
            <a:pPr marL="469265" lvl="1" indent="-223520">
              <a:lnSpc>
                <a:spcPct val="100000"/>
              </a:lnSpc>
              <a:spcBef>
                <a:spcPts val="400"/>
              </a:spcBef>
              <a:buClr>
                <a:srgbClr val="6D6D6D"/>
              </a:buClr>
              <a:buFont typeface="Wingdings"/>
              <a:buChar char=""/>
              <a:tabLst>
                <a:tab pos="469265" algn="l"/>
              </a:tabLst>
            </a:pPr>
            <a:r>
              <a:rPr sz="2400" spc="-10" dirty="0">
                <a:latin typeface="Calibri"/>
                <a:cs typeface="Calibri"/>
              </a:rPr>
              <a:t>Dedicated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Senior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Medical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Center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Rich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dental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D-</a:t>
            </a:r>
            <a:r>
              <a:rPr sz="2400" spc="-20" dirty="0">
                <a:latin typeface="Calibri"/>
                <a:cs typeface="Calibri"/>
              </a:rPr>
              <a:t>SNPs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Wellcare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Spendables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Card!</a:t>
            </a:r>
            <a:endParaRPr sz="2400">
              <a:latin typeface="Calibri"/>
              <a:cs typeface="Calibri"/>
            </a:endParaRPr>
          </a:p>
          <a:p>
            <a:pPr marL="241300" marR="202565" indent="-228600">
              <a:lnSpc>
                <a:spcPts val="2590"/>
              </a:lnSpc>
              <a:spcBef>
                <a:spcPts val="105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dual </a:t>
            </a:r>
            <a:r>
              <a:rPr sz="2400" spc="-10" dirty="0">
                <a:latin typeface="Calibri"/>
                <a:cs typeface="Calibri"/>
              </a:rPr>
              <a:t>eligibles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5291" y="0"/>
            <a:ext cx="5897880" cy="6373495"/>
            <a:chOff x="5765291" y="0"/>
            <a:chExt cx="5897880" cy="6373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5291" y="283463"/>
              <a:ext cx="5330952" cy="60899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29983" y="5033771"/>
              <a:ext cx="1485900" cy="704215"/>
            </a:xfrm>
            <a:custGeom>
              <a:avLst/>
              <a:gdLst/>
              <a:ahLst/>
              <a:cxnLst/>
              <a:rect l="l" t="t" r="r" b="b"/>
              <a:pathLst>
                <a:path w="1485900" h="704214">
                  <a:moveTo>
                    <a:pt x="1485900" y="0"/>
                  </a:moveTo>
                  <a:lnTo>
                    <a:pt x="0" y="0"/>
                  </a:lnTo>
                  <a:lnTo>
                    <a:pt x="0" y="704087"/>
                  </a:lnTo>
                  <a:lnTo>
                    <a:pt x="1485900" y="704087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Michigan</a:t>
            </a:r>
            <a:r>
              <a:rPr spc="-120" dirty="0"/>
              <a:t> </a:t>
            </a:r>
            <a:r>
              <a:rPr dirty="0"/>
              <a:t>|</a:t>
            </a:r>
            <a:r>
              <a:rPr spc="-3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3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141" y="1722570"/>
            <a:ext cx="7174230" cy="366776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1534795" indent="-228600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Allegan,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Arenac,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Barry,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Bay,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Branch,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Calhoun,</a:t>
            </a:r>
            <a:r>
              <a:rPr sz="1800" spc="-10" dirty="0">
                <a:latin typeface="Calibri"/>
                <a:cs typeface="Calibri"/>
              </a:rPr>
              <a:t> Cass, Crawford,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Eaton,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Genesee,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Gladwin,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Gratiot,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Hillsdale, </a:t>
            </a:r>
            <a:r>
              <a:rPr sz="1800" dirty="0">
                <a:latin typeface="Calibri"/>
                <a:cs typeface="Calibri"/>
              </a:rPr>
              <a:t>Huron,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Ingham,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Iosco,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Jackson,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Kalamazoo, Kalkaska,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Kent, </a:t>
            </a:r>
            <a:r>
              <a:rPr sz="1800" dirty="0">
                <a:latin typeface="Calibri"/>
                <a:cs typeface="Calibri"/>
              </a:rPr>
              <a:t>Lake,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Lapeer,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Livingston,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Macomb,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Mecosta,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Missaukee, </a:t>
            </a:r>
            <a:r>
              <a:rPr sz="1800" dirty="0">
                <a:latin typeface="Calibri"/>
                <a:cs typeface="Calibri"/>
              </a:rPr>
              <a:t>Monroe,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Montcalm,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Muskegon,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Newaygo,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Oakland, </a:t>
            </a:r>
            <a:r>
              <a:rPr sz="1800" dirty="0">
                <a:latin typeface="Calibri"/>
                <a:cs typeface="Calibri"/>
              </a:rPr>
              <a:t>Oceana,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Ogemaw,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Osceola,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Oscoda,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Otsego,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Ottawa, </a:t>
            </a:r>
            <a:r>
              <a:rPr sz="1800" dirty="0">
                <a:latin typeface="Calibri"/>
                <a:cs typeface="Calibri"/>
              </a:rPr>
              <a:t>Roscommon,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Saginaw,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Sanilac,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Shiawassee,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St.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Clair, </a:t>
            </a:r>
            <a:r>
              <a:rPr sz="1800" spc="-25" dirty="0">
                <a:latin typeface="Calibri"/>
                <a:cs typeface="Calibri"/>
              </a:rPr>
              <a:t>St. </a:t>
            </a:r>
            <a:r>
              <a:rPr sz="1800" dirty="0">
                <a:latin typeface="Calibri"/>
                <a:cs typeface="Calibri"/>
              </a:rPr>
              <a:t>Joseph,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Tuscola,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Buren,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Washtenaw,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Wayne,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Wexford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9983" y="5161788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Michigan</a:t>
            </a:r>
            <a:r>
              <a:rPr spc="-125" dirty="0"/>
              <a:t> </a:t>
            </a:r>
            <a:r>
              <a:rPr dirty="0"/>
              <a:t>|</a:t>
            </a:r>
            <a:r>
              <a:rPr spc="-3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3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6698" y="6318910"/>
            <a:ext cx="310324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9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qualify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641601"/>
          <a:ext cx="11036935" cy="4236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Dual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(H0482-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$2,160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$180,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Platinum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 marR="294005">
                        <a:lnSpc>
                          <a:spcPct val="100699"/>
                        </a:lnSpc>
                        <a:spcBef>
                          <a:spcPts val="11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(H2117-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$1,860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 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$125,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$4,000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Access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(H5475-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$1,608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$134,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$5,000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 marR="495300">
                        <a:lnSpc>
                          <a:spcPct val="1008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Assure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(H5475-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039)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$612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$51,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$4,000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Missouri</a:t>
            </a:r>
            <a:r>
              <a:rPr spc="-25" dirty="0"/>
              <a:t> </a:t>
            </a:r>
            <a:r>
              <a:rPr dirty="0"/>
              <a:t>|</a:t>
            </a:r>
            <a:r>
              <a:rPr spc="2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277899"/>
            <a:ext cx="5049520" cy="46329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9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66-county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service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area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Strong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provider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network</a:t>
            </a:r>
            <a:endParaRPr sz="22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53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200" dirty="0">
                <a:latin typeface="Calibri"/>
                <a:cs typeface="Calibri"/>
              </a:rPr>
              <a:t>Cox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Health</a:t>
            </a:r>
            <a:endParaRPr sz="22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9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200" spc="-10" dirty="0">
                <a:latin typeface="Calibri"/>
                <a:cs typeface="Calibri"/>
              </a:rPr>
              <a:t>Mercy</a:t>
            </a:r>
            <a:endParaRPr sz="22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90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200" spc="-10" dirty="0">
                <a:latin typeface="Calibri"/>
                <a:cs typeface="Calibri"/>
              </a:rPr>
              <a:t>University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Missouri</a:t>
            </a:r>
            <a:endParaRPr sz="22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9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200" dirty="0">
                <a:latin typeface="Calibri"/>
                <a:cs typeface="Calibri"/>
              </a:rPr>
              <a:t>Phelps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County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Regional</a:t>
            </a:r>
            <a:endParaRPr sz="2200">
              <a:latin typeface="Calibri"/>
              <a:cs typeface="Calibri"/>
            </a:endParaRPr>
          </a:p>
          <a:p>
            <a:pPr marL="474345" lvl="1" indent="-233045">
              <a:lnSpc>
                <a:spcPct val="100000"/>
              </a:lnSpc>
              <a:spcBef>
                <a:spcPts val="49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200" spc="-10" dirty="0">
                <a:latin typeface="Calibri"/>
                <a:cs typeface="Calibri"/>
              </a:rPr>
              <a:t>Dedicated</a:t>
            </a:r>
            <a:endParaRPr sz="2200">
              <a:latin typeface="Calibri"/>
              <a:cs typeface="Calibri"/>
            </a:endParaRPr>
          </a:p>
          <a:p>
            <a:pPr marL="473709" lvl="1" indent="-232410">
              <a:lnSpc>
                <a:spcPct val="100000"/>
              </a:lnSpc>
              <a:spcBef>
                <a:spcPts val="530"/>
              </a:spcBef>
              <a:buClr>
                <a:srgbClr val="6D6D6D"/>
              </a:buClr>
              <a:buFont typeface="Wingdings"/>
              <a:buChar char=""/>
              <a:tabLst>
                <a:tab pos="473709" algn="l"/>
              </a:tabLst>
            </a:pPr>
            <a:r>
              <a:rPr sz="2200" dirty="0">
                <a:latin typeface="Calibri"/>
                <a:cs typeface="Calibri"/>
              </a:rPr>
              <a:t>Oak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Street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Rich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dental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benefits on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D-SNP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offerings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Two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new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Wellcare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Mutual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Omaha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New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Wellcare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Spendables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Card!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4476" y="1173276"/>
            <a:ext cx="5628640" cy="4676140"/>
            <a:chOff x="6094476" y="1173276"/>
            <a:chExt cx="5628640" cy="46761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4476" y="1173276"/>
              <a:ext cx="5555845" cy="46760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21240" y="1645920"/>
              <a:ext cx="1801495" cy="795655"/>
            </a:xfrm>
            <a:custGeom>
              <a:avLst/>
              <a:gdLst/>
              <a:ahLst/>
              <a:cxnLst/>
              <a:rect l="l" t="t" r="r" b="b"/>
              <a:pathLst>
                <a:path w="1801495" h="795655">
                  <a:moveTo>
                    <a:pt x="1801368" y="0"/>
                  </a:moveTo>
                  <a:lnTo>
                    <a:pt x="0" y="0"/>
                  </a:lnTo>
                  <a:lnTo>
                    <a:pt x="0" y="795527"/>
                  </a:lnTo>
                  <a:lnTo>
                    <a:pt x="1801368" y="795527"/>
                  </a:lnTo>
                  <a:lnTo>
                    <a:pt x="1801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31505" y="5583732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09559" y="5655564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6"/>
                </a:lnTo>
                <a:lnTo>
                  <a:pt x="201168" y="196596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Missouri</a:t>
            </a:r>
            <a:r>
              <a:rPr spc="-5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1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509" y="1577375"/>
            <a:ext cx="5388610" cy="3621404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0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Audrain,</a:t>
            </a:r>
            <a:r>
              <a:rPr sz="1800" spc="-10" dirty="0">
                <a:latin typeface="Calibri"/>
                <a:cs typeface="Calibri"/>
              </a:rPr>
              <a:t> Barry,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Barton,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Bates,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Benton,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Boone,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Calloway, </a:t>
            </a:r>
            <a:r>
              <a:rPr sz="1800" dirty="0">
                <a:latin typeface="Calibri"/>
                <a:cs typeface="Calibri"/>
              </a:rPr>
              <a:t>Camden,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Cass,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Cedar,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Christian,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Clay,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Clinton,</a:t>
            </a:r>
            <a:r>
              <a:rPr sz="1800" spc="-10" dirty="0">
                <a:latin typeface="Calibri"/>
                <a:cs typeface="Calibri"/>
              </a:rPr>
              <a:t> Crawford, </a:t>
            </a:r>
            <a:r>
              <a:rPr sz="1800" dirty="0">
                <a:latin typeface="Calibri"/>
                <a:cs typeface="Calibri"/>
              </a:rPr>
              <a:t>Cole,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Cooper, </a:t>
            </a:r>
            <a:r>
              <a:rPr sz="1800" dirty="0">
                <a:latin typeface="Calibri"/>
                <a:cs typeface="Calibri"/>
              </a:rPr>
              <a:t>Dade,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Dallas,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Dent,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Douglas,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Franklin, </a:t>
            </a:r>
            <a:r>
              <a:rPr sz="1800" dirty="0">
                <a:latin typeface="Calibri"/>
                <a:cs typeface="Calibri"/>
              </a:rPr>
              <a:t>Gasconade,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Greene,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Henry,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Hickory,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Howell,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Iron, </a:t>
            </a:r>
            <a:r>
              <a:rPr sz="1800" dirty="0">
                <a:latin typeface="Calibri"/>
                <a:cs typeface="Calibri"/>
              </a:rPr>
              <a:t>Jackson,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Jasper,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Jefferson,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Johnson,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Laclede, </a:t>
            </a:r>
            <a:r>
              <a:rPr sz="1800" spc="-10" dirty="0">
                <a:latin typeface="Calibri"/>
                <a:cs typeface="Calibri"/>
              </a:rPr>
              <a:t>Lafayette, </a:t>
            </a:r>
            <a:r>
              <a:rPr sz="1800" dirty="0">
                <a:latin typeface="Calibri"/>
                <a:cs typeface="Calibri"/>
              </a:rPr>
              <a:t>Lawrence,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Lincoln, Maries,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McDonald,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Miller, </a:t>
            </a:r>
            <a:r>
              <a:rPr sz="1800" dirty="0">
                <a:latin typeface="Calibri"/>
                <a:cs typeface="Calibri"/>
              </a:rPr>
              <a:t>Moniteau,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Montgomery,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Morgan,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Newton,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Oregon, </a:t>
            </a:r>
            <a:r>
              <a:rPr sz="1800" dirty="0">
                <a:latin typeface="Calibri"/>
                <a:cs typeface="Calibri"/>
              </a:rPr>
              <a:t>Osage,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Ozark,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Phelps,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Platte,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Polk,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Pulaski,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Ray, </a:t>
            </a:r>
            <a:r>
              <a:rPr sz="1800" dirty="0">
                <a:latin typeface="Calibri"/>
                <a:cs typeface="Calibri"/>
              </a:rPr>
              <a:t>Reynolds,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Shannon,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Charles,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Clair,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Francois,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Louis,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Louis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City,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Ste.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Genevieve,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Stone,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Taney, </a:t>
            </a:r>
            <a:r>
              <a:rPr sz="1800" spc="-30" dirty="0">
                <a:latin typeface="Calibri"/>
                <a:cs typeface="Calibri"/>
              </a:rPr>
              <a:t>Texas,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Vernon,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Warren,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Washington,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Webster,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Wright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4476" y="1173276"/>
            <a:ext cx="5628640" cy="4676140"/>
            <a:chOff x="6094476" y="1173276"/>
            <a:chExt cx="5628640" cy="46761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4476" y="1173276"/>
              <a:ext cx="5555845" cy="46760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21240" y="1645920"/>
              <a:ext cx="1801495" cy="795655"/>
            </a:xfrm>
            <a:custGeom>
              <a:avLst/>
              <a:gdLst/>
              <a:ahLst/>
              <a:cxnLst/>
              <a:rect l="l" t="t" r="r" b="b"/>
              <a:pathLst>
                <a:path w="1801495" h="795655">
                  <a:moveTo>
                    <a:pt x="1801368" y="0"/>
                  </a:moveTo>
                  <a:lnTo>
                    <a:pt x="0" y="0"/>
                  </a:lnTo>
                  <a:lnTo>
                    <a:pt x="0" y="795527"/>
                  </a:lnTo>
                  <a:lnTo>
                    <a:pt x="1801368" y="795527"/>
                  </a:lnTo>
                  <a:lnTo>
                    <a:pt x="1801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31505" y="5583732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09559" y="5655564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6"/>
                </a:lnTo>
                <a:lnTo>
                  <a:pt x="201168" y="196596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Missouri</a:t>
            </a:r>
            <a:r>
              <a:rPr spc="-60" dirty="0"/>
              <a:t> </a:t>
            </a:r>
            <a:r>
              <a:rPr dirty="0"/>
              <a:t>|</a:t>
            </a:r>
            <a:r>
              <a:rPr spc="-1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2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6698" y="6286906"/>
            <a:ext cx="31032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9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qualify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5772" y="1641601"/>
          <a:ext cx="11036935" cy="4236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(H1664-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$2,280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$190,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$5,000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Mutual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Omaha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(H7518-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Quarterly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Platinum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$0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(H7518-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$2,280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$205,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$5,000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Mutual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Omaha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(H7518-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$900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$75,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Access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(H9335-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$2,280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 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$190,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$5,000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Service</a:t>
            </a:r>
            <a:r>
              <a:rPr spc="5" dirty="0"/>
              <a:t> </a:t>
            </a:r>
            <a:r>
              <a:rPr spc="-10" dirty="0"/>
              <a:t>Improvements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641601"/>
          <a:ext cx="10352402" cy="4114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1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0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People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17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C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70534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70534" algn="l"/>
                        </a:tabLst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Investment</a:t>
                      </a:r>
                      <a:r>
                        <a:rPr sz="1800" spc="-6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carry</a:t>
                      </a:r>
                      <a:r>
                        <a:rPr sz="18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more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tenured</a:t>
                      </a:r>
                      <a:r>
                        <a:rPr sz="1800" spc="-5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agents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11480" indent="-228600">
                        <a:lnSpc>
                          <a:spcPct val="100000"/>
                        </a:lnSpc>
                        <a:spcBef>
                          <a:spcPts val="1010"/>
                        </a:spcBef>
                        <a:buFont typeface="Arial"/>
                        <a:buChar char="•"/>
                        <a:tabLst>
                          <a:tab pos="411480" algn="l"/>
                        </a:tabLst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Removal</a:t>
                      </a:r>
                      <a:r>
                        <a:rPr sz="18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lower-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tier</a:t>
                      </a:r>
                      <a:r>
                        <a:rPr sz="1800" spc="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agents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11480" marR="243840" indent="-228600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Arial"/>
                        <a:buChar char="•"/>
                        <a:tabLst>
                          <a:tab pos="411480" algn="l"/>
                        </a:tabLst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r>
                        <a:rPr sz="18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4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First</a:t>
                      </a:r>
                      <a:r>
                        <a:rPr sz="18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Person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Resolution</a:t>
                      </a:r>
                      <a:r>
                        <a:rPr sz="1800" spc="-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through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improved</a:t>
                      </a:r>
                      <a:r>
                        <a:rPr sz="18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agent</a:t>
                      </a:r>
                      <a:r>
                        <a:rPr sz="1800" spc="-4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capabilities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04190" marR="264160" indent="-2286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04190" algn="l"/>
                        </a:tabLst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Overhaul</a:t>
                      </a:r>
                      <a:r>
                        <a:rPr sz="18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Broker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Support/Customer</a:t>
                      </a:r>
                      <a:r>
                        <a:rPr sz="1800" spc="-9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Service partnership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4190" marR="855980" indent="-228600">
                        <a:lnSpc>
                          <a:spcPct val="100000"/>
                        </a:lnSpc>
                        <a:spcBef>
                          <a:spcPts val="1015"/>
                        </a:spcBef>
                        <a:buFont typeface="Arial"/>
                        <a:buChar char="•"/>
                        <a:tabLst>
                          <a:tab pos="504190" algn="l"/>
                        </a:tabLst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Improved</a:t>
                      </a:r>
                      <a:r>
                        <a:rPr sz="1800" spc="-8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ancillary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1800" spc="-4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18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reduced</a:t>
                      </a:r>
                      <a:r>
                        <a:rPr sz="18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transfers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4190" marR="217804" indent="-228600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Arial"/>
                        <a:buChar char="•"/>
                        <a:tabLst>
                          <a:tab pos="504190" algn="l"/>
                        </a:tabLst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Launched</a:t>
                      </a:r>
                      <a:r>
                        <a:rPr sz="1800" spc="-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cyclical</a:t>
                      </a:r>
                      <a:r>
                        <a:rPr sz="1800" spc="-4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annual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800" spc="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schedule</a:t>
                      </a:r>
                      <a:r>
                        <a:rPr sz="18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based</a:t>
                      </a:r>
                      <a:r>
                        <a:rPr sz="1800" spc="-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seasonality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05459" indent="-2286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05459" algn="l"/>
                        </a:tabLst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Migration</a:t>
                      </a:r>
                      <a:r>
                        <a:rPr sz="1800" spc="-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6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Amazon</a:t>
                      </a:r>
                      <a:r>
                        <a:rPr sz="18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Web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5459" marR="70040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8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improved self-service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5459" marR="210820" indent="-228600">
                        <a:lnSpc>
                          <a:spcPct val="100000"/>
                        </a:lnSpc>
                        <a:spcBef>
                          <a:spcPts val="1015"/>
                        </a:spcBef>
                        <a:buFont typeface="Arial"/>
                        <a:buChar char="•"/>
                        <a:tabLst>
                          <a:tab pos="505459" algn="l"/>
                        </a:tabLst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Alignment</a:t>
                      </a:r>
                      <a:r>
                        <a:rPr sz="1800" spc="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CRM</a:t>
                      </a:r>
                      <a:r>
                        <a:rPr sz="18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tool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best</a:t>
                      </a:r>
                      <a:r>
                        <a:rPr sz="1800" spc="-5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practices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features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5459" marR="196850" indent="-228600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Arial"/>
                        <a:buChar char="•"/>
                        <a:tabLst>
                          <a:tab pos="505459" algn="l"/>
                        </a:tabLst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Enhanced</a:t>
                      </a:r>
                      <a:r>
                        <a:rPr sz="1800" spc="-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call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listening</a:t>
                      </a:r>
                      <a:r>
                        <a:rPr sz="18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insights</a:t>
                      </a:r>
                      <a:r>
                        <a:rPr sz="1800" spc="-6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8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Qualtrics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Nebraska</a:t>
            </a:r>
            <a:r>
              <a:rPr spc="-120" dirty="0"/>
              <a:t> </a:t>
            </a:r>
            <a:r>
              <a:rPr dirty="0"/>
              <a:t>|</a:t>
            </a:r>
            <a:r>
              <a:rPr spc="-70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705722"/>
            <a:ext cx="4892675" cy="236791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66-</a:t>
            </a:r>
            <a:r>
              <a:rPr sz="2400" spc="-10" dirty="0">
                <a:latin typeface="Calibri"/>
                <a:cs typeface="Calibri"/>
              </a:rPr>
              <a:t>county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area</a:t>
            </a:r>
            <a:endParaRPr sz="2400">
              <a:latin typeface="Calibri"/>
              <a:cs typeface="Calibri"/>
            </a:endParaRPr>
          </a:p>
          <a:p>
            <a:pPr marL="241300" marR="293370" indent="-228600">
              <a:lnSpc>
                <a:spcPct val="100000"/>
              </a:lnSpc>
              <a:spcBef>
                <a:spcPts val="101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Hospital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little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gaps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2024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focus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D-SNP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offering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Wellcare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Spendables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Card!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476" y="2274584"/>
            <a:ext cx="5669280" cy="29564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99169" y="5136260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79892" y="4942332"/>
            <a:ext cx="3131820" cy="462280"/>
            <a:chOff x="8279892" y="4942332"/>
            <a:chExt cx="3131820" cy="462280"/>
          </a:xfrm>
        </p:grpSpPr>
        <p:sp>
          <p:nvSpPr>
            <p:cNvPr id="7" name="object 7"/>
            <p:cNvSpPr/>
            <p:nvPr/>
          </p:nvSpPr>
          <p:spPr>
            <a:xfrm>
              <a:off x="8279892" y="5207508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196596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96596" y="196596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93808" y="4942332"/>
              <a:ext cx="1518285" cy="457200"/>
            </a:xfrm>
            <a:custGeom>
              <a:avLst/>
              <a:gdLst/>
              <a:ahLst/>
              <a:cxnLst/>
              <a:rect l="l" t="t" r="r" b="b"/>
              <a:pathLst>
                <a:path w="1518284" h="457200">
                  <a:moveTo>
                    <a:pt x="151790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17903" y="457200"/>
                  </a:lnTo>
                  <a:lnTo>
                    <a:pt x="1517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Nebraska</a:t>
            </a:r>
            <a:r>
              <a:rPr spc="-130" dirty="0"/>
              <a:t> </a:t>
            </a:r>
            <a:r>
              <a:rPr dirty="0"/>
              <a:t>|</a:t>
            </a:r>
            <a:r>
              <a:rPr spc="-85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607" y="1822615"/>
            <a:ext cx="4707255" cy="37903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1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Adams,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Antelope,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Banner,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Blaine,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Boone,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Boyd, Buffalo,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Burt,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Butler,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Cass,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Cedar,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Clay,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Colfax, </a:t>
            </a:r>
            <a:r>
              <a:rPr sz="1800" dirty="0">
                <a:latin typeface="Calibri"/>
                <a:cs typeface="Calibri"/>
              </a:rPr>
              <a:t>Cuming,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Custer,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Dawson,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Dixon,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Dodge,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Douglas,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Fillmore,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Franklin,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Frontier,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Furnas, </a:t>
            </a:r>
            <a:r>
              <a:rPr sz="1800" dirty="0">
                <a:latin typeface="Calibri"/>
                <a:cs typeface="Calibri"/>
              </a:rPr>
              <a:t>Gage,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Garfield,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Gosper,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Greely,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Hall,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Hamilton, </a:t>
            </a:r>
            <a:r>
              <a:rPr sz="1800" dirty="0">
                <a:latin typeface="Calibri"/>
                <a:cs typeface="Calibri"/>
              </a:rPr>
              <a:t>Harlan,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Hayes,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Hitchcock,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Holt,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Howard, Jefferson,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Johnson,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Kearney,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Keith,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Knox, </a:t>
            </a:r>
            <a:r>
              <a:rPr sz="1800" spc="-20" dirty="0">
                <a:latin typeface="Calibri"/>
                <a:cs typeface="Calibri"/>
              </a:rPr>
              <a:t>Lancaster,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Lincoln,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Logan,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Madison,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Merrick, </a:t>
            </a:r>
            <a:r>
              <a:rPr sz="1800" dirty="0">
                <a:latin typeface="Calibri"/>
                <a:cs typeface="Calibri"/>
              </a:rPr>
              <a:t>Nance, Nemaha,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Otoe,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Pawnee,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Perkins,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Phelps, </a:t>
            </a:r>
            <a:r>
              <a:rPr sz="1800" dirty="0">
                <a:latin typeface="Calibri"/>
                <a:cs typeface="Calibri"/>
              </a:rPr>
              <a:t>Pierce,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Polk,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Saline,</a:t>
            </a:r>
            <a:r>
              <a:rPr sz="1800" spc="-20" dirty="0">
                <a:latin typeface="Calibri"/>
                <a:cs typeface="Calibri"/>
              </a:rPr>
              <a:t> Sarpy,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Saunders,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Scotts Bluff,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Seward,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Sherman,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Stanton,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Thayer,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Valley, Washington,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Wayne,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Webster,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Wheeler,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York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476" y="2274584"/>
            <a:ext cx="5669280" cy="29564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99169" y="5136260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79892" y="4942332"/>
            <a:ext cx="3131820" cy="462280"/>
            <a:chOff x="8279892" y="4942332"/>
            <a:chExt cx="3131820" cy="462280"/>
          </a:xfrm>
        </p:grpSpPr>
        <p:sp>
          <p:nvSpPr>
            <p:cNvPr id="7" name="object 7"/>
            <p:cNvSpPr/>
            <p:nvPr/>
          </p:nvSpPr>
          <p:spPr>
            <a:xfrm>
              <a:off x="8279892" y="5207508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196596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96596" y="196596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00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93808" y="4942332"/>
              <a:ext cx="1518285" cy="457200"/>
            </a:xfrm>
            <a:custGeom>
              <a:avLst/>
              <a:gdLst/>
              <a:ahLst/>
              <a:cxnLst/>
              <a:rect l="l" t="t" r="r" b="b"/>
              <a:pathLst>
                <a:path w="1518284" h="457200">
                  <a:moveTo>
                    <a:pt x="151790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17903" y="457200"/>
                  </a:lnTo>
                  <a:lnTo>
                    <a:pt x="1517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Nebraska</a:t>
            </a:r>
            <a:r>
              <a:rPr spc="-125" dirty="0"/>
              <a:t> </a:t>
            </a:r>
            <a:r>
              <a:rPr dirty="0"/>
              <a:t>|</a:t>
            </a:r>
            <a:r>
              <a:rPr spc="-80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7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6698" y="6286906"/>
            <a:ext cx="31032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9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qualify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5772" y="1641601"/>
          <a:ext cx="11036935" cy="4236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(H1215-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$2,040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$170,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 marR="294005">
                        <a:lnSpc>
                          <a:spcPct val="100699"/>
                        </a:lnSpc>
                        <a:spcBef>
                          <a:spcPts val="11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(H1395-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$1,524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 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$127,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Oklahoma</a:t>
            </a:r>
            <a:r>
              <a:rPr spc="-3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890125"/>
            <a:ext cx="5410200" cy="241871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30-</a:t>
            </a:r>
            <a:r>
              <a:rPr sz="2400" spc="-10" dirty="0">
                <a:latin typeface="Calibri"/>
                <a:cs typeface="Calibri"/>
              </a:rPr>
              <a:t>county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Array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offered</a:t>
            </a:r>
            <a:endParaRPr sz="2400">
              <a:latin typeface="Calibri"/>
              <a:cs typeface="Calibri"/>
            </a:endParaRPr>
          </a:p>
          <a:p>
            <a:pPr marL="469265" lvl="1" indent="-223520">
              <a:lnSpc>
                <a:spcPct val="100000"/>
              </a:lnSpc>
              <a:spcBef>
                <a:spcPts val="395"/>
              </a:spcBef>
              <a:buClr>
                <a:srgbClr val="6D6D6D"/>
              </a:buClr>
              <a:buFont typeface="Wingdings"/>
              <a:buChar char="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HMO,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HMO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D-</a:t>
            </a:r>
            <a:r>
              <a:rPr sz="2400" spc="-75" dirty="0">
                <a:latin typeface="Calibri"/>
                <a:cs typeface="Calibri"/>
              </a:rPr>
              <a:t>SNP,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PPO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D-</a:t>
            </a:r>
            <a:r>
              <a:rPr sz="2400" spc="-75" dirty="0">
                <a:latin typeface="Calibri"/>
                <a:cs typeface="Calibri"/>
              </a:rPr>
              <a:t>SNP,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PPO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Wellcare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Spendables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Card!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eligibles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0547" y="4998466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87968" y="5070347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213347" y="2235707"/>
            <a:ext cx="5646420" cy="2766060"/>
            <a:chOff x="6213347" y="2235707"/>
            <a:chExt cx="5646420" cy="27660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347" y="2235707"/>
              <a:ext cx="5646420" cy="27660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70547" y="2898647"/>
              <a:ext cx="1381125" cy="530860"/>
            </a:xfrm>
            <a:custGeom>
              <a:avLst/>
              <a:gdLst/>
              <a:ahLst/>
              <a:cxnLst/>
              <a:rect l="l" t="t" r="r" b="b"/>
              <a:pathLst>
                <a:path w="1381125" h="530860">
                  <a:moveTo>
                    <a:pt x="1380744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1380744" y="530351"/>
                  </a:lnTo>
                  <a:lnTo>
                    <a:pt x="1380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Oklahoma</a:t>
            </a:r>
            <a:r>
              <a:rPr spc="-65" dirty="0"/>
              <a:t> </a:t>
            </a:r>
            <a:r>
              <a:rPr dirty="0"/>
              <a:t>|</a:t>
            </a:r>
            <a:r>
              <a:rPr spc="-4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1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323" y="2107801"/>
            <a:ext cx="5141595" cy="224980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8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6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0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20" dirty="0">
                <a:latin typeface="Calibri"/>
                <a:cs typeface="Calibri"/>
              </a:rPr>
              <a:t>Adair,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Caddo,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Canadian,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Cherokee,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Cleveland, </a:t>
            </a:r>
            <a:r>
              <a:rPr sz="1800" dirty="0">
                <a:latin typeface="Calibri"/>
                <a:cs typeface="Calibri"/>
              </a:rPr>
              <a:t>Comanche,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Creek,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Delaware,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Garfield,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Garvin,</a:t>
            </a:r>
            <a:r>
              <a:rPr sz="1800" spc="-20" dirty="0">
                <a:latin typeface="Calibri"/>
                <a:cs typeface="Calibri"/>
              </a:rPr>
              <a:t> Grady, </a:t>
            </a:r>
            <a:r>
              <a:rPr sz="1800" spc="-35" dirty="0">
                <a:latin typeface="Calibri"/>
                <a:cs typeface="Calibri"/>
              </a:rPr>
              <a:t>Kay,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Flore,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Lincoln,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Logan,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Mayes,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McClain, </a:t>
            </a:r>
            <a:r>
              <a:rPr sz="1800" dirty="0">
                <a:latin typeface="Calibri"/>
                <a:cs typeface="Calibri"/>
              </a:rPr>
              <a:t>McIntosh,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Muskogee,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Oklahoma,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Okmulgee,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Osage, </a:t>
            </a:r>
            <a:r>
              <a:rPr sz="1800" dirty="0">
                <a:latin typeface="Calibri"/>
                <a:cs typeface="Calibri"/>
              </a:rPr>
              <a:t>Payne,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Pittsburg,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Pottawatomie,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Rogers,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Seminole, </a:t>
            </a:r>
            <a:r>
              <a:rPr sz="1800" dirty="0">
                <a:latin typeface="Calibri"/>
                <a:cs typeface="Calibri"/>
              </a:rPr>
              <a:t>Sequoyah,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Tulsa,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Wagoner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0547" y="4998466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87968" y="5070347"/>
            <a:ext cx="201295" cy="196850"/>
          </a:xfrm>
          <a:custGeom>
            <a:avLst/>
            <a:gdLst/>
            <a:ahLst/>
            <a:cxnLst/>
            <a:rect l="l" t="t" r="r" b="b"/>
            <a:pathLst>
              <a:path w="201295" h="196850">
                <a:moveTo>
                  <a:pt x="201168" y="0"/>
                </a:moveTo>
                <a:lnTo>
                  <a:pt x="0" y="0"/>
                </a:lnTo>
                <a:lnTo>
                  <a:pt x="0" y="196595"/>
                </a:lnTo>
                <a:lnTo>
                  <a:pt x="201168" y="196595"/>
                </a:lnTo>
                <a:lnTo>
                  <a:pt x="201168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213347" y="2235707"/>
            <a:ext cx="5646420" cy="2766060"/>
            <a:chOff x="6213347" y="2235707"/>
            <a:chExt cx="5646420" cy="27660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347" y="2235707"/>
              <a:ext cx="5646420" cy="27660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70547" y="2898647"/>
              <a:ext cx="1381125" cy="530860"/>
            </a:xfrm>
            <a:custGeom>
              <a:avLst/>
              <a:gdLst/>
              <a:ahLst/>
              <a:cxnLst/>
              <a:rect l="l" t="t" r="r" b="b"/>
              <a:pathLst>
                <a:path w="1381125" h="530860">
                  <a:moveTo>
                    <a:pt x="1380744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1380744" y="530351"/>
                  </a:lnTo>
                  <a:lnTo>
                    <a:pt x="1380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Oklahoma</a:t>
            </a:r>
            <a:r>
              <a:rPr spc="-75" dirty="0"/>
              <a:t> </a:t>
            </a:r>
            <a:r>
              <a:rPr dirty="0"/>
              <a:t>|</a:t>
            </a:r>
            <a:r>
              <a:rPr spc="-45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1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6698" y="6318910"/>
            <a:ext cx="310324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9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qualify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5772" y="1299336"/>
          <a:ext cx="11036935" cy="4966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(H4537-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$360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$30,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294005">
                        <a:lnSpc>
                          <a:spcPct val="100699"/>
                        </a:lnSpc>
                        <a:spcBef>
                          <a:spcPts val="11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Open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(H4537-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PPO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$1,200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 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$100,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Access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(H9900-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$1,500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$125,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(H9900-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$2,520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 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$210,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$4,000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(H9900-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$600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OTC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Assure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(H9900-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009)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284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$480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ts val="167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$40,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219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$2,000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Tennessee</a:t>
            </a:r>
            <a:r>
              <a:rPr spc="-114" dirty="0"/>
              <a:t> </a:t>
            </a:r>
            <a:r>
              <a:rPr dirty="0"/>
              <a:t>|</a:t>
            </a:r>
            <a:r>
              <a:rPr spc="-114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651619"/>
            <a:ext cx="4880610" cy="229044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Statewide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Array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offered</a:t>
            </a:r>
            <a:endParaRPr sz="2400">
              <a:latin typeface="Calibri"/>
              <a:cs typeface="Calibri"/>
            </a:endParaRPr>
          </a:p>
          <a:p>
            <a:pPr marL="469265" lvl="1" indent="-223520">
              <a:lnSpc>
                <a:spcPct val="100000"/>
              </a:lnSpc>
              <a:spcBef>
                <a:spcPts val="400"/>
              </a:spcBef>
              <a:buClr>
                <a:srgbClr val="6D6D6D"/>
              </a:buClr>
              <a:buFont typeface="Wingdings"/>
              <a:buChar char="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HMO,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HMO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D-</a:t>
            </a:r>
            <a:r>
              <a:rPr sz="2400" spc="-75" dirty="0">
                <a:latin typeface="Calibri"/>
                <a:cs typeface="Calibri"/>
              </a:rPr>
              <a:t>SNP,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HMO-</a:t>
            </a:r>
            <a:r>
              <a:rPr sz="2400" spc="-25" dirty="0">
                <a:latin typeface="Calibri"/>
                <a:cs typeface="Calibri"/>
              </a:rPr>
              <a:t>POS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Robust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Nashville, </a:t>
            </a:r>
            <a:r>
              <a:rPr sz="2400" dirty="0">
                <a:latin typeface="Calibri"/>
                <a:cs typeface="Calibri"/>
              </a:rPr>
              <a:t>Memphis,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Knoxville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41" y="3978350"/>
            <a:ext cx="4773930" cy="161988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73075" marR="5080" indent="-232410">
              <a:lnSpc>
                <a:spcPct val="100000"/>
              </a:lnSpc>
              <a:spcBef>
                <a:spcPts val="115"/>
              </a:spcBef>
              <a:buClr>
                <a:srgbClr val="6D6D6D"/>
              </a:buClr>
              <a:buFont typeface="Wingdings"/>
              <a:buChar char=""/>
              <a:tabLst>
                <a:tab pos="474345" algn="l"/>
              </a:tabLst>
            </a:pPr>
            <a:r>
              <a:rPr sz="2400" dirty="0">
                <a:latin typeface="Calibri"/>
                <a:cs typeface="Calibri"/>
              </a:rPr>
              <a:t>Methodist,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St.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Francis,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Medical, 	</a:t>
            </a:r>
            <a:r>
              <a:rPr sz="2400" spc="-45" dirty="0">
                <a:latin typeface="Calibri"/>
                <a:cs typeface="Calibri"/>
              </a:rPr>
              <a:t>Tri-Star, </a:t>
            </a:r>
            <a:r>
              <a:rPr sz="2400" spc="-20" dirty="0">
                <a:latin typeface="Calibri"/>
                <a:cs typeface="Calibri"/>
              </a:rPr>
              <a:t>Vanderbilt,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Thomas, 	</a:t>
            </a:r>
            <a:r>
              <a:rPr sz="2400" spc="-30" dirty="0">
                <a:latin typeface="Calibri"/>
                <a:cs typeface="Calibri"/>
              </a:rPr>
              <a:t>Tennova,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Bristol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Regional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1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Wellcare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Spendables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Card!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93331" y="2524176"/>
            <a:ext cx="5930265" cy="1504315"/>
            <a:chOff x="5893331" y="2524176"/>
            <a:chExt cx="5930265" cy="15043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3331" y="2524176"/>
              <a:ext cx="5929730" cy="14711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24159" y="3630167"/>
              <a:ext cx="887094" cy="398145"/>
            </a:xfrm>
            <a:custGeom>
              <a:avLst/>
              <a:gdLst/>
              <a:ahLst/>
              <a:cxnLst/>
              <a:rect l="l" t="t" r="r" b="b"/>
              <a:pathLst>
                <a:path w="887095" h="398145">
                  <a:moveTo>
                    <a:pt x="88696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886968" y="39776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22156" y="4184142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01100" y="4256532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Tennessee</a:t>
            </a:r>
            <a:r>
              <a:rPr spc="-125" dirty="0"/>
              <a:t> </a:t>
            </a:r>
            <a:r>
              <a:rPr dirty="0"/>
              <a:t>|</a:t>
            </a:r>
            <a:r>
              <a:rPr spc="-120" dirty="0"/>
              <a:t> </a:t>
            </a:r>
            <a:r>
              <a:rPr sz="3000" i="1" dirty="0">
                <a:latin typeface="Calibri"/>
                <a:cs typeface="Calibri"/>
              </a:rPr>
              <a:t>Service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141" y="1391732"/>
            <a:ext cx="4993640" cy="453453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b="1" spc="-20" dirty="0">
                <a:solidFill>
                  <a:srgbClr val="009FA2"/>
                </a:solidFill>
                <a:latin typeface="Calibri"/>
                <a:cs typeface="Calibri"/>
              </a:rPr>
              <a:t>Wellcare</a:t>
            </a:r>
            <a:r>
              <a:rPr sz="2000" b="1" spc="-70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Continued</a:t>
            </a:r>
            <a:r>
              <a:rPr sz="2000" b="1" spc="-4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Coverage</a:t>
            </a:r>
            <a:r>
              <a:rPr sz="2000" b="1" spc="-55" dirty="0">
                <a:solidFill>
                  <a:srgbClr val="009FA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FA2"/>
                </a:solidFill>
                <a:latin typeface="Calibri"/>
                <a:cs typeface="Calibri"/>
              </a:rPr>
              <a:t>Counties: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3299"/>
              </a:lnSpc>
              <a:spcBef>
                <a:spcPts val="1015"/>
              </a:spcBef>
              <a:buClr>
                <a:srgbClr val="009FA2"/>
              </a:buClr>
              <a:buFont typeface="Arial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Anderson,</a:t>
            </a:r>
            <a:r>
              <a:rPr sz="1550" spc="1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Bedford,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Benton,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Bledsoe,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Blount,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Bradley, </a:t>
            </a:r>
            <a:r>
              <a:rPr sz="1550" dirty="0">
                <a:latin typeface="Calibri"/>
                <a:cs typeface="Calibri"/>
              </a:rPr>
              <a:t>Campbell,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Cannon,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Carroll,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Carter,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Cheatham,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Chester, </a:t>
            </a:r>
            <a:r>
              <a:rPr sz="1550" dirty="0">
                <a:latin typeface="Calibri"/>
                <a:cs typeface="Calibri"/>
              </a:rPr>
              <a:t>Claiborne,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Clay,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Cocke,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Coffee,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Crockett,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Cumberland, </a:t>
            </a:r>
            <a:r>
              <a:rPr sz="1550" dirty="0">
                <a:latin typeface="Calibri"/>
                <a:cs typeface="Calibri"/>
              </a:rPr>
              <a:t>Davidson,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Decatur,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DeKalb,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Dickson,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Dyer,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Fayette, </a:t>
            </a:r>
            <a:r>
              <a:rPr sz="1550" dirty="0">
                <a:latin typeface="Calibri"/>
                <a:cs typeface="Calibri"/>
              </a:rPr>
              <a:t>Fentress,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Franklin,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Gibson,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Giles,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Grainger,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Greene, </a:t>
            </a:r>
            <a:r>
              <a:rPr sz="1550" dirty="0">
                <a:latin typeface="Calibri"/>
                <a:cs typeface="Calibri"/>
              </a:rPr>
              <a:t>Grundy,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Hamblen,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Hamilton,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Hancock,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Hardeman,</a:t>
            </a:r>
            <a:r>
              <a:rPr sz="1550" spc="19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Hardin, </a:t>
            </a:r>
            <a:r>
              <a:rPr sz="1550" dirty="0">
                <a:latin typeface="Calibri"/>
                <a:cs typeface="Calibri"/>
              </a:rPr>
              <a:t>Hawkins,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Haywood,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Henderson,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Henry,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Hickman,</a:t>
            </a:r>
            <a:r>
              <a:rPr sz="1550" spc="5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Houston,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Humphreys,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Jackson,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Jefferson,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Johnson,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Knox, </a:t>
            </a:r>
            <a:r>
              <a:rPr sz="1550" dirty="0">
                <a:latin typeface="Calibri"/>
                <a:cs typeface="Calibri"/>
              </a:rPr>
              <a:t>Lake,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Lauderdale,</a:t>
            </a:r>
            <a:r>
              <a:rPr sz="1550" spc="1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Lawrence,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Lewis,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Lincoln,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Loudon, </a:t>
            </a:r>
            <a:r>
              <a:rPr sz="1550" dirty="0">
                <a:latin typeface="Calibri"/>
                <a:cs typeface="Calibri"/>
              </a:rPr>
              <a:t>Macon,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Madison,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Marion,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Marshall,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Maury,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McMinn, </a:t>
            </a:r>
            <a:r>
              <a:rPr sz="1550" dirty="0">
                <a:latin typeface="Calibri"/>
                <a:cs typeface="Calibri"/>
              </a:rPr>
              <a:t>McNairy,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Meigs,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Monroe,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Montgomery,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Moore,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Morgan, </a:t>
            </a:r>
            <a:r>
              <a:rPr sz="1550" dirty="0">
                <a:latin typeface="Calibri"/>
                <a:cs typeface="Calibri"/>
              </a:rPr>
              <a:t>Obion,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Overton,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Perry,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Pickett,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Polk,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Putnam,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Rhea,</a:t>
            </a:r>
            <a:r>
              <a:rPr sz="1550" spc="5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Roane,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Robertson,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Rutherford,</a:t>
            </a:r>
            <a:r>
              <a:rPr sz="1550" spc="2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Scott,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Sequatchie,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Sevier, </a:t>
            </a:r>
            <a:r>
              <a:rPr sz="1550" dirty="0">
                <a:latin typeface="Calibri"/>
                <a:cs typeface="Calibri"/>
              </a:rPr>
              <a:t>Shelby,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Smith,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Stewart,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Sullivan,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Sumner,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Tipton, </a:t>
            </a:r>
            <a:r>
              <a:rPr sz="1550" dirty="0">
                <a:latin typeface="Calibri"/>
                <a:cs typeface="Calibri"/>
              </a:rPr>
              <a:t>Trousdale,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Unicoi,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Union,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Van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Buren,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Warren,</a:t>
            </a:r>
            <a:r>
              <a:rPr sz="1550" spc="5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Washington,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Wayne,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Weakley,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White,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Williamson,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Wilson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93331" y="2524176"/>
            <a:ext cx="5930265" cy="1504315"/>
            <a:chOff x="5893331" y="2524176"/>
            <a:chExt cx="5930265" cy="1504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3331" y="2524176"/>
              <a:ext cx="5929730" cy="14711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24159" y="3630167"/>
              <a:ext cx="887094" cy="398145"/>
            </a:xfrm>
            <a:custGeom>
              <a:avLst/>
              <a:gdLst/>
              <a:ahLst/>
              <a:cxnLst/>
              <a:rect l="l" t="t" r="r" b="b"/>
              <a:pathLst>
                <a:path w="887095" h="398145">
                  <a:moveTo>
                    <a:pt x="88696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886968" y="39776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22156" y="4184142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01100" y="4256532"/>
            <a:ext cx="196850" cy="196850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196596" y="0"/>
                </a:moveTo>
                <a:lnTo>
                  <a:pt x="0" y="0"/>
                </a:lnTo>
                <a:lnTo>
                  <a:pt x="0" y="196596"/>
                </a:lnTo>
                <a:lnTo>
                  <a:pt x="196596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6291478"/>
            <a:ext cx="2541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Confidential</a:t>
            </a:r>
            <a:r>
              <a:rPr sz="1150" spc="16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and</a:t>
            </a:r>
            <a:r>
              <a:rPr sz="1150" spc="180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1C70"/>
                </a:solidFill>
                <a:latin typeface="Calibri"/>
                <a:cs typeface="Calibri"/>
              </a:rPr>
              <a:t>Proprietary</a:t>
            </a:r>
            <a:r>
              <a:rPr sz="1150" spc="145" dirty="0">
                <a:solidFill>
                  <a:srgbClr val="001C7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001C70"/>
                </a:solidFill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Tennessee</a:t>
            </a:r>
            <a:r>
              <a:rPr spc="-114" dirty="0"/>
              <a:t> </a:t>
            </a:r>
            <a:r>
              <a:rPr dirty="0"/>
              <a:t>|</a:t>
            </a:r>
            <a:r>
              <a:rPr spc="-114" dirty="0"/>
              <a:t> </a:t>
            </a:r>
            <a:r>
              <a:rPr sz="3000" i="1" dirty="0">
                <a:latin typeface="Calibri"/>
                <a:cs typeface="Calibri"/>
              </a:rPr>
              <a:t>At</a:t>
            </a:r>
            <a:r>
              <a:rPr sz="3000" i="1" spc="-6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8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Glance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5772" y="1641601"/>
          <a:ext cx="11036935" cy="4236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Push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55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Access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(H1416-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035)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HMO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SNP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$1,692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Rent,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Gas,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Food,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$141,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$5,000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1440" marR="1159510">
                        <a:lnSpc>
                          <a:spcPct val="100699"/>
                        </a:lnSpc>
                        <a:spcBef>
                          <a:spcPts val="11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 Assist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(H1416-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042)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HMO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$600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$3,000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Wellcare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Premium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(H1416-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077)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HMO-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tc>
                  <a:txBody>
                    <a:bodyPr/>
                    <a:lstStyle/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Spendables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$600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0545" lvl="1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55054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OTC,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DVH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$50,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Rolling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6390" indent="-23304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$1,500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386698" y="6286906"/>
            <a:ext cx="31032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10" dirty="0">
                <a:latin typeface="Calibri"/>
                <a:cs typeface="Calibri"/>
              </a:rPr>
              <a:t>*Additional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eligibility</a:t>
            </a:r>
            <a:r>
              <a:rPr sz="1000" i="1" spc="9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required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to</a:t>
            </a:r>
            <a:r>
              <a:rPr sz="1000" i="1" spc="-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qualify </a:t>
            </a:r>
            <a:r>
              <a:rPr sz="1000" i="1" dirty="0">
                <a:latin typeface="Calibri"/>
                <a:cs typeface="Calibri"/>
              </a:rPr>
              <a:t>for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SSBCI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benefits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97395" y="0"/>
            <a:ext cx="5066030" cy="5861685"/>
            <a:chOff x="6597395" y="0"/>
            <a:chExt cx="5066030" cy="5861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6573" y="996696"/>
              <a:ext cx="4517122" cy="48646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7395" y="4668011"/>
              <a:ext cx="1234440" cy="388620"/>
            </a:xfrm>
            <a:custGeom>
              <a:avLst/>
              <a:gdLst/>
              <a:ahLst/>
              <a:cxnLst/>
              <a:rect l="l" t="t" r="r" b="b"/>
              <a:pathLst>
                <a:path w="1234440" h="388620">
                  <a:moveTo>
                    <a:pt x="1234440" y="0"/>
                  </a:moveTo>
                  <a:lnTo>
                    <a:pt x="0" y="0"/>
                  </a:lnTo>
                  <a:lnTo>
                    <a:pt x="0" y="388619"/>
                  </a:lnTo>
                  <a:lnTo>
                    <a:pt x="1234440" y="388619"/>
                  </a:lnTo>
                  <a:lnTo>
                    <a:pt x="1234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Wisconsin</a:t>
            </a:r>
            <a:r>
              <a:rPr spc="-50" dirty="0"/>
              <a:t> </a:t>
            </a:r>
            <a:r>
              <a:rPr dirty="0"/>
              <a:t>|</a:t>
            </a:r>
            <a:r>
              <a:rPr spc="5" dirty="0"/>
              <a:t> </a:t>
            </a:r>
            <a:r>
              <a:rPr sz="3000" i="1" spc="-10" dirty="0">
                <a:latin typeface="Calibri"/>
                <a:cs typeface="Calibri"/>
              </a:rPr>
              <a:t>Review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250" y="1351391"/>
            <a:ext cx="5409565" cy="46050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72-</a:t>
            </a:r>
            <a:r>
              <a:rPr sz="2400" spc="-10" dirty="0">
                <a:latin typeface="Calibri"/>
                <a:cs typeface="Calibri"/>
              </a:rPr>
              <a:t>county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hospital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  <a:p>
            <a:pPr marL="473075" lvl="1" indent="-232410">
              <a:lnSpc>
                <a:spcPct val="100000"/>
              </a:lnSpc>
              <a:spcBef>
                <a:spcPts val="220"/>
              </a:spcBef>
              <a:buClr>
                <a:srgbClr val="6D6D6D"/>
              </a:buClr>
              <a:buFont typeface="Wingdings"/>
              <a:buChar char=""/>
              <a:tabLst>
                <a:tab pos="473075" algn="l"/>
              </a:tabLst>
            </a:pPr>
            <a:r>
              <a:rPr sz="2400" spc="-10" dirty="0">
                <a:latin typeface="Calibri"/>
                <a:cs typeface="Calibri"/>
              </a:rPr>
              <a:t>Ascension</a:t>
            </a:r>
            <a:endParaRPr sz="2400">
              <a:latin typeface="Calibri"/>
              <a:cs typeface="Calibri"/>
            </a:endParaRPr>
          </a:p>
          <a:p>
            <a:pPr marL="473075" lvl="1" indent="-232410">
              <a:lnSpc>
                <a:spcPct val="100000"/>
              </a:lnSpc>
              <a:spcBef>
                <a:spcPts val="215"/>
              </a:spcBef>
              <a:buClr>
                <a:srgbClr val="6D6D6D"/>
              </a:buClr>
              <a:buFont typeface="Wingdings"/>
              <a:buChar char=""/>
              <a:tabLst>
                <a:tab pos="473075" algn="l"/>
              </a:tabLst>
            </a:pPr>
            <a:r>
              <a:rPr sz="2400" spc="-10" dirty="0">
                <a:latin typeface="Calibri"/>
                <a:cs typeface="Calibri"/>
              </a:rPr>
              <a:t>Aspirus</a:t>
            </a:r>
            <a:endParaRPr sz="2400">
              <a:latin typeface="Calibri"/>
              <a:cs typeface="Calibri"/>
            </a:endParaRPr>
          </a:p>
          <a:p>
            <a:pPr marL="473075" lvl="1" indent="-232410">
              <a:lnSpc>
                <a:spcPct val="100000"/>
              </a:lnSpc>
              <a:spcBef>
                <a:spcPts val="220"/>
              </a:spcBef>
              <a:buClr>
                <a:srgbClr val="6D6D6D"/>
              </a:buClr>
              <a:buFont typeface="Wingdings"/>
              <a:buChar char=""/>
              <a:tabLst>
                <a:tab pos="473075" algn="l"/>
              </a:tabLst>
            </a:pPr>
            <a:r>
              <a:rPr sz="2400" spc="-10" dirty="0">
                <a:latin typeface="Calibri"/>
                <a:cs typeface="Calibri"/>
              </a:rPr>
              <a:t>Aurora</a:t>
            </a:r>
            <a:endParaRPr sz="2400">
              <a:latin typeface="Calibri"/>
              <a:cs typeface="Calibri"/>
            </a:endParaRPr>
          </a:p>
          <a:p>
            <a:pPr marL="473075" lvl="1" indent="-232410">
              <a:lnSpc>
                <a:spcPct val="100000"/>
              </a:lnSpc>
              <a:spcBef>
                <a:spcPts val="220"/>
              </a:spcBef>
              <a:buClr>
                <a:srgbClr val="6D6D6D"/>
              </a:buClr>
              <a:buFont typeface="Wingdings"/>
              <a:buChar char=""/>
              <a:tabLst>
                <a:tab pos="473075" algn="l"/>
              </a:tabLst>
            </a:pPr>
            <a:r>
              <a:rPr sz="2400" spc="-10" dirty="0">
                <a:latin typeface="Calibri"/>
                <a:cs typeface="Calibri"/>
              </a:rPr>
              <a:t>Bellin</a:t>
            </a:r>
            <a:endParaRPr sz="2400">
              <a:latin typeface="Calibri"/>
              <a:cs typeface="Calibri"/>
            </a:endParaRPr>
          </a:p>
          <a:p>
            <a:pPr marL="473075" lvl="1" indent="-232410">
              <a:lnSpc>
                <a:spcPct val="100000"/>
              </a:lnSpc>
              <a:spcBef>
                <a:spcPts val="215"/>
              </a:spcBef>
              <a:buClr>
                <a:srgbClr val="6D6D6D"/>
              </a:buClr>
              <a:buFont typeface="Wingdings"/>
              <a:buChar char=""/>
              <a:tabLst>
                <a:tab pos="473075" algn="l"/>
              </a:tabLst>
            </a:pPr>
            <a:r>
              <a:rPr sz="2400" spc="-10" dirty="0">
                <a:latin typeface="Calibri"/>
                <a:cs typeface="Calibri"/>
              </a:rPr>
              <a:t>Froedtert</a:t>
            </a:r>
            <a:endParaRPr sz="2400">
              <a:latin typeface="Calibri"/>
              <a:cs typeface="Calibri"/>
            </a:endParaRPr>
          </a:p>
          <a:p>
            <a:pPr marL="473075" lvl="1" indent="-232410">
              <a:lnSpc>
                <a:spcPct val="100000"/>
              </a:lnSpc>
              <a:spcBef>
                <a:spcPts val="219"/>
              </a:spcBef>
              <a:buClr>
                <a:srgbClr val="6D6D6D"/>
              </a:buClr>
              <a:buFont typeface="Wingdings"/>
              <a:buChar char=""/>
              <a:tabLst>
                <a:tab pos="473075" algn="l"/>
              </a:tabLst>
            </a:pPr>
            <a:r>
              <a:rPr sz="2400" spc="-10" dirty="0">
                <a:latin typeface="Calibri"/>
                <a:cs typeface="Calibri"/>
              </a:rPr>
              <a:t>ThedaCare</a:t>
            </a:r>
            <a:endParaRPr sz="2400">
              <a:latin typeface="Calibri"/>
              <a:cs typeface="Calibri"/>
            </a:endParaRPr>
          </a:p>
          <a:p>
            <a:pPr marL="473075" lvl="1" indent="-232410">
              <a:lnSpc>
                <a:spcPct val="100000"/>
              </a:lnSpc>
              <a:spcBef>
                <a:spcPts val="180"/>
              </a:spcBef>
              <a:buClr>
                <a:srgbClr val="6D6D6D"/>
              </a:buClr>
              <a:buFont typeface="Wingdings"/>
              <a:buChar char=""/>
              <a:tabLst>
                <a:tab pos="473075" algn="l"/>
              </a:tabLst>
            </a:pPr>
            <a:r>
              <a:rPr sz="2400" dirty="0">
                <a:latin typeface="Calibri"/>
                <a:cs typeface="Calibri"/>
              </a:rPr>
              <a:t>UW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Wellcare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Spendables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Card!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Clr>
                <a:srgbClr val="009FA2"/>
              </a:buClr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eligibles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8140" y="4373117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Wellcare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55079" y="4462271"/>
            <a:ext cx="224154" cy="224154"/>
          </a:xfrm>
          <a:custGeom>
            <a:avLst/>
            <a:gdLst/>
            <a:ahLst/>
            <a:cxnLst/>
            <a:rect l="l" t="t" r="r" b="b"/>
            <a:pathLst>
              <a:path w="224154" h="224154">
                <a:moveTo>
                  <a:pt x="224027" y="0"/>
                </a:moveTo>
                <a:lnTo>
                  <a:pt x="0" y="0"/>
                </a:lnTo>
                <a:lnTo>
                  <a:pt x="0" y="224027"/>
                </a:lnTo>
                <a:lnTo>
                  <a:pt x="224027" y="224027"/>
                </a:lnTo>
                <a:lnTo>
                  <a:pt x="224027" y="0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/>
              <a:t>Confidential</a:t>
            </a:r>
            <a:r>
              <a:rPr spc="16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dirty="0"/>
              <a:t>Proprietary</a:t>
            </a:r>
            <a:r>
              <a:rPr spc="145" dirty="0"/>
              <a:t> </a:t>
            </a:r>
            <a:r>
              <a:rPr spc="-10" dirty="0"/>
              <a:t>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19353</Words>
  <Application>Microsoft Office PowerPoint</Application>
  <PresentationFormat>Widescreen</PresentationFormat>
  <Paragraphs>3094</Paragraphs>
  <Slides>164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164</vt:i4>
      </vt:variant>
    </vt:vector>
  </HeadingPairs>
  <TitlesOfParts>
    <vt:vector size="170" baseType="lpstr">
      <vt:lpstr>Arial</vt:lpstr>
      <vt:lpstr>Calibri</vt:lpstr>
      <vt:lpstr>Symbol</vt:lpstr>
      <vt:lpstr>Times New Roman</vt:lpstr>
      <vt:lpstr>Wingdings</vt:lpstr>
      <vt:lpstr>Office Theme</vt:lpstr>
      <vt:lpstr>Shane White -National Distribution Director</vt:lpstr>
      <vt:lpstr>Field Sales Regions</vt:lpstr>
      <vt:lpstr>link to Wellcare First Look which has quick access to PAAGs (overviews) of every state and plan we have. (www.wellcarefirstlook.com) Wellcare First Look</vt:lpstr>
      <vt:lpstr>Custom PAAGs Portfolio at a Glance  D-SNP Example </vt:lpstr>
      <vt:lpstr>PowerPoint Presentation</vt:lpstr>
      <vt:lpstr>Service Enhancements</vt:lpstr>
      <vt:lpstr>PowerPoint Presentation</vt:lpstr>
      <vt:lpstr>Service Improvements</vt:lpstr>
      <vt:lpstr>Service Improvements</vt:lpstr>
      <vt:lpstr>Wellcare: Product Overview and Philosophy</vt:lpstr>
      <vt:lpstr>Geographic Expansion</vt:lpstr>
      <vt:lpstr>Portfolio Approach</vt:lpstr>
      <vt:lpstr>Product Portfolio Highlights</vt:lpstr>
      <vt:lpstr>Portfolio Approach Special Needs Plans</vt:lpstr>
      <vt:lpstr>PY2024 D-SNP Portfolio Approach</vt:lpstr>
      <vt:lpstr>PY2024 NEW All Dual Plan Offerings</vt:lpstr>
      <vt:lpstr>Portfolio Approach Traditional Medicare Advantage</vt:lpstr>
      <vt:lpstr>Portfolio Approach Traditional Medicare Advantage</vt:lpstr>
      <vt:lpstr>Low Income Subsidy Plans</vt:lpstr>
      <vt:lpstr>PY2024 Ascension Complete Plan Acquisition</vt:lpstr>
      <vt:lpstr>PY2024 Ascension Complete Plan Acquisition</vt:lpstr>
      <vt:lpstr>Wellcare and Mutual of Omaha Partnership</vt:lpstr>
      <vt:lpstr>Portfolio Approach Limited Service Area</vt:lpstr>
      <vt:lpstr>Supplemental Benefits</vt:lpstr>
      <vt:lpstr>PY2024 Multi-Benefit Card: Introducing Wellcare Spendables ™</vt:lpstr>
      <vt:lpstr>Introducing Wellcare Spendables™</vt:lpstr>
      <vt:lpstr>Wellcare Spendables</vt:lpstr>
      <vt:lpstr>Wellcare Spendables™ Debit Cards</vt:lpstr>
      <vt:lpstr>Solutran Network Coverage</vt:lpstr>
      <vt:lpstr>North Region Markets</vt:lpstr>
      <vt:lpstr>North Eligible and Penetration</vt:lpstr>
      <vt:lpstr>Connecticut | Review</vt:lpstr>
      <vt:lpstr>Connecticut | Service Area</vt:lpstr>
      <vt:lpstr>Connecticut | At a Glance</vt:lpstr>
      <vt:lpstr>Delaware | Review</vt:lpstr>
      <vt:lpstr>Delaware | Service Area</vt:lpstr>
      <vt:lpstr>Delaware | At a Glance</vt:lpstr>
      <vt:lpstr>Maine | Review</vt:lpstr>
      <vt:lpstr>Maine | Service Area</vt:lpstr>
      <vt:lpstr>Maine | At a Glance</vt:lpstr>
      <vt:lpstr>Massachusetts | Review</vt:lpstr>
      <vt:lpstr>Massachusetts | Service Area</vt:lpstr>
      <vt:lpstr>Massachusetts | At a Glance</vt:lpstr>
      <vt:lpstr>New Hampshire | Review</vt:lpstr>
      <vt:lpstr>New Hampshire | Service Area</vt:lpstr>
      <vt:lpstr>New Hampshire | At a Glance</vt:lpstr>
      <vt:lpstr>New Jersey | Review</vt:lpstr>
      <vt:lpstr>New Jersey | Service Area</vt:lpstr>
      <vt:lpstr>New Jersey | At a Glance</vt:lpstr>
      <vt:lpstr>New York | Review</vt:lpstr>
      <vt:lpstr>New York | Service Area</vt:lpstr>
      <vt:lpstr>New York | At a Glance</vt:lpstr>
      <vt:lpstr>Ohio | Review</vt:lpstr>
      <vt:lpstr>Ohio | Service Area</vt:lpstr>
      <vt:lpstr>Ohio | At a Glance</vt:lpstr>
      <vt:lpstr>Pennsylvania | Review</vt:lpstr>
      <vt:lpstr>Pennsylvania | Service Area</vt:lpstr>
      <vt:lpstr>Pennsylvania | At a Glance</vt:lpstr>
      <vt:lpstr>Rhode Island | Review</vt:lpstr>
      <vt:lpstr>Rhode Island | Service Area</vt:lpstr>
      <vt:lpstr>Rhode Island | At a Glance</vt:lpstr>
      <vt:lpstr>Vermont | Review</vt:lpstr>
      <vt:lpstr>Vermont | Service Area</vt:lpstr>
      <vt:lpstr>Vermont | At a Glance</vt:lpstr>
      <vt:lpstr>North Market Summary</vt:lpstr>
      <vt:lpstr>Next Steps</vt:lpstr>
      <vt:lpstr>Central Region Markets</vt:lpstr>
      <vt:lpstr>Central Eligibles and Penetration</vt:lpstr>
      <vt:lpstr>Arkansas | Review</vt:lpstr>
      <vt:lpstr>Arkansas | Service Area</vt:lpstr>
      <vt:lpstr>Arkansas | At a Glance</vt:lpstr>
      <vt:lpstr>Illinois | Review</vt:lpstr>
      <vt:lpstr>Illinois | Service Area</vt:lpstr>
      <vt:lpstr>Illinois | At a Glance</vt:lpstr>
      <vt:lpstr>Indiana | Review</vt:lpstr>
      <vt:lpstr>Indiana | Service Area</vt:lpstr>
      <vt:lpstr>Indiana | At a Glance</vt:lpstr>
      <vt:lpstr>Kansas | Review</vt:lpstr>
      <vt:lpstr>Kansas | Service Area</vt:lpstr>
      <vt:lpstr>Kansas | At a Glance</vt:lpstr>
      <vt:lpstr>Kentucky | Review</vt:lpstr>
      <vt:lpstr>Kentucky | Service Area</vt:lpstr>
      <vt:lpstr>Kentucky | At a Glance</vt:lpstr>
      <vt:lpstr>Michigan | Review</vt:lpstr>
      <vt:lpstr>Michigan | Service Area</vt:lpstr>
      <vt:lpstr>Michigan | At a Glance</vt:lpstr>
      <vt:lpstr>Missouri | Review</vt:lpstr>
      <vt:lpstr>Missouri | Service Area</vt:lpstr>
      <vt:lpstr>Missouri | At a Glance</vt:lpstr>
      <vt:lpstr>Nebraska | Review</vt:lpstr>
      <vt:lpstr>Nebraska | Service Area</vt:lpstr>
      <vt:lpstr>Nebraska | At a Glance</vt:lpstr>
      <vt:lpstr>Oklahoma | Review</vt:lpstr>
      <vt:lpstr>Oklahoma | Service Area</vt:lpstr>
      <vt:lpstr>Oklahoma | At a Glance</vt:lpstr>
      <vt:lpstr>Tennessee | Review</vt:lpstr>
      <vt:lpstr>Tennessee | Service Area</vt:lpstr>
      <vt:lpstr>Tennessee | At a Glance</vt:lpstr>
      <vt:lpstr>Wisconsin | Review</vt:lpstr>
      <vt:lpstr>Wisconsin | Service Area</vt:lpstr>
      <vt:lpstr>Wisconsin | At a Glance</vt:lpstr>
      <vt:lpstr>Central Market Summary</vt:lpstr>
      <vt:lpstr>West Region Markets</vt:lpstr>
      <vt:lpstr>West Eligible and Penetration</vt:lpstr>
      <vt:lpstr>Arizona | Review</vt:lpstr>
      <vt:lpstr>Arizona | Service Area</vt:lpstr>
      <vt:lpstr>Arizona | At a Glance</vt:lpstr>
      <vt:lpstr>Arizona | At a Glance</vt:lpstr>
      <vt:lpstr>California – South | Review</vt:lpstr>
      <vt:lpstr>California – South | Service Area</vt:lpstr>
      <vt:lpstr>California – South | At a Glance</vt:lpstr>
      <vt:lpstr>California – South | At a Glance</vt:lpstr>
      <vt:lpstr>California – North | Review</vt:lpstr>
      <vt:lpstr>California – North | Service Area</vt:lpstr>
      <vt:lpstr>California – North| At a Glance</vt:lpstr>
      <vt:lpstr>California – North| At a Glance</vt:lpstr>
      <vt:lpstr>Hawaii | Review</vt:lpstr>
      <vt:lpstr>Hawaii | Service Area</vt:lpstr>
      <vt:lpstr>Hawaii | At a Glance</vt:lpstr>
      <vt:lpstr>Nevada | Review</vt:lpstr>
      <vt:lpstr>Nevada | Service Area</vt:lpstr>
      <vt:lpstr>Nevada | At a Glance</vt:lpstr>
      <vt:lpstr>Nevada | At a Glance</vt:lpstr>
      <vt:lpstr>New Mexico | Review</vt:lpstr>
      <vt:lpstr>New Mexico | Service Area</vt:lpstr>
      <vt:lpstr>New Mexico | At a Glance</vt:lpstr>
      <vt:lpstr>New Mexico | At a Glance</vt:lpstr>
      <vt:lpstr>Oregon | Review</vt:lpstr>
      <vt:lpstr>Oregon | Service Area</vt:lpstr>
      <vt:lpstr>Oregon | At a Glance</vt:lpstr>
      <vt:lpstr>Oregon | At a Glance</vt:lpstr>
      <vt:lpstr>Oregon | At a Glance</vt:lpstr>
      <vt:lpstr>Washington | Review</vt:lpstr>
      <vt:lpstr>Washington | Service Area</vt:lpstr>
      <vt:lpstr>Washington | At a Glance</vt:lpstr>
      <vt:lpstr>Washington | At a Glance</vt:lpstr>
      <vt:lpstr>West Market Summary</vt:lpstr>
      <vt:lpstr>South Region Markets</vt:lpstr>
      <vt:lpstr>South Eligibles and Penetration</vt:lpstr>
      <vt:lpstr>Alabama | Review</vt:lpstr>
      <vt:lpstr>Alabama | Service Area</vt:lpstr>
      <vt:lpstr>Alabama | At A Glance</vt:lpstr>
      <vt:lpstr>Louisiana | Review</vt:lpstr>
      <vt:lpstr>Louisiana | Service Area</vt:lpstr>
      <vt:lpstr>Louisiana | At A Glance</vt:lpstr>
      <vt:lpstr>Mississippi | Review</vt:lpstr>
      <vt:lpstr>Mississippi | Service Area</vt:lpstr>
      <vt:lpstr>Mississippi | At A Glance</vt:lpstr>
      <vt:lpstr>Georgia | Review</vt:lpstr>
      <vt:lpstr>Georgia | Service Area</vt:lpstr>
      <vt:lpstr>Georgia | At A Glance</vt:lpstr>
      <vt:lpstr>North Carolina | Review</vt:lpstr>
      <vt:lpstr>North Carolina | Service Area</vt:lpstr>
      <vt:lpstr>North Carolina | At a Glance</vt:lpstr>
      <vt:lpstr>South Carolina | Review</vt:lpstr>
      <vt:lpstr>South Carolina | Service Area</vt:lpstr>
      <vt:lpstr>South Carolina | At a Glance</vt:lpstr>
      <vt:lpstr>Florida | Review</vt:lpstr>
      <vt:lpstr>Florida | Service Area</vt:lpstr>
      <vt:lpstr>Florida | At A Glance</vt:lpstr>
      <vt:lpstr>Texas | Review</vt:lpstr>
      <vt:lpstr>Texas | Service Area</vt:lpstr>
      <vt:lpstr>Texas | At A Glance</vt:lpstr>
      <vt:lpstr>South Market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Vision</dc:title>
  <dc:creator>Kellie J. Rice</dc:creator>
  <cp:lastModifiedBy>Shane S. White</cp:lastModifiedBy>
  <cp:revision>2</cp:revision>
  <dcterms:created xsi:type="dcterms:W3CDTF">2023-07-24T01:37:50Z</dcterms:created>
  <dcterms:modified xsi:type="dcterms:W3CDTF">2023-08-02T19:41:25Z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2023-07-24T00:00:00Z</vt:filetime>
  </property>
  <property fmtid="{D5CDD505-2E9C-101B-9397-08002B2CF9AE}" pid="5" name="MSIP_Label_5a776955-85f6-4fec-9553-96dd3e0373c4_ActionId">
    <vt:lpwstr>ed4fa2fc-367e-4a2f-a75c-379b078f217f</vt:lpwstr>
  </property>
  <property fmtid="{D5CDD505-2E9C-101B-9397-08002B2CF9AE}" pid="6" name="MSIP_Label_5a776955-85f6-4fec-9553-96dd3e0373c4_ContentBits">
    <vt:lpwstr>0</vt:lpwstr>
  </property>
  <property fmtid="{D5CDD505-2E9C-101B-9397-08002B2CF9AE}" pid="7" name="MSIP_Label_5a776955-85f6-4fec-9553-96dd3e0373c4_Enabled">
    <vt:lpwstr>true</vt:lpwstr>
  </property>
  <property fmtid="{D5CDD505-2E9C-101B-9397-08002B2CF9AE}" pid="8" name="MSIP_Label_5a776955-85f6-4fec-9553-96dd3e0373c4_Method">
    <vt:lpwstr>Standard</vt:lpwstr>
  </property>
  <property fmtid="{D5CDD505-2E9C-101B-9397-08002B2CF9AE}" pid="9" name="MSIP_Label_5a776955-85f6-4fec-9553-96dd3e0373c4_Name">
    <vt:lpwstr>Confidential</vt:lpwstr>
  </property>
  <property fmtid="{D5CDD505-2E9C-101B-9397-08002B2CF9AE}" pid="10" name="MSIP_Label_5a776955-85f6-4fec-9553-96dd3e0373c4_SetDate">
    <vt:lpwstr>2023-06-15T20:15:49Z</vt:lpwstr>
  </property>
  <property fmtid="{D5CDD505-2E9C-101B-9397-08002B2CF9AE}" pid="11" name="MSIP_Label_5a776955-85f6-4fec-9553-96dd3e0373c4_SiteId">
    <vt:lpwstr>f45ccc07-e57e-4d15-bf6f-f6cbccd2d395</vt:lpwstr>
  </property>
  <property fmtid="{D5CDD505-2E9C-101B-9397-08002B2CF9AE}" pid="12" name="Producer">
    <vt:lpwstr>Microsoft® PowerPoint® for Microsoft 365</vt:lpwstr>
  </property>
</Properties>
</file>