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0"/>
  </p:notesMasterIdLst>
  <p:sldIdLst>
    <p:sldId id="2147471526" r:id="rId2"/>
    <p:sldId id="2147471557" r:id="rId3"/>
    <p:sldId id="430" r:id="rId4"/>
    <p:sldId id="2147475311" r:id="rId5"/>
    <p:sldId id="2147471527" r:id="rId6"/>
    <p:sldId id="2147471459" r:id="rId7"/>
    <p:sldId id="2147471461" r:id="rId8"/>
    <p:sldId id="265" r:id="rId9"/>
    <p:sldId id="266" r:id="rId10"/>
    <p:sldId id="1780" r:id="rId11"/>
    <p:sldId id="2971" r:id="rId12"/>
    <p:sldId id="2147471453" r:id="rId13"/>
    <p:sldId id="2147471528" r:id="rId14"/>
    <p:sldId id="2147471529" r:id="rId15"/>
    <p:sldId id="2147475300" r:id="rId16"/>
    <p:sldId id="2147475301" r:id="rId17"/>
    <p:sldId id="2147475302" r:id="rId18"/>
    <p:sldId id="2147475231" r:id="rId19"/>
    <p:sldId id="2147475296" r:id="rId20"/>
    <p:sldId id="2147475224" r:id="rId21"/>
    <p:sldId id="2147475298" r:id="rId22"/>
    <p:sldId id="264" r:id="rId23"/>
    <p:sldId id="2147475278" r:id="rId24"/>
    <p:sldId id="2147475299" r:id="rId25"/>
    <p:sldId id="2147475289" r:id="rId26"/>
    <p:sldId id="2147475292" r:id="rId27"/>
    <p:sldId id="2147475291" r:id="rId28"/>
    <p:sldId id="2147475293" r:id="rId29"/>
    <p:sldId id="2147475294" r:id="rId30"/>
    <p:sldId id="2147475255" r:id="rId31"/>
    <p:sldId id="2147475303" r:id="rId32"/>
    <p:sldId id="2147475276" r:id="rId33"/>
    <p:sldId id="2147475269" r:id="rId34"/>
    <p:sldId id="2147475308" r:id="rId35"/>
    <p:sldId id="2147475307" r:id="rId36"/>
    <p:sldId id="2147475257" r:id="rId37"/>
    <p:sldId id="2147475258" r:id="rId38"/>
    <p:sldId id="2147475275" r:id="rId39"/>
    <p:sldId id="2147475271" r:id="rId40"/>
    <p:sldId id="2147475277" r:id="rId41"/>
    <p:sldId id="2147475272" r:id="rId42"/>
    <p:sldId id="269" r:id="rId43"/>
    <p:sldId id="2147471470" r:id="rId44"/>
    <p:sldId id="2147471472" r:id="rId45"/>
    <p:sldId id="2147471473" r:id="rId46"/>
    <p:sldId id="2147471359" r:id="rId47"/>
    <p:sldId id="2147471362" r:id="rId48"/>
    <p:sldId id="2147471363" r:id="rId49"/>
    <p:sldId id="2147471475" r:id="rId50"/>
    <p:sldId id="2147471477" r:id="rId51"/>
    <p:sldId id="2147471440" r:id="rId52"/>
    <p:sldId id="2147471441" r:id="rId53"/>
    <p:sldId id="2147471364" r:id="rId54"/>
    <p:sldId id="2147471365" r:id="rId55"/>
    <p:sldId id="2147471442" r:id="rId56"/>
    <p:sldId id="2147471366" r:id="rId57"/>
    <p:sldId id="2147471367" r:id="rId58"/>
    <p:sldId id="2147471368" r:id="rId59"/>
    <p:sldId id="2147471478" r:id="rId60"/>
    <p:sldId id="2147471369" r:id="rId61"/>
    <p:sldId id="334" r:id="rId62"/>
    <p:sldId id="2147471479" r:id="rId63"/>
    <p:sldId id="2147471480" r:id="rId64"/>
    <p:sldId id="2147471481" r:id="rId65"/>
    <p:sldId id="2147471482" r:id="rId66"/>
    <p:sldId id="2147471483" r:id="rId67"/>
    <p:sldId id="2147471484" r:id="rId68"/>
    <p:sldId id="2147471485" r:id="rId69"/>
    <p:sldId id="2147471373" r:id="rId70"/>
    <p:sldId id="357" r:id="rId71"/>
    <p:sldId id="360" r:id="rId72"/>
    <p:sldId id="2147471376" r:id="rId73"/>
    <p:sldId id="351" r:id="rId74"/>
    <p:sldId id="353" r:id="rId75"/>
    <p:sldId id="355" r:id="rId76"/>
    <p:sldId id="361" r:id="rId77"/>
    <p:sldId id="363" r:id="rId78"/>
    <p:sldId id="338" r:id="rId79"/>
    <p:sldId id="2147471487" r:id="rId80"/>
    <p:sldId id="326" r:id="rId81"/>
    <p:sldId id="2147471489" r:id="rId82"/>
    <p:sldId id="364" r:id="rId83"/>
    <p:sldId id="366" r:id="rId84"/>
    <p:sldId id="330" r:id="rId85"/>
    <p:sldId id="332" r:id="rId86"/>
    <p:sldId id="341" r:id="rId87"/>
    <p:sldId id="343" r:id="rId88"/>
    <p:sldId id="346" r:id="rId89"/>
    <p:sldId id="2147471490" r:id="rId90"/>
    <p:sldId id="2147471491" r:id="rId91"/>
    <p:sldId id="2147471492" r:id="rId92"/>
    <p:sldId id="2147471387" r:id="rId93"/>
    <p:sldId id="315" r:id="rId94"/>
    <p:sldId id="2147471389" r:id="rId95"/>
    <p:sldId id="2147471390" r:id="rId96"/>
    <p:sldId id="2147471496" r:id="rId97"/>
    <p:sldId id="2147471392" r:id="rId98"/>
    <p:sldId id="633" r:id="rId99"/>
    <p:sldId id="569" r:id="rId100"/>
    <p:sldId id="2147471497" r:id="rId101"/>
    <p:sldId id="2147471394" r:id="rId102"/>
    <p:sldId id="2147471498" r:id="rId103"/>
    <p:sldId id="2147471499" r:id="rId104"/>
    <p:sldId id="2147471500" r:id="rId105"/>
    <p:sldId id="2147471502" r:id="rId106"/>
    <p:sldId id="2147471503" r:id="rId107"/>
    <p:sldId id="2147471504" r:id="rId108"/>
    <p:sldId id="2147471505" r:id="rId109"/>
    <p:sldId id="2147471451" r:id="rId110"/>
    <p:sldId id="2147471507" r:id="rId111"/>
    <p:sldId id="2147471508" r:id="rId112"/>
    <p:sldId id="2147471509" r:id="rId113"/>
    <p:sldId id="2147471510" r:id="rId114"/>
    <p:sldId id="2147471511" r:id="rId115"/>
    <p:sldId id="2147471512" r:id="rId116"/>
    <p:sldId id="2147471513" r:id="rId117"/>
    <p:sldId id="2147471514" r:id="rId118"/>
    <p:sldId id="2147471515" r:id="rId119"/>
    <p:sldId id="2147471516" r:id="rId120"/>
    <p:sldId id="2147471517" r:id="rId121"/>
    <p:sldId id="2147471408" r:id="rId122"/>
    <p:sldId id="2147471412" r:id="rId123"/>
    <p:sldId id="2147471423" r:id="rId124"/>
    <p:sldId id="2147471425" r:id="rId125"/>
    <p:sldId id="2147471426" r:id="rId126"/>
    <p:sldId id="2147471428" r:id="rId127"/>
    <p:sldId id="2147471429" r:id="rId128"/>
    <p:sldId id="2147471431" r:id="rId129"/>
    <p:sldId id="2147471420" r:id="rId130"/>
    <p:sldId id="2147471422" r:id="rId131"/>
    <p:sldId id="2147471520" r:id="rId132"/>
    <p:sldId id="2147471521" r:id="rId133"/>
    <p:sldId id="2147471522" r:id="rId134"/>
    <p:sldId id="2147471523" r:id="rId135"/>
    <p:sldId id="2147471414" r:id="rId136"/>
    <p:sldId id="2147471416" r:id="rId137"/>
    <p:sldId id="2147471524" r:id="rId138"/>
    <p:sldId id="2147471419"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EA674D-2287-5A0F-2B93-38DBC3DDD6F2}" name="Andy McDill" initials="AM" userId="S::CN326022@centene.com::b20c9f82-0adc-45b8-b431-7069f9be37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0CD620-A968-473A-AEB2-7A6482E67A69}" v="24" dt="2023-07-26T14:03:48.7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99" autoAdjust="0"/>
    <p:restoredTop sz="94660"/>
  </p:normalViewPr>
  <p:slideViewPr>
    <p:cSldViewPr snapToGrid="0">
      <p:cViewPr varScale="1">
        <p:scale>
          <a:sx n="125" d="100"/>
          <a:sy n="125" d="100"/>
        </p:scale>
        <p:origin x="108" y="192"/>
      </p:cViewPr>
      <p:guideLst>
        <p:guide orient="horz" pos="2376"/>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4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e S. White" userId="ed3099a2-3ffd-48cc-8e6a-09f9670badd2" providerId="ADAL" clId="{8A0CD620-A968-473A-AEB2-7A6482E67A69}"/>
    <pc:docChg chg="undo custSel addSld delSld modSld sldOrd">
      <pc:chgData name="Shane S. White" userId="ed3099a2-3ffd-48cc-8e6a-09f9670badd2" providerId="ADAL" clId="{8A0CD620-A968-473A-AEB2-7A6482E67A69}" dt="2023-07-26T19:29:00.749" v="286" actId="2696"/>
      <pc:docMkLst>
        <pc:docMk/>
      </pc:docMkLst>
      <pc:sldChg chg="del">
        <pc:chgData name="Shane S. White" userId="ed3099a2-3ffd-48cc-8e6a-09f9670badd2" providerId="ADAL" clId="{8A0CD620-A968-473A-AEB2-7A6482E67A69}" dt="2023-07-20T15:00:48.110" v="73" actId="2696"/>
        <pc:sldMkLst>
          <pc:docMk/>
          <pc:sldMk cId="312953779" sldId="257"/>
        </pc:sldMkLst>
      </pc:sldChg>
      <pc:sldChg chg="del">
        <pc:chgData name="Shane S. White" userId="ed3099a2-3ffd-48cc-8e6a-09f9670badd2" providerId="ADAL" clId="{8A0CD620-A968-473A-AEB2-7A6482E67A69}" dt="2023-07-20T14:40:59.661" v="21" actId="2696"/>
        <pc:sldMkLst>
          <pc:docMk/>
          <pc:sldMk cId="1555581404" sldId="258"/>
        </pc:sldMkLst>
      </pc:sldChg>
      <pc:sldChg chg="del">
        <pc:chgData name="Shane S. White" userId="ed3099a2-3ffd-48cc-8e6a-09f9670badd2" providerId="ADAL" clId="{8A0CD620-A968-473A-AEB2-7A6482E67A69}" dt="2023-07-20T15:05:56.615" v="84" actId="2696"/>
        <pc:sldMkLst>
          <pc:docMk/>
          <pc:sldMk cId="2641642213" sldId="273"/>
        </pc:sldMkLst>
      </pc:sldChg>
      <pc:sldChg chg="del">
        <pc:chgData name="Shane S. White" userId="ed3099a2-3ffd-48cc-8e6a-09f9670badd2" providerId="ADAL" clId="{8A0CD620-A968-473A-AEB2-7A6482E67A69}" dt="2023-07-20T15:08:42.761" v="94" actId="2696"/>
        <pc:sldMkLst>
          <pc:docMk/>
          <pc:sldMk cId="3575631268" sldId="279"/>
        </pc:sldMkLst>
      </pc:sldChg>
      <pc:sldChg chg="del">
        <pc:chgData name="Shane S. White" userId="ed3099a2-3ffd-48cc-8e6a-09f9670badd2" providerId="ADAL" clId="{8A0CD620-A968-473A-AEB2-7A6482E67A69}" dt="2023-07-20T15:05:46.117" v="82" actId="2696"/>
        <pc:sldMkLst>
          <pc:docMk/>
          <pc:sldMk cId="2511308945" sldId="280"/>
        </pc:sldMkLst>
      </pc:sldChg>
      <pc:sldChg chg="del">
        <pc:chgData name="Shane S. White" userId="ed3099a2-3ffd-48cc-8e6a-09f9670badd2" providerId="ADAL" clId="{8A0CD620-A968-473A-AEB2-7A6482E67A69}" dt="2023-07-20T15:05:36.485" v="81" actId="2696"/>
        <pc:sldMkLst>
          <pc:docMk/>
          <pc:sldMk cId="3354621721" sldId="281"/>
        </pc:sldMkLst>
      </pc:sldChg>
      <pc:sldChg chg="del">
        <pc:chgData name="Shane S. White" userId="ed3099a2-3ffd-48cc-8e6a-09f9670badd2" providerId="ADAL" clId="{8A0CD620-A968-473A-AEB2-7A6482E67A69}" dt="2023-07-20T15:05:13.910" v="80" actId="2696"/>
        <pc:sldMkLst>
          <pc:docMk/>
          <pc:sldMk cId="1615028507" sldId="282"/>
        </pc:sldMkLst>
      </pc:sldChg>
      <pc:sldChg chg="del">
        <pc:chgData name="Shane S. White" userId="ed3099a2-3ffd-48cc-8e6a-09f9670badd2" providerId="ADAL" clId="{8A0CD620-A968-473A-AEB2-7A6482E67A69}" dt="2023-07-20T15:05:08.060" v="79" actId="2696"/>
        <pc:sldMkLst>
          <pc:docMk/>
          <pc:sldMk cId="658960787" sldId="283"/>
        </pc:sldMkLst>
      </pc:sldChg>
      <pc:sldChg chg="del">
        <pc:chgData name="Shane S. White" userId="ed3099a2-3ffd-48cc-8e6a-09f9670badd2" providerId="ADAL" clId="{8A0CD620-A968-473A-AEB2-7A6482E67A69}" dt="2023-07-20T15:04:58.203" v="78" actId="2696"/>
        <pc:sldMkLst>
          <pc:docMk/>
          <pc:sldMk cId="3427363776" sldId="284"/>
        </pc:sldMkLst>
      </pc:sldChg>
      <pc:sldChg chg="del">
        <pc:chgData name="Shane S. White" userId="ed3099a2-3ffd-48cc-8e6a-09f9670badd2" providerId="ADAL" clId="{8A0CD620-A968-473A-AEB2-7A6482E67A69}" dt="2023-07-20T14:30:34.494" v="2" actId="2696"/>
        <pc:sldMkLst>
          <pc:docMk/>
          <pc:sldMk cId="3551300177" sldId="285"/>
        </pc:sldMkLst>
      </pc:sldChg>
      <pc:sldChg chg="del">
        <pc:chgData name="Shane S. White" userId="ed3099a2-3ffd-48cc-8e6a-09f9670badd2" providerId="ADAL" clId="{8A0CD620-A968-473A-AEB2-7A6482E67A69}" dt="2023-07-20T15:04:55.050" v="77" actId="2696"/>
        <pc:sldMkLst>
          <pc:docMk/>
          <pc:sldMk cId="2646559893" sldId="286"/>
        </pc:sldMkLst>
      </pc:sldChg>
      <pc:sldChg chg="del">
        <pc:chgData name="Shane S. White" userId="ed3099a2-3ffd-48cc-8e6a-09f9670badd2" providerId="ADAL" clId="{8A0CD620-A968-473A-AEB2-7A6482E67A69}" dt="2023-07-20T14:31:06.375" v="3" actId="2696"/>
        <pc:sldMkLst>
          <pc:docMk/>
          <pc:sldMk cId="1769693078" sldId="287"/>
        </pc:sldMkLst>
      </pc:sldChg>
      <pc:sldChg chg="del">
        <pc:chgData name="Shane S. White" userId="ed3099a2-3ffd-48cc-8e6a-09f9670badd2" providerId="ADAL" clId="{8A0CD620-A968-473A-AEB2-7A6482E67A69}" dt="2023-07-20T15:04:41.816" v="76" actId="2696"/>
        <pc:sldMkLst>
          <pc:docMk/>
          <pc:sldMk cId="1004636868" sldId="288"/>
        </pc:sldMkLst>
      </pc:sldChg>
      <pc:sldChg chg="del">
        <pc:chgData name="Shane S. White" userId="ed3099a2-3ffd-48cc-8e6a-09f9670badd2" providerId="ADAL" clId="{8A0CD620-A968-473A-AEB2-7A6482E67A69}" dt="2023-07-20T15:04:33.754" v="75" actId="2696"/>
        <pc:sldMkLst>
          <pc:docMk/>
          <pc:sldMk cId="1494972325" sldId="289"/>
        </pc:sldMkLst>
      </pc:sldChg>
      <pc:sldChg chg="del">
        <pc:chgData name="Shane S. White" userId="ed3099a2-3ffd-48cc-8e6a-09f9670badd2" providerId="ADAL" clId="{8A0CD620-A968-473A-AEB2-7A6482E67A69}" dt="2023-07-20T15:05:50.805" v="83" actId="2696"/>
        <pc:sldMkLst>
          <pc:docMk/>
          <pc:sldMk cId="3342550272" sldId="290"/>
        </pc:sldMkLst>
      </pc:sldChg>
      <pc:sldChg chg="del">
        <pc:chgData name="Shane S. White" userId="ed3099a2-3ffd-48cc-8e6a-09f9670badd2" providerId="ADAL" clId="{8A0CD620-A968-473A-AEB2-7A6482E67A69}" dt="2023-07-20T14:32:25.335" v="4" actId="2696"/>
        <pc:sldMkLst>
          <pc:docMk/>
          <pc:sldMk cId="2227800435" sldId="291"/>
        </pc:sldMkLst>
      </pc:sldChg>
      <pc:sldChg chg="del">
        <pc:chgData name="Shane S. White" userId="ed3099a2-3ffd-48cc-8e6a-09f9670badd2" providerId="ADAL" clId="{8A0CD620-A968-473A-AEB2-7A6482E67A69}" dt="2023-07-20T14:32:33.911" v="5" actId="2696"/>
        <pc:sldMkLst>
          <pc:docMk/>
          <pc:sldMk cId="612085945" sldId="292"/>
        </pc:sldMkLst>
      </pc:sldChg>
      <pc:sldChg chg="del">
        <pc:chgData name="Shane S. White" userId="ed3099a2-3ffd-48cc-8e6a-09f9670badd2" providerId="ADAL" clId="{8A0CD620-A968-473A-AEB2-7A6482E67A69}" dt="2023-07-20T14:32:37.432" v="6" actId="2696"/>
        <pc:sldMkLst>
          <pc:docMk/>
          <pc:sldMk cId="390496776" sldId="293"/>
        </pc:sldMkLst>
      </pc:sldChg>
      <pc:sldChg chg="del">
        <pc:chgData name="Shane S. White" userId="ed3099a2-3ffd-48cc-8e6a-09f9670badd2" providerId="ADAL" clId="{8A0CD620-A968-473A-AEB2-7A6482E67A69}" dt="2023-07-20T14:33:16.649" v="7" actId="2696"/>
        <pc:sldMkLst>
          <pc:docMk/>
          <pc:sldMk cId="2883130345" sldId="294"/>
        </pc:sldMkLst>
      </pc:sldChg>
      <pc:sldChg chg="del">
        <pc:chgData name="Shane S. White" userId="ed3099a2-3ffd-48cc-8e6a-09f9670badd2" providerId="ADAL" clId="{8A0CD620-A968-473A-AEB2-7A6482E67A69}" dt="2023-07-20T14:33:32.905" v="8" actId="2696"/>
        <pc:sldMkLst>
          <pc:docMk/>
          <pc:sldMk cId="4293802844" sldId="295"/>
        </pc:sldMkLst>
      </pc:sldChg>
      <pc:sldChg chg="del">
        <pc:chgData name="Shane S. White" userId="ed3099a2-3ffd-48cc-8e6a-09f9670badd2" providerId="ADAL" clId="{8A0CD620-A968-473A-AEB2-7A6482E67A69}" dt="2023-07-20T14:33:48.986" v="9" actId="2696"/>
        <pc:sldMkLst>
          <pc:docMk/>
          <pc:sldMk cId="4108740451" sldId="296"/>
        </pc:sldMkLst>
      </pc:sldChg>
      <pc:sldChg chg="del">
        <pc:chgData name="Shane S. White" userId="ed3099a2-3ffd-48cc-8e6a-09f9670badd2" providerId="ADAL" clId="{8A0CD620-A968-473A-AEB2-7A6482E67A69}" dt="2023-07-20T14:33:58.284" v="10" actId="2696"/>
        <pc:sldMkLst>
          <pc:docMk/>
          <pc:sldMk cId="4099967171" sldId="297"/>
        </pc:sldMkLst>
      </pc:sldChg>
      <pc:sldChg chg="del">
        <pc:chgData name="Shane S. White" userId="ed3099a2-3ffd-48cc-8e6a-09f9670badd2" providerId="ADAL" clId="{8A0CD620-A968-473A-AEB2-7A6482E67A69}" dt="2023-07-20T14:34:02.347" v="11" actId="2696"/>
        <pc:sldMkLst>
          <pc:docMk/>
          <pc:sldMk cId="2089770809" sldId="298"/>
        </pc:sldMkLst>
      </pc:sldChg>
      <pc:sldChg chg="del">
        <pc:chgData name="Shane S. White" userId="ed3099a2-3ffd-48cc-8e6a-09f9670badd2" providerId="ADAL" clId="{8A0CD620-A968-473A-AEB2-7A6482E67A69}" dt="2023-07-20T14:34:05.284" v="12" actId="2696"/>
        <pc:sldMkLst>
          <pc:docMk/>
          <pc:sldMk cId="2971148643" sldId="299"/>
        </pc:sldMkLst>
      </pc:sldChg>
      <pc:sldChg chg="del">
        <pc:chgData name="Shane S. White" userId="ed3099a2-3ffd-48cc-8e6a-09f9670badd2" providerId="ADAL" clId="{8A0CD620-A968-473A-AEB2-7A6482E67A69}" dt="2023-07-20T14:47:34.109" v="36" actId="2696"/>
        <pc:sldMkLst>
          <pc:docMk/>
          <pc:sldMk cId="1835823154" sldId="300"/>
        </pc:sldMkLst>
      </pc:sldChg>
      <pc:sldChg chg="del">
        <pc:chgData name="Shane S. White" userId="ed3099a2-3ffd-48cc-8e6a-09f9670badd2" providerId="ADAL" clId="{8A0CD620-A968-473A-AEB2-7A6482E67A69}" dt="2023-07-20T14:41:33.854" v="23" actId="2696"/>
        <pc:sldMkLst>
          <pc:docMk/>
          <pc:sldMk cId="2622766295" sldId="302"/>
        </pc:sldMkLst>
      </pc:sldChg>
      <pc:sldChg chg="del">
        <pc:chgData name="Shane S. White" userId="ed3099a2-3ffd-48cc-8e6a-09f9670badd2" providerId="ADAL" clId="{8A0CD620-A968-473A-AEB2-7A6482E67A69}" dt="2023-07-20T14:41:51.041" v="25" actId="2696"/>
        <pc:sldMkLst>
          <pc:docMk/>
          <pc:sldMk cId="3273112123" sldId="303"/>
        </pc:sldMkLst>
      </pc:sldChg>
      <pc:sldChg chg="del">
        <pc:chgData name="Shane S. White" userId="ed3099a2-3ffd-48cc-8e6a-09f9670badd2" providerId="ADAL" clId="{8A0CD620-A968-473A-AEB2-7A6482E67A69}" dt="2023-07-20T14:42:15.400" v="26" actId="2696"/>
        <pc:sldMkLst>
          <pc:docMk/>
          <pc:sldMk cId="1801961055" sldId="304"/>
        </pc:sldMkLst>
      </pc:sldChg>
      <pc:sldChg chg="del">
        <pc:chgData name="Shane S. White" userId="ed3099a2-3ffd-48cc-8e6a-09f9670badd2" providerId="ADAL" clId="{8A0CD620-A968-473A-AEB2-7A6482E67A69}" dt="2023-07-26T19:29:00.749" v="286" actId="2696"/>
        <pc:sldMkLst>
          <pc:docMk/>
          <pc:sldMk cId="669162001" sldId="305"/>
        </pc:sldMkLst>
      </pc:sldChg>
      <pc:sldChg chg="del">
        <pc:chgData name="Shane S. White" userId="ed3099a2-3ffd-48cc-8e6a-09f9670badd2" providerId="ADAL" clId="{8A0CD620-A968-473A-AEB2-7A6482E67A69}" dt="2023-07-20T14:45:15.629" v="27" actId="2696"/>
        <pc:sldMkLst>
          <pc:docMk/>
          <pc:sldMk cId="3960287540" sldId="306"/>
        </pc:sldMkLst>
      </pc:sldChg>
      <pc:sldChg chg="del">
        <pc:chgData name="Shane S. White" userId="ed3099a2-3ffd-48cc-8e6a-09f9670badd2" providerId="ADAL" clId="{8A0CD620-A968-473A-AEB2-7A6482E67A69}" dt="2023-07-20T14:45:44.240" v="28" actId="2696"/>
        <pc:sldMkLst>
          <pc:docMk/>
          <pc:sldMk cId="3087025518" sldId="307"/>
        </pc:sldMkLst>
      </pc:sldChg>
      <pc:sldChg chg="del">
        <pc:chgData name="Shane S. White" userId="ed3099a2-3ffd-48cc-8e6a-09f9670badd2" providerId="ADAL" clId="{8A0CD620-A968-473A-AEB2-7A6482E67A69}" dt="2023-07-20T14:56:13.778" v="63" actId="2696"/>
        <pc:sldMkLst>
          <pc:docMk/>
          <pc:sldMk cId="784225148" sldId="308"/>
        </pc:sldMkLst>
      </pc:sldChg>
      <pc:sldChg chg="del">
        <pc:chgData name="Shane S. White" userId="ed3099a2-3ffd-48cc-8e6a-09f9670badd2" providerId="ADAL" clId="{8A0CD620-A968-473A-AEB2-7A6482E67A69}" dt="2023-07-20T14:46:18.202" v="30" actId="2696"/>
        <pc:sldMkLst>
          <pc:docMk/>
          <pc:sldMk cId="1514819059" sldId="309"/>
        </pc:sldMkLst>
      </pc:sldChg>
      <pc:sldChg chg="del">
        <pc:chgData name="Shane S. White" userId="ed3099a2-3ffd-48cc-8e6a-09f9670badd2" providerId="ADAL" clId="{8A0CD620-A968-473A-AEB2-7A6482E67A69}" dt="2023-07-20T14:46:31.071" v="31" actId="2696"/>
        <pc:sldMkLst>
          <pc:docMk/>
          <pc:sldMk cId="1035943712" sldId="310"/>
        </pc:sldMkLst>
      </pc:sldChg>
      <pc:sldChg chg="del">
        <pc:chgData name="Shane S. White" userId="ed3099a2-3ffd-48cc-8e6a-09f9670badd2" providerId="ADAL" clId="{8A0CD620-A968-473A-AEB2-7A6482E67A69}" dt="2023-07-20T14:56:19.553" v="64" actId="2696"/>
        <pc:sldMkLst>
          <pc:docMk/>
          <pc:sldMk cId="194714387" sldId="311"/>
        </pc:sldMkLst>
      </pc:sldChg>
      <pc:sldChg chg="del">
        <pc:chgData name="Shane S. White" userId="ed3099a2-3ffd-48cc-8e6a-09f9670badd2" providerId="ADAL" clId="{8A0CD620-A968-473A-AEB2-7A6482E67A69}" dt="2023-07-20T14:46:47.766" v="32" actId="2696"/>
        <pc:sldMkLst>
          <pc:docMk/>
          <pc:sldMk cId="2093622360" sldId="312"/>
        </pc:sldMkLst>
      </pc:sldChg>
      <pc:sldChg chg="del">
        <pc:chgData name="Shane S. White" userId="ed3099a2-3ffd-48cc-8e6a-09f9670badd2" providerId="ADAL" clId="{8A0CD620-A968-473A-AEB2-7A6482E67A69}" dt="2023-07-20T14:51:08.112" v="45" actId="2696"/>
        <pc:sldMkLst>
          <pc:docMk/>
          <pc:sldMk cId="818102841" sldId="313"/>
        </pc:sldMkLst>
      </pc:sldChg>
      <pc:sldChg chg="del">
        <pc:chgData name="Shane S. White" userId="ed3099a2-3ffd-48cc-8e6a-09f9670badd2" providerId="ADAL" clId="{8A0CD620-A968-473A-AEB2-7A6482E67A69}" dt="2023-07-20T14:52:09.168" v="51" actId="2696"/>
        <pc:sldMkLst>
          <pc:docMk/>
          <pc:sldMk cId="1451584946" sldId="316"/>
        </pc:sldMkLst>
      </pc:sldChg>
      <pc:sldChg chg="del">
        <pc:chgData name="Shane S. White" userId="ed3099a2-3ffd-48cc-8e6a-09f9670badd2" providerId="ADAL" clId="{8A0CD620-A968-473A-AEB2-7A6482E67A69}" dt="2023-07-20T14:53:42.957" v="55" actId="2696"/>
        <pc:sldMkLst>
          <pc:docMk/>
          <pc:sldMk cId="2735009353" sldId="318"/>
        </pc:sldMkLst>
      </pc:sldChg>
      <pc:sldChg chg="del">
        <pc:chgData name="Shane S. White" userId="ed3099a2-3ffd-48cc-8e6a-09f9670badd2" providerId="ADAL" clId="{8A0CD620-A968-473A-AEB2-7A6482E67A69}" dt="2023-07-20T14:50:45.109" v="43" actId="2696"/>
        <pc:sldMkLst>
          <pc:docMk/>
          <pc:sldMk cId="658636691" sldId="331"/>
        </pc:sldMkLst>
      </pc:sldChg>
      <pc:sldChg chg="del">
        <pc:chgData name="Shane S. White" userId="ed3099a2-3ffd-48cc-8e6a-09f9670badd2" providerId="ADAL" clId="{8A0CD620-A968-473A-AEB2-7A6482E67A69}" dt="2023-07-20T14:49:11.632" v="41" actId="2696"/>
        <pc:sldMkLst>
          <pc:docMk/>
          <pc:sldMk cId="910015583" sldId="339"/>
        </pc:sldMkLst>
      </pc:sldChg>
      <pc:sldChg chg="del">
        <pc:chgData name="Shane S. White" userId="ed3099a2-3ffd-48cc-8e6a-09f9670badd2" providerId="ADAL" clId="{8A0CD620-A968-473A-AEB2-7A6482E67A69}" dt="2023-07-26T19:28:14.326" v="284" actId="2696"/>
        <pc:sldMkLst>
          <pc:docMk/>
          <pc:sldMk cId="2686297814" sldId="342"/>
        </pc:sldMkLst>
      </pc:sldChg>
      <pc:sldChg chg="del">
        <pc:chgData name="Shane S. White" userId="ed3099a2-3ffd-48cc-8e6a-09f9670badd2" providerId="ADAL" clId="{8A0CD620-A968-473A-AEB2-7A6482E67A69}" dt="2023-07-20T14:51:01.743" v="44" actId="2696"/>
        <pc:sldMkLst>
          <pc:docMk/>
          <pc:sldMk cId="4020963339" sldId="347"/>
        </pc:sldMkLst>
      </pc:sldChg>
      <pc:sldChg chg="del">
        <pc:chgData name="Shane S. White" userId="ed3099a2-3ffd-48cc-8e6a-09f9670badd2" providerId="ADAL" clId="{8A0CD620-A968-473A-AEB2-7A6482E67A69}" dt="2023-07-20T14:48:11.008" v="39" actId="2696"/>
        <pc:sldMkLst>
          <pc:docMk/>
          <pc:sldMk cId="3263881138" sldId="354"/>
        </pc:sldMkLst>
      </pc:sldChg>
      <pc:sldChg chg="del">
        <pc:chgData name="Shane S. White" userId="ed3099a2-3ffd-48cc-8e6a-09f9670badd2" providerId="ADAL" clId="{8A0CD620-A968-473A-AEB2-7A6482E67A69}" dt="2023-07-20T14:47:53.954" v="37" actId="2696"/>
        <pc:sldMkLst>
          <pc:docMk/>
          <pc:sldMk cId="3881627124" sldId="358"/>
        </pc:sldMkLst>
      </pc:sldChg>
      <pc:sldChg chg="del">
        <pc:chgData name="Shane S. White" userId="ed3099a2-3ffd-48cc-8e6a-09f9670badd2" providerId="ADAL" clId="{8A0CD620-A968-473A-AEB2-7A6482E67A69}" dt="2023-07-20T14:49:03.244" v="40" actId="2696"/>
        <pc:sldMkLst>
          <pc:docMk/>
          <pc:sldMk cId="2799780069" sldId="362"/>
        </pc:sldMkLst>
      </pc:sldChg>
      <pc:sldChg chg="del">
        <pc:chgData name="Shane S. White" userId="ed3099a2-3ffd-48cc-8e6a-09f9670badd2" providerId="ADAL" clId="{8A0CD620-A968-473A-AEB2-7A6482E67A69}" dt="2023-07-20T14:50:34.953" v="42" actId="2696"/>
        <pc:sldMkLst>
          <pc:docMk/>
          <pc:sldMk cId="813803796" sldId="365"/>
        </pc:sldMkLst>
      </pc:sldChg>
      <pc:sldChg chg="addSp modSp mod">
        <pc:chgData name="Shane S. White" userId="ed3099a2-3ffd-48cc-8e6a-09f9670badd2" providerId="ADAL" clId="{8A0CD620-A968-473A-AEB2-7A6482E67A69}" dt="2023-07-26T14:03:29.984" v="263" actId="1076"/>
        <pc:sldMkLst>
          <pc:docMk/>
          <pc:sldMk cId="4004068124" sldId="430"/>
        </pc:sldMkLst>
        <pc:picChg chg="add mod">
          <ac:chgData name="Shane S. White" userId="ed3099a2-3ffd-48cc-8e6a-09f9670badd2" providerId="ADAL" clId="{8A0CD620-A968-473A-AEB2-7A6482E67A69}" dt="2023-07-26T14:03:05.900" v="261" actId="1076"/>
          <ac:picMkLst>
            <pc:docMk/>
            <pc:sldMk cId="4004068124" sldId="430"/>
            <ac:picMk id="5" creationId="{C6511C79-4EFB-1DE8-3CFC-E2E293121884}"/>
          </ac:picMkLst>
        </pc:picChg>
        <pc:picChg chg="add mod">
          <ac:chgData name="Shane S. White" userId="ed3099a2-3ffd-48cc-8e6a-09f9670badd2" providerId="ADAL" clId="{8A0CD620-A968-473A-AEB2-7A6482E67A69}" dt="2023-07-26T14:03:29.984" v="263" actId="1076"/>
          <ac:picMkLst>
            <pc:docMk/>
            <pc:sldMk cId="4004068124" sldId="430"/>
            <ac:picMk id="7" creationId="{3CDE87E7-EE91-EE7E-A1FE-03209024C466}"/>
          </ac:picMkLst>
        </pc:picChg>
      </pc:sldChg>
      <pc:sldChg chg="delSp modSp del mod">
        <pc:chgData name="Shane S. White" userId="ed3099a2-3ffd-48cc-8e6a-09f9670badd2" providerId="ADAL" clId="{8A0CD620-A968-473A-AEB2-7A6482E67A69}" dt="2023-07-20T15:09:18.622" v="98" actId="2696"/>
        <pc:sldMkLst>
          <pc:docMk/>
          <pc:sldMk cId="2991584661" sldId="932"/>
        </pc:sldMkLst>
        <pc:spChg chg="del mod">
          <ac:chgData name="Shane S. White" userId="ed3099a2-3ffd-48cc-8e6a-09f9670badd2" providerId="ADAL" clId="{8A0CD620-A968-473A-AEB2-7A6482E67A69}" dt="2023-07-20T14:34:35.285" v="14" actId="478"/>
          <ac:spMkLst>
            <pc:docMk/>
            <pc:sldMk cId="2991584661" sldId="932"/>
            <ac:spMk id="7" creationId="{BA3C8C5D-B8E6-CE5A-B216-C7B2958FC572}"/>
          </ac:spMkLst>
        </pc:spChg>
      </pc:sldChg>
      <pc:sldChg chg="del">
        <pc:chgData name="Shane S. White" userId="ed3099a2-3ffd-48cc-8e6a-09f9670badd2" providerId="ADAL" clId="{8A0CD620-A968-473A-AEB2-7A6482E67A69}" dt="2023-07-20T15:06:32.917" v="88" actId="2696"/>
        <pc:sldMkLst>
          <pc:docMk/>
          <pc:sldMk cId="4137772614" sldId="2997"/>
        </pc:sldMkLst>
      </pc:sldChg>
      <pc:sldChg chg="del">
        <pc:chgData name="Shane S. White" userId="ed3099a2-3ffd-48cc-8e6a-09f9670badd2" providerId="ADAL" clId="{8A0CD620-A968-473A-AEB2-7A6482E67A69}" dt="2023-07-20T15:12:51.175" v="100" actId="2696"/>
        <pc:sldMkLst>
          <pc:docMk/>
          <pc:sldMk cId="1608650249" sldId="2147471360"/>
        </pc:sldMkLst>
      </pc:sldChg>
      <pc:sldChg chg="del">
        <pc:chgData name="Shane S. White" userId="ed3099a2-3ffd-48cc-8e6a-09f9670badd2" providerId="ADAL" clId="{8A0CD620-A968-473A-AEB2-7A6482E67A69}" dt="2023-07-20T14:47:11.364" v="33" actId="2696"/>
        <pc:sldMkLst>
          <pc:docMk/>
          <pc:sldMk cId="2574169289" sldId="2147471370"/>
        </pc:sldMkLst>
      </pc:sldChg>
      <pc:sldChg chg="del">
        <pc:chgData name="Shane S. White" userId="ed3099a2-3ffd-48cc-8e6a-09f9670badd2" providerId="ADAL" clId="{8A0CD620-A968-473A-AEB2-7A6482E67A69}" dt="2023-07-20T14:57:44.387" v="68" actId="2696"/>
        <pc:sldMkLst>
          <pc:docMk/>
          <pc:sldMk cId="452520449" sldId="2147471374"/>
        </pc:sldMkLst>
      </pc:sldChg>
      <pc:sldChg chg="del">
        <pc:chgData name="Shane S. White" userId="ed3099a2-3ffd-48cc-8e6a-09f9670badd2" providerId="ADAL" clId="{8A0CD620-A968-473A-AEB2-7A6482E67A69}" dt="2023-07-20T14:48:03.124" v="38" actId="2696"/>
        <pc:sldMkLst>
          <pc:docMk/>
          <pc:sldMk cId="539906315" sldId="2147471377"/>
        </pc:sldMkLst>
      </pc:sldChg>
      <pc:sldChg chg="del">
        <pc:chgData name="Shane S. White" userId="ed3099a2-3ffd-48cc-8e6a-09f9670badd2" providerId="ADAL" clId="{8A0CD620-A968-473A-AEB2-7A6482E67A69}" dt="2023-07-20T14:45:52.772" v="29" actId="2696"/>
        <pc:sldMkLst>
          <pc:docMk/>
          <pc:sldMk cId="3096698927" sldId="2147471379"/>
        </pc:sldMkLst>
      </pc:sldChg>
      <pc:sldChg chg="del">
        <pc:chgData name="Shane S. White" userId="ed3099a2-3ffd-48cc-8e6a-09f9670badd2" providerId="ADAL" clId="{8A0CD620-A968-473A-AEB2-7A6482E67A69}" dt="2023-07-20T14:51:34.322" v="46" actId="2696"/>
        <pc:sldMkLst>
          <pc:docMk/>
          <pc:sldMk cId="4039092700" sldId="2147471382"/>
        </pc:sldMkLst>
      </pc:sldChg>
      <pc:sldChg chg="del">
        <pc:chgData name="Shane S. White" userId="ed3099a2-3ffd-48cc-8e6a-09f9670badd2" providerId="ADAL" clId="{8A0CD620-A968-473A-AEB2-7A6482E67A69}" dt="2023-07-20T14:51:58.448" v="50" actId="2696"/>
        <pc:sldMkLst>
          <pc:docMk/>
          <pc:sldMk cId="406255716" sldId="2147471388"/>
        </pc:sldMkLst>
      </pc:sldChg>
      <pc:sldChg chg="del">
        <pc:chgData name="Shane S. White" userId="ed3099a2-3ffd-48cc-8e6a-09f9670badd2" providerId="ADAL" clId="{8A0CD620-A968-473A-AEB2-7A6482E67A69}" dt="2023-07-20T14:55:03.713" v="59" actId="2696"/>
        <pc:sldMkLst>
          <pc:docMk/>
          <pc:sldMk cId="1870656616" sldId="2147471413"/>
        </pc:sldMkLst>
      </pc:sldChg>
      <pc:sldChg chg="del">
        <pc:chgData name="Shane S. White" userId="ed3099a2-3ffd-48cc-8e6a-09f9670badd2" providerId="ADAL" clId="{8A0CD620-A968-473A-AEB2-7A6482E67A69}" dt="2023-07-20T14:56:30.426" v="65" actId="2696"/>
        <pc:sldMkLst>
          <pc:docMk/>
          <pc:sldMk cId="714891684" sldId="2147471415"/>
        </pc:sldMkLst>
      </pc:sldChg>
      <pc:sldChg chg="del">
        <pc:chgData name="Shane S. White" userId="ed3099a2-3ffd-48cc-8e6a-09f9670badd2" providerId="ADAL" clId="{8A0CD620-A968-473A-AEB2-7A6482E67A69}" dt="2023-07-26T19:27:02.632" v="282" actId="2696"/>
        <pc:sldMkLst>
          <pc:docMk/>
          <pc:sldMk cId="3877431875" sldId="2147471418"/>
        </pc:sldMkLst>
      </pc:sldChg>
      <pc:sldChg chg="del">
        <pc:chgData name="Shane S. White" userId="ed3099a2-3ffd-48cc-8e6a-09f9670badd2" providerId="ADAL" clId="{8A0CD620-A968-473A-AEB2-7A6482E67A69}" dt="2023-07-20T14:55:59.055" v="62" actId="2696"/>
        <pc:sldMkLst>
          <pc:docMk/>
          <pc:sldMk cId="170341390" sldId="2147471421"/>
        </pc:sldMkLst>
      </pc:sldChg>
      <pc:sldChg chg="del">
        <pc:chgData name="Shane S. White" userId="ed3099a2-3ffd-48cc-8e6a-09f9670badd2" providerId="ADAL" clId="{8A0CD620-A968-473A-AEB2-7A6482E67A69}" dt="2023-07-26T19:27:19.956" v="283" actId="2696"/>
        <pc:sldMkLst>
          <pc:docMk/>
          <pc:sldMk cId="1855455515" sldId="2147471424"/>
        </pc:sldMkLst>
      </pc:sldChg>
      <pc:sldChg chg="del">
        <pc:chgData name="Shane S. White" userId="ed3099a2-3ffd-48cc-8e6a-09f9670badd2" providerId="ADAL" clId="{8A0CD620-A968-473A-AEB2-7A6482E67A69}" dt="2023-07-20T14:55:30.331" v="60" actId="2696"/>
        <pc:sldMkLst>
          <pc:docMk/>
          <pc:sldMk cId="3071446723" sldId="2147471427"/>
        </pc:sldMkLst>
      </pc:sldChg>
      <pc:sldChg chg="del">
        <pc:chgData name="Shane S. White" userId="ed3099a2-3ffd-48cc-8e6a-09f9670badd2" providerId="ADAL" clId="{8A0CD620-A968-473A-AEB2-7A6482E67A69}" dt="2023-07-20T14:55:51.215" v="61" actId="2696"/>
        <pc:sldMkLst>
          <pc:docMk/>
          <pc:sldMk cId="3317922423" sldId="2147471430"/>
        </pc:sldMkLst>
      </pc:sldChg>
      <pc:sldChg chg="del">
        <pc:chgData name="Shane S. White" userId="ed3099a2-3ffd-48cc-8e6a-09f9670badd2" providerId="ADAL" clId="{8A0CD620-A968-473A-AEB2-7A6482E67A69}" dt="2023-07-20T14:57:10.042" v="66" actId="2696"/>
        <pc:sldMkLst>
          <pc:docMk/>
          <pc:sldMk cId="3416763519" sldId="2147471432"/>
        </pc:sldMkLst>
      </pc:sldChg>
      <pc:sldChg chg="del">
        <pc:chgData name="Shane S. White" userId="ed3099a2-3ffd-48cc-8e6a-09f9670badd2" providerId="ADAL" clId="{8A0CD620-A968-473A-AEB2-7A6482E67A69}" dt="2023-07-20T14:39:45.360" v="20" actId="2696"/>
        <pc:sldMkLst>
          <pc:docMk/>
          <pc:sldMk cId="3645061346" sldId="2147471436"/>
        </pc:sldMkLst>
      </pc:sldChg>
      <pc:sldChg chg="del">
        <pc:chgData name="Shane S. White" userId="ed3099a2-3ffd-48cc-8e6a-09f9670badd2" providerId="ADAL" clId="{8A0CD620-A968-473A-AEB2-7A6482E67A69}" dt="2023-07-20T14:59:29.503" v="72" actId="2696"/>
        <pc:sldMkLst>
          <pc:docMk/>
          <pc:sldMk cId="1620311265" sldId="2147471437"/>
        </pc:sldMkLst>
      </pc:sldChg>
      <pc:sldChg chg="del">
        <pc:chgData name="Shane S. White" userId="ed3099a2-3ffd-48cc-8e6a-09f9670badd2" providerId="ADAL" clId="{8A0CD620-A968-473A-AEB2-7A6482E67A69}" dt="2023-07-20T15:06:21.511" v="87" actId="2696"/>
        <pc:sldMkLst>
          <pc:docMk/>
          <pc:sldMk cId="4105486773" sldId="2147471447"/>
        </pc:sldMkLst>
      </pc:sldChg>
      <pc:sldChg chg="del">
        <pc:chgData name="Shane S. White" userId="ed3099a2-3ffd-48cc-8e6a-09f9670badd2" providerId="ADAL" clId="{8A0CD620-A968-473A-AEB2-7A6482E67A69}" dt="2023-07-20T14:47:20.021" v="34" actId="2696"/>
        <pc:sldMkLst>
          <pc:docMk/>
          <pc:sldMk cId="3113779064" sldId="2147471450"/>
        </pc:sldMkLst>
      </pc:sldChg>
      <pc:sldChg chg="del">
        <pc:chgData name="Shane S. White" userId="ed3099a2-3ffd-48cc-8e6a-09f9670badd2" providerId="ADAL" clId="{8A0CD620-A968-473A-AEB2-7A6482E67A69}" dt="2023-07-20T14:26:26.407" v="0" actId="2696"/>
        <pc:sldMkLst>
          <pc:docMk/>
          <pc:sldMk cId="2103639403" sldId="2147471454"/>
        </pc:sldMkLst>
      </pc:sldChg>
      <pc:sldChg chg="del">
        <pc:chgData name="Shane S. White" userId="ed3099a2-3ffd-48cc-8e6a-09f9670badd2" providerId="ADAL" clId="{8A0CD620-A968-473A-AEB2-7A6482E67A69}" dt="2023-07-20T15:09:00.361" v="97" actId="2696"/>
        <pc:sldMkLst>
          <pc:docMk/>
          <pc:sldMk cId="1162086648" sldId="2147471455"/>
        </pc:sldMkLst>
      </pc:sldChg>
      <pc:sldChg chg="del">
        <pc:chgData name="Shane S. White" userId="ed3099a2-3ffd-48cc-8e6a-09f9670badd2" providerId="ADAL" clId="{8A0CD620-A968-473A-AEB2-7A6482E67A69}" dt="2023-07-20T14:26:30.318" v="1" actId="2696"/>
        <pc:sldMkLst>
          <pc:docMk/>
          <pc:sldMk cId="1719965944" sldId="2147471456"/>
        </pc:sldMkLst>
      </pc:sldChg>
      <pc:sldChg chg="del">
        <pc:chgData name="Shane S. White" userId="ed3099a2-3ffd-48cc-8e6a-09f9670badd2" providerId="ADAL" clId="{8A0CD620-A968-473A-AEB2-7A6482E67A69}" dt="2023-07-20T15:07:46.829" v="93" actId="2696"/>
        <pc:sldMkLst>
          <pc:docMk/>
          <pc:sldMk cId="3650969913" sldId="2147471458"/>
        </pc:sldMkLst>
      </pc:sldChg>
      <pc:sldChg chg="del">
        <pc:chgData name="Shane S. White" userId="ed3099a2-3ffd-48cc-8e6a-09f9670badd2" providerId="ADAL" clId="{8A0CD620-A968-473A-AEB2-7A6482E67A69}" dt="2023-07-20T15:07:07.442" v="92" actId="2696"/>
        <pc:sldMkLst>
          <pc:docMk/>
          <pc:sldMk cId="2856758368" sldId="2147471460"/>
        </pc:sldMkLst>
      </pc:sldChg>
      <pc:sldChg chg="del">
        <pc:chgData name="Shane S. White" userId="ed3099a2-3ffd-48cc-8e6a-09f9670badd2" providerId="ADAL" clId="{8A0CD620-A968-473A-AEB2-7A6482E67A69}" dt="2023-07-20T15:06:45.183" v="91" actId="2696"/>
        <pc:sldMkLst>
          <pc:docMk/>
          <pc:sldMk cId="799483684" sldId="2147471462"/>
        </pc:sldMkLst>
      </pc:sldChg>
      <pc:sldChg chg="del">
        <pc:chgData name="Shane S. White" userId="ed3099a2-3ffd-48cc-8e6a-09f9670badd2" providerId="ADAL" clId="{8A0CD620-A968-473A-AEB2-7A6482E67A69}" dt="2023-07-20T15:06:39.140" v="90" actId="2696"/>
        <pc:sldMkLst>
          <pc:docMk/>
          <pc:sldMk cId="4055713696" sldId="2147471463"/>
        </pc:sldMkLst>
      </pc:sldChg>
      <pc:sldChg chg="del">
        <pc:chgData name="Shane S. White" userId="ed3099a2-3ffd-48cc-8e6a-09f9670badd2" providerId="ADAL" clId="{8A0CD620-A968-473A-AEB2-7A6482E67A69}" dt="2023-07-20T15:06:35.906" v="89" actId="2696"/>
        <pc:sldMkLst>
          <pc:docMk/>
          <pc:sldMk cId="415644053" sldId="2147471464"/>
        </pc:sldMkLst>
      </pc:sldChg>
      <pc:sldChg chg="del">
        <pc:chgData name="Shane S. White" userId="ed3099a2-3ffd-48cc-8e6a-09f9670badd2" providerId="ADAL" clId="{8A0CD620-A968-473A-AEB2-7A6482E67A69}" dt="2023-07-20T15:06:15.729" v="86" actId="2696"/>
        <pc:sldMkLst>
          <pc:docMk/>
          <pc:sldMk cId="3674048065" sldId="2147471465"/>
        </pc:sldMkLst>
      </pc:sldChg>
      <pc:sldChg chg="del">
        <pc:chgData name="Shane S. White" userId="ed3099a2-3ffd-48cc-8e6a-09f9670badd2" providerId="ADAL" clId="{8A0CD620-A968-473A-AEB2-7A6482E67A69}" dt="2023-07-20T15:06:00.253" v="85" actId="2696"/>
        <pc:sldMkLst>
          <pc:docMk/>
          <pc:sldMk cId="3576293801" sldId="2147471466"/>
        </pc:sldMkLst>
      </pc:sldChg>
      <pc:sldChg chg="del">
        <pc:chgData name="Shane S. White" userId="ed3099a2-3ffd-48cc-8e6a-09f9670badd2" providerId="ADAL" clId="{8A0CD620-A968-473A-AEB2-7A6482E67A69}" dt="2023-07-20T14:39:32.495" v="17" actId="2696"/>
        <pc:sldMkLst>
          <pc:docMk/>
          <pc:sldMk cId="1520353942" sldId="2147471467"/>
        </pc:sldMkLst>
      </pc:sldChg>
      <pc:sldChg chg="del">
        <pc:chgData name="Shane S. White" userId="ed3099a2-3ffd-48cc-8e6a-09f9670badd2" providerId="ADAL" clId="{8A0CD620-A968-473A-AEB2-7A6482E67A69}" dt="2023-07-20T14:39:39.515" v="19" actId="2696"/>
        <pc:sldMkLst>
          <pc:docMk/>
          <pc:sldMk cId="1514860619" sldId="2147471468"/>
        </pc:sldMkLst>
      </pc:sldChg>
      <pc:sldChg chg="del">
        <pc:chgData name="Shane S. White" userId="ed3099a2-3ffd-48cc-8e6a-09f9670badd2" providerId="ADAL" clId="{8A0CD620-A968-473A-AEB2-7A6482E67A69}" dt="2023-07-20T15:16:35.636" v="105" actId="2696"/>
        <pc:sldMkLst>
          <pc:docMk/>
          <pc:sldMk cId="3310711474" sldId="2147471469"/>
        </pc:sldMkLst>
      </pc:sldChg>
      <pc:sldChg chg="del">
        <pc:chgData name="Shane S. White" userId="ed3099a2-3ffd-48cc-8e6a-09f9670badd2" providerId="ADAL" clId="{8A0CD620-A968-473A-AEB2-7A6482E67A69}" dt="2023-07-20T14:58:50.074" v="69" actId="2696"/>
        <pc:sldMkLst>
          <pc:docMk/>
          <pc:sldMk cId="3041310129" sldId="2147471471"/>
        </pc:sldMkLst>
      </pc:sldChg>
      <pc:sldChg chg="del">
        <pc:chgData name="Shane S. White" userId="ed3099a2-3ffd-48cc-8e6a-09f9670badd2" providerId="ADAL" clId="{8A0CD620-A968-473A-AEB2-7A6482E67A69}" dt="2023-07-20T14:41:10.241" v="22" actId="2696"/>
        <pc:sldMkLst>
          <pc:docMk/>
          <pc:sldMk cId="2301273484" sldId="2147471474"/>
        </pc:sldMkLst>
      </pc:sldChg>
      <pc:sldChg chg="del">
        <pc:chgData name="Shane S. White" userId="ed3099a2-3ffd-48cc-8e6a-09f9670badd2" providerId="ADAL" clId="{8A0CD620-A968-473A-AEB2-7A6482E67A69}" dt="2023-07-20T14:41:44.027" v="24" actId="2696"/>
        <pc:sldMkLst>
          <pc:docMk/>
          <pc:sldMk cId="2006022608" sldId="2147471476"/>
        </pc:sldMkLst>
      </pc:sldChg>
      <pc:sldChg chg="del">
        <pc:chgData name="Shane S. White" userId="ed3099a2-3ffd-48cc-8e6a-09f9670badd2" providerId="ADAL" clId="{8A0CD620-A968-473A-AEB2-7A6482E67A69}" dt="2023-07-20T14:47:25.531" v="35" actId="2696"/>
        <pc:sldMkLst>
          <pc:docMk/>
          <pc:sldMk cId="2100228469" sldId="2147471486"/>
        </pc:sldMkLst>
      </pc:sldChg>
      <pc:sldChg chg="del">
        <pc:chgData name="Shane S. White" userId="ed3099a2-3ffd-48cc-8e6a-09f9670badd2" providerId="ADAL" clId="{8A0CD620-A968-473A-AEB2-7A6482E67A69}" dt="2023-07-26T19:28:25.476" v="285" actId="2696"/>
        <pc:sldMkLst>
          <pc:docMk/>
          <pc:sldMk cId="1170857947" sldId="2147471488"/>
        </pc:sldMkLst>
      </pc:sldChg>
      <pc:sldChg chg="del">
        <pc:chgData name="Shane S. White" userId="ed3099a2-3ffd-48cc-8e6a-09f9670badd2" providerId="ADAL" clId="{8A0CD620-A968-473A-AEB2-7A6482E67A69}" dt="2023-07-20T14:51:37.541" v="47" actId="2696"/>
        <pc:sldMkLst>
          <pc:docMk/>
          <pc:sldMk cId="3507312446" sldId="2147471493"/>
        </pc:sldMkLst>
      </pc:sldChg>
      <pc:sldChg chg="del">
        <pc:chgData name="Shane S. White" userId="ed3099a2-3ffd-48cc-8e6a-09f9670badd2" providerId="ADAL" clId="{8A0CD620-A968-473A-AEB2-7A6482E67A69}" dt="2023-07-20T14:51:43.170" v="48" actId="2696"/>
        <pc:sldMkLst>
          <pc:docMk/>
          <pc:sldMk cId="3090443662" sldId="2147471494"/>
        </pc:sldMkLst>
      </pc:sldChg>
      <pc:sldChg chg="del">
        <pc:chgData name="Shane S. White" userId="ed3099a2-3ffd-48cc-8e6a-09f9670badd2" providerId="ADAL" clId="{8A0CD620-A968-473A-AEB2-7A6482E67A69}" dt="2023-07-20T14:51:45.443" v="49" actId="2696"/>
        <pc:sldMkLst>
          <pc:docMk/>
          <pc:sldMk cId="4186063311" sldId="2147471495"/>
        </pc:sldMkLst>
      </pc:sldChg>
      <pc:sldChg chg="addSp modSp mod">
        <pc:chgData name="Shane S. White" userId="ed3099a2-3ffd-48cc-8e6a-09f9670badd2" providerId="ADAL" clId="{8A0CD620-A968-473A-AEB2-7A6482E67A69}" dt="2023-07-20T14:52:58.008" v="53" actId="1076"/>
        <pc:sldMkLst>
          <pc:docMk/>
          <pc:sldMk cId="3356702085" sldId="2147471500"/>
        </pc:sldMkLst>
        <pc:picChg chg="add mod">
          <ac:chgData name="Shane S. White" userId="ed3099a2-3ffd-48cc-8e6a-09f9670badd2" providerId="ADAL" clId="{8A0CD620-A968-473A-AEB2-7A6482E67A69}" dt="2023-07-20T14:52:58.008" v="53" actId="1076"/>
          <ac:picMkLst>
            <pc:docMk/>
            <pc:sldMk cId="3356702085" sldId="2147471500"/>
            <ac:picMk id="2" creationId="{BF3C54DD-87D0-A96D-E1AA-C152F98C0912}"/>
          </ac:picMkLst>
        </pc:picChg>
      </pc:sldChg>
      <pc:sldChg chg="del">
        <pc:chgData name="Shane S. White" userId="ed3099a2-3ffd-48cc-8e6a-09f9670badd2" providerId="ADAL" clId="{8A0CD620-A968-473A-AEB2-7A6482E67A69}" dt="2023-07-20T14:53:10.025" v="54" actId="2696"/>
        <pc:sldMkLst>
          <pc:docMk/>
          <pc:sldMk cId="3755511699" sldId="2147471501"/>
        </pc:sldMkLst>
      </pc:sldChg>
      <pc:sldChg chg="del">
        <pc:chgData name="Shane S. White" userId="ed3099a2-3ffd-48cc-8e6a-09f9670badd2" providerId="ADAL" clId="{8A0CD620-A968-473A-AEB2-7A6482E67A69}" dt="2023-07-20T14:54:02.727" v="56" actId="2696"/>
        <pc:sldMkLst>
          <pc:docMk/>
          <pc:sldMk cId="3813607061" sldId="2147471506"/>
        </pc:sldMkLst>
      </pc:sldChg>
      <pc:sldChg chg="del">
        <pc:chgData name="Shane S. White" userId="ed3099a2-3ffd-48cc-8e6a-09f9670badd2" providerId="ADAL" clId="{8A0CD620-A968-473A-AEB2-7A6482E67A69}" dt="2023-07-20T14:54:45.883" v="57" actId="2696"/>
        <pc:sldMkLst>
          <pc:docMk/>
          <pc:sldMk cId="4063615641" sldId="2147471518"/>
        </pc:sldMkLst>
      </pc:sldChg>
      <pc:sldChg chg="del">
        <pc:chgData name="Shane S. White" userId="ed3099a2-3ffd-48cc-8e6a-09f9670badd2" providerId="ADAL" clId="{8A0CD620-A968-473A-AEB2-7A6482E67A69}" dt="2023-07-20T14:54:49.667" v="58" actId="2696"/>
        <pc:sldMkLst>
          <pc:docMk/>
          <pc:sldMk cId="4166116346" sldId="2147471519"/>
        </pc:sldMkLst>
      </pc:sldChg>
      <pc:sldChg chg="del">
        <pc:chgData name="Shane S. White" userId="ed3099a2-3ffd-48cc-8e6a-09f9670badd2" providerId="ADAL" clId="{8A0CD620-A968-473A-AEB2-7A6482E67A69}" dt="2023-07-20T14:57:14.035" v="67" actId="2696"/>
        <pc:sldMkLst>
          <pc:docMk/>
          <pc:sldMk cId="1242950126" sldId="2147471525"/>
        </pc:sldMkLst>
      </pc:sldChg>
      <pc:sldChg chg="ord">
        <pc:chgData name="Shane S. White" userId="ed3099a2-3ffd-48cc-8e6a-09f9670badd2" providerId="ADAL" clId="{8A0CD620-A968-473A-AEB2-7A6482E67A69}" dt="2023-07-20T15:08:56.119" v="96"/>
        <pc:sldMkLst>
          <pc:docMk/>
          <pc:sldMk cId="964260996" sldId="2147471527"/>
        </pc:sldMkLst>
      </pc:sldChg>
      <pc:sldChg chg="del">
        <pc:chgData name="Shane S. White" userId="ed3099a2-3ffd-48cc-8e6a-09f9670badd2" providerId="ADAL" clId="{8A0CD620-A968-473A-AEB2-7A6482E67A69}" dt="2023-07-20T15:03:46.210" v="74" actId="2696"/>
        <pc:sldMkLst>
          <pc:docMk/>
          <pc:sldMk cId="2702553253" sldId="2147471530"/>
        </pc:sldMkLst>
      </pc:sldChg>
      <pc:sldChg chg="addSp modSp mod">
        <pc:chgData name="Shane S. White" userId="ed3099a2-3ffd-48cc-8e6a-09f9670badd2" providerId="ADAL" clId="{8A0CD620-A968-473A-AEB2-7A6482E67A69}" dt="2023-07-26T14:05:50.121" v="279" actId="1076"/>
        <pc:sldMkLst>
          <pc:docMk/>
          <pc:sldMk cId="2241238382" sldId="2147471557"/>
        </pc:sldMkLst>
        <pc:picChg chg="mod">
          <ac:chgData name="Shane S. White" userId="ed3099a2-3ffd-48cc-8e6a-09f9670badd2" providerId="ADAL" clId="{8A0CD620-A968-473A-AEB2-7A6482E67A69}" dt="2023-07-26T14:05:50.121" v="279" actId="1076"/>
          <ac:picMkLst>
            <pc:docMk/>
            <pc:sldMk cId="2241238382" sldId="2147471557"/>
            <ac:picMk id="5" creationId="{C628255A-4735-B89A-05AA-77B0EB77E610}"/>
          </ac:picMkLst>
        </pc:picChg>
        <pc:picChg chg="add mod">
          <ac:chgData name="Shane S. White" userId="ed3099a2-3ffd-48cc-8e6a-09f9670badd2" providerId="ADAL" clId="{8A0CD620-A968-473A-AEB2-7A6482E67A69}" dt="2023-07-26T14:05:49.138" v="278" actId="1076"/>
          <ac:picMkLst>
            <pc:docMk/>
            <pc:sldMk cId="2241238382" sldId="2147471557"/>
            <ac:picMk id="7" creationId="{9FBEB57A-427C-E7C5-E1A3-7685C9301145}"/>
          </ac:picMkLst>
        </pc:picChg>
        <pc:picChg chg="add mod">
          <ac:chgData name="Shane S. White" userId="ed3099a2-3ffd-48cc-8e6a-09f9670badd2" providerId="ADAL" clId="{8A0CD620-A968-473A-AEB2-7A6482E67A69}" dt="2023-07-26T14:05:20.726" v="276" actId="14100"/>
          <ac:picMkLst>
            <pc:docMk/>
            <pc:sldMk cId="2241238382" sldId="2147471557"/>
            <ac:picMk id="9" creationId="{393272AD-BEF8-2BCC-1D89-4562A51DEEB2}"/>
          </ac:picMkLst>
        </pc:picChg>
      </pc:sldChg>
      <pc:sldChg chg="del">
        <pc:chgData name="Shane S. White" userId="ed3099a2-3ffd-48cc-8e6a-09f9670badd2" providerId="ADAL" clId="{8A0CD620-A968-473A-AEB2-7A6482E67A69}" dt="2023-07-20T15:13:21.281" v="102" actId="2696"/>
        <pc:sldMkLst>
          <pc:docMk/>
          <pc:sldMk cId="1359667987" sldId="2147475250"/>
        </pc:sldMkLst>
      </pc:sldChg>
      <pc:sldChg chg="del">
        <pc:chgData name="Shane S. White" userId="ed3099a2-3ffd-48cc-8e6a-09f9670badd2" providerId="ADAL" clId="{8A0CD620-A968-473A-AEB2-7A6482E67A69}" dt="2023-07-20T15:12:16.511" v="99" actId="2696"/>
        <pc:sldMkLst>
          <pc:docMk/>
          <pc:sldMk cId="133921309" sldId="2147475273"/>
        </pc:sldMkLst>
      </pc:sldChg>
      <pc:sldChg chg="del">
        <pc:chgData name="Shane S. White" userId="ed3099a2-3ffd-48cc-8e6a-09f9670badd2" providerId="ADAL" clId="{8A0CD620-A968-473A-AEB2-7A6482E67A69}" dt="2023-07-20T14:35:08.778" v="15" actId="2696"/>
        <pc:sldMkLst>
          <pc:docMk/>
          <pc:sldMk cId="3972708321" sldId="2147475283"/>
        </pc:sldMkLst>
      </pc:sldChg>
      <pc:sldChg chg="del">
        <pc:chgData name="Shane S. White" userId="ed3099a2-3ffd-48cc-8e6a-09f9670badd2" providerId="ADAL" clId="{8A0CD620-A968-473A-AEB2-7A6482E67A69}" dt="2023-07-20T15:14:23.793" v="103" actId="2696"/>
        <pc:sldMkLst>
          <pc:docMk/>
          <pc:sldMk cId="2100899021" sldId="2147475284"/>
        </pc:sldMkLst>
      </pc:sldChg>
      <pc:sldChg chg="del">
        <pc:chgData name="Shane S. White" userId="ed3099a2-3ffd-48cc-8e6a-09f9670badd2" providerId="ADAL" clId="{8A0CD620-A968-473A-AEB2-7A6482E67A69}" dt="2023-07-20T15:13:18.514" v="101" actId="2696"/>
        <pc:sldMkLst>
          <pc:docMk/>
          <pc:sldMk cId="3579422619" sldId="2147475286"/>
        </pc:sldMkLst>
      </pc:sldChg>
      <pc:sldChg chg="del">
        <pc:chgData name="Shane S. White" userId="ed3099a2-3ffd-48cc-8e6a-09f9670badd2" providerId="ADAL" clId="{8A0CD620-A968-473A-AEB2-7A6482E67A69}" dt="2023-07-20T14:36:01.469" v="16" actId="2696"/>
        <pc:sldMkLst>
          <pc:docMk/>
          <pc:sldMk cId="656340811" sldId="2147475288"/>
        </pc:sldMkLst>
      </pc:sldChg>
      <pc:sldChg chg="del">
        <pc:chgData name="Shane S. White" userId="ed3099a2-3ffd-48cc-8e6a-09f9670badd2" providerId="ADAL" clId="{8A0CD620-A968-473A-AEB2-7A6482E67A69}" dt="2023-07-20T15:14:37.069" v="104" actId="2696"/>
        <pc:sldMkLst>
          <pc:docMk/>
          <pc:sldMk cId="2336168485" sldId="2147475295"/>
        </pc:sldMkLst>
      </pc:sldChg>
      <pc:sldChg chg="del">
        <pc:chgData name="Shane S. White" userId="ed3099a2-3ffd-48cc-8e6a-09f9670badd2" providerId="ADAL" clId="{8A0CD620-A968-473A-AEB2-7A6482E67A69}" dt="2023-07-20T14:39:35.868" v="18" actId="2696"/>
        <pc:sldMkLst>
          <pc:docMk/>
          <pc:sldMk cId="3198647724" sldId="2147475309"/>
        </pc:sldMkLst>
      </pc:sldChg>
      <pc:sldChg chg="addSp delSp modSp del mod">
        <pc:chgData name="Shane S. White" userId="ed3099a2-3ffd-48cc-8e6a-09f9670badd2" providerId="ADAL" clId="{8A0CD620-A968-473A-AEB2-7A6482E67A69}" dt="2023-07-26T19:25:05.254" v="280" actId="2696"/>
        <pc:sldMkLst>
          <pc:docMk/>
          <pc:sldMk cId="2395783960" sldId="2147475312"/>
        </pc:sldMkLst>
        <pc:spChg chg="mod">
          <ac:chgData name="Shane S. White" userId="ed3099a2-3ffd-48cc-8e6a-09f9670badd2" providerId="ADAL" clId="{8A0CD620-A968-473A-AEB2-7A6482E67A69}" dt="2023-07-20T15:27:25.187" v="247" actId="20577"/>
          <ac:spMkLst>
            <pc:docMk/>
            <pc:sldMk cId="2395783960" sldId="2147475312"/>
            <ac:spMk id="2" creationId="{FEE0D8EE-82A8-4835-8B52-69C8A0339CFE}"/>
          </ac:spMkLst>
        </pc:spChg>
        <pc:picChg chg="add mod">
          <ac:chgData name="Shane S. White" userId="ed3099a2-3ffd-48cc-8e6a-09f9670badd2" providerId="ADAL" clId="{8A0CD620-A968-473A-AEB2-7A6482E67A69}" dt="2023-07-20T15:27:34.061" v="248" actId="1076"/>
          <ac:picMkLst>
            <pc:docMk/>
            <pc:sldMk cId="2395783960" sldId="2147475312"/>
            <ac:picMk id="4" creationId="{BD82AE43-79E0-CBD9-7CA3-84990F765572}"/>
          </ac:picMkLst>
        </pc:picChg>
        <pc:picChg chg="add del mod">
          <ac:chgData name="Shane S. White" userId="ed3099a2-3ffd-48cc-8e6a-09f9670badd2" providerId="ADAL" clId="{8A0CD620-A968-473A-AEB2-7A6482E67A69}" dt="2023-07-20T15:21:49.182" v="133" actId="478"/>
          <ac:picMkLst>
            <pc:docMk/>
            <pc:sldMk cId="2395783960" sldId="2147475312"/>
            <ac:picMk id="6" creationId="{BCAAB060-087C-E52C-31F7-4970339CBD39}"/>
          </ac:picMkLst>
        </pc:picChg>
        <pc:picChg chg="add mod">
          <ac:chgData name="Shane S. White" userId="ed3099a2-3ffd-48cc-8e6a-09f9670badd2" providerId="ADAL" clId="{8A0CD620-A968-473A-AEB2-7A6482E67A69}" dt="2023-07-20T15:22:42.946" v="139" actId="1076"/>
          <ac:picMkLst>
            <pc:docMk/>
            <pc:sldMk cId="2395783960" sldId="2147475312"/>
            <ac:picMk id="8" creationId="{3A30BB8E-224F-10E8-44FA-CA9A911277FB}"/>
          </ac:picMkLst>
        </pc:picChg>
      </pc:sldChg>
      <pc:sldChg chg="add del">
        <pc:chgData name="Shane S. White" userId="ed3099a2-3ffd-48cc-8e6a-09f9670badd2" providerId="ADAL" clId="{8A0CD620-A968-473A-AEB2-7A6482E67A69}" dt="2023-07-20T14:59:26.502" v="71" actId="2696"/>
        <pc:sldMkLst>
          <pc:docMk/>
          <pc:sldMk cId="3705812808" sldId="2147475312"/>
        </pc:sldMkLst>
      </pc:sldChg>
      <pc:sldChg chg="del">
        <pc:chgData name="Shane S. White" userId="ed3099a2-3ffd-48cc-8e6a-09f9670badd2" providerId="ADAL" clId="{8A0CD620-A968-473A-AEB2-7A6482E67A69}" dt="2023-07-26T19:25:58.603" v="281" actId="2696"/>
        <pc:sldMkLst>
          <pc:docMk/>
          <pc:sldMk cId="2241850340" sldId="2147475313"/>
        </pc:sldMkLst>
      </pc:sldChg>
      <pc:sldChg chg="add del">
        <pc:chgData name="Shane S. White" userId="ed3099a2-3ffd-48cc-8e6a-09f9670badd2" providerId="ADAL" clId="{8A0CD620-A968-473A-AEB2-7A6482E67A69}" dt="2023-07-20T15:28:48.323" v="252" actId="2696"/>
        <pc:sldMkLst>
          <pc:docMk/>
          <pc:sldMk cId="3254895842" sldId="2147475313"/>
        </pc:sldMkLst>
      </pc:sldChg>
      <pc:sldChg chg="add del replId">
        <pc:chgData name="Shane S. White" userId="ed3099a2-3ffd-48cc-8e6a-09f9670badd2" providerId="ADAL" clId="{8A0CD620-A968-473A-AEB2-7A6482E67A69}" dt="2023-07-20T15:28:50.716" v="253" actId="2696"/>
        <pc:sldMkLst>
          <pc:docMk/>
          <pc:sldMk cId="3967923475" sldId="2147475314"/>
        </pc:sldMkLst>
      </pc:sldChg>
      <pc:sldChg chg="del">
        <pc:chgData name="Shane S. White" userId="ed3099a2-3ffd-48cc-8e6a-09f9670badd2" providerId="ADAL" clId="{8A0CD620-A968-473A-AEB2-7A6482E67A69}" dt="2023-07-26T19:25:58.603" v="281" actId="2696"/>
        <pc:sldMkLst>
          <pc:docMk/>
          <pc:sldMk cId="4045763988" sldId="2147475314"/>
        </pc:sldMkLst>
      </pc:sldChg>
      <pc:sldChg chg="del">
        <pc:chgData name="Shane S. White" userId="ed3099a2-3ffd-48cc-8e6a-09f9670badd2" providerId="ADAL" clId="{8A0CD620-A968-473A-AEB2-7A6482E67A69}" dt="2023-07-26T19:25:58.603" v="281" actId="2696"/>
        <pc:sldMkLst>
          <pc:docMk/>
          <pc:sldMk cId="2761730416" sldId="2147475315"/>
        </pc:sldMkLst>
      </pc:sldChg>
      <pc:sldChg chg="add del replId">
        <pc:chgData name="Shane S. White" userId="ed3099a2-3ffd-48cc-8e6a-09f9670badd2" providerId="ADAL" clId="{8A0CD620-A968-473A-AEB2-7A6482E67A69}" dt="2023-07-20T15:28:54.362" v="254" actId="2696"/>
        <pc:sldMkLst>
          <pc:docMk/>
          <pc:sldMk cId="4127065832" sldId="2147475315"/>
        </pc:sldMkLst>
      </pc:sldChg>
      <pc:sldChg chg="del">
        <pc:chgData name="Shane S. White" userId="ed3099a2-3ffd-48cc-8e6a-09f9670badd2" providerId="ADAL" clId="{8A0CD620-A968-473A-AEB2-7A6482E67A69}" dt="2023-07-26T19:25:58.603" v="281" actId="2696"/>
        <pc:sldMkLst>
          <pc:docMk/>
          <pc:sldMk cId="2004564212" sldId="2147475316"/>
        </pc:sldMkLst>
      </pc:sldChg>
      <pc:sldChg chg="del">
        <pc:chgData name="Shane S. White" userId="ed3099a2-3ffd-48cc-8e6a-09f9670badd2" providerId="ADAL" clId="{8A0CD620-A968-473A-AEB2-7A6482E67A69}" dt="2023-07-26T19:25:58.603" v="281" actId="2696"/>
        <pc:sldMkLst>
          <pc:docMk/>
          <pc:sldMk cId="239865365" sldId="2147475317"/>
        </pc:sldMkLst>
      </pc:sldChg>
      <pc:sldChg chg="del">
        <pc:chgData name="Shane S. White" userId="ed3099a2-3ffd-48cc-8e6a-09f9670badd2" providerId="ADAL" clId="{8A0CD620-A968-473A-AEB2-7A6482E67A69}" dt="2023-07-26T19:25:58.603" v="281" actId="2696"/>
        <pc:sldMkLst>
          <pc:docMk/>
          <pc:sldMk cId="3146370472" sldId="2147475318"/>
        </pc:sldMkLst>
      </pc:sldChg>
      <pc:sldChg chg="del">
        <pc:chgData name="Shane S. White" userId="ed3099a2-3ffd-48cc-8e6a-09f9670badd2" providerId="ADAL" clId="{8A0CD620-A968-473A-AEB2-7A6482E67A69}" dt="2023-07-26T19:25:58.603" v="281" actId="2696"/>
        <pc:sldMkLst>
          <pc:docMk/>
          <pc:sldMk cId="4293949456" sldId="2147475319"/>
        </pc:sldMkLst>
      </pc:sldChg>
      <pc:sldChg chg="del">
        <pc:chgData name="Shane S. White" userId="ed3099a2-3ffd-48cc-8e6a-09f9670badd2" providerId="ADAL" clId="{8A0CD620-A968-473A-AEB2-7A6482E67A69}" dt="2023-07-26T19:25:58.603" v="281" actId="2696"/>
        <pc:sldMkLst>
          <pc:docMk/>
          <pc:sldMk cId="832027762" sldId="2147475320"/>
        </pc:sldMkLst>
      </pc:sldChg>
      <pc:sldChg chg="del">
        <pc:chgData name="Shane S. White" userId="ed3099a2-3ffd-48cc-8e6a-09f9670badd2" providerId="ADAL" clId="{8A0CD620-A968-473A-AEB2-7A6482E67A69}" dt="2023-07-26T19:25:58.603" v="281" actId="2696"/>
        <pc:sldMkLst>
          <pc:docMk/>
          <pc:sldMk cId="2548330363" sldId="2147475321"/>
        </pc:sldMkLst>
      </pc:sldChg>
      <pc:sldChg chg="del">
        <pc:chgData name="Shane S. White" userId="ed3099a2-3ffd-48cc-8e6a-09f9670badd2" providerId="ADAL" clId="{8A0CD620-A968-473A-AEB2-7A6482E67A69}" dt="2023-07-26T19:25:58.603" v="281" actId="2696"/>
        <pc:sldMkLst>
          <pc:docMk/>
          <pc:sldMk cId="2127516792" sldId="2147475322"/>
        </pc:sldMkLst>
      </pc:sldChg>
      <pc:sldChg chg="del">
        <pc:chgData name="Shane S. White" userId="ed3099a2-3ffd-48cc-8e6a-09f9670badd2" providerId="ADAL" clId="{8A0CD620-A968-473A-AEB2-7A6482E67A69}" dt="2023-07-26T19:25:58.603" v="281" actId="2696"/>
        <pc:sldMkLst>
          <pc:docMk/>
          <pc:sldMk cId="3951488964" sldId="2147475323"/>
        </pc:sldMkLst>
      </pc:sldChg>
      <pc:sldChg chg="del">
        <pc:chgData name="Shane S. White" userId="ed3099a2-3ffd-48cc-8e6a-09f9670badd2" providerId="ADAL" clId="{8A0CD620-A968-473A-AEB2-7A6482E67A69}" dt="2023-07-26T19:25:58.603" v="281" actId="2696"/>
        <pc:sldMkLst>
          <pc:docMk/>
          <pc:sldMk cId="88902344" sldId="2147475324"/>
        </pc:sldMkLst>
      </pc:sldChg>
      <pc:sldChg chg="del">
        <pc:chgData name="Shane S. White" userId="ed3099a2-3ffd-48cc-8e6a-09f9670badd2" providerId="ADAL" clId="{8A0CD620-A968-473A-AEB2-7A6482E67A69}" dt="2023-07-26T19:25:58.603" v="281" actId="2696"/>
        <pc:sldMkLst>
          <pc:docMk/>
          <pc:sldMk cId="1178888333" sldId="2147475325"/>
        </pc:sldMkLst>
      </pc:sldChg>
      <pc:sldChg chg="del">
        <pc:chgData name="Shane S. White" userId="ed3099a2-3ffd-48cc-8e6a-09f9670badd2" providerId="ADAL" clId="{8A0CD620-A968-473A-AEB2-7A6482E67A69}" dt="2023-07-26T19:25:58.603" v="281" actId="2696"/>
        <pc:sldMkLst>
          <pc:docMk/>
          <pc:sldMk cId="3670447787" sldId="2147475326"/>
        </pc:sldMkLst>
      </pc:sldChg>
      <pc:sldChg chg="del">
        <pc:chgData name="Shane S. White" userId="ed3099a2-3ffd-48cc-8e6a-09f9670badd2" providerId="ADAL" clId="{8A0CD620-A968-473A-AEB2-7A6482E67A69}" dt="2023-07-26T19:25:58.603" v="281" actId="2696"/>
        <pc:sldMkLst>
          <pc:docMk/>
          <pc:sldMk cId="988246572" sldId="2147475327"/>
        </pc:sldMkLst>
      </pc:sldChg>
      <pc:sldChg chg="del">
        <pc:chgData name="Shane S. White" userId="ed3099a2-3ffd-48cc-8e6a-09f9670badd2" providerId="ADAL" clId="{8A0CD620-A968-473A-AEB2-7A6482E67A69}" dt="2023-07-26T19:25:58.603" v="281" actId="2696"/>
        <pc:sldMkLst>
          <pc:docMk/>
          <pc:sldMk cId="986619827" sldId="2147475328"/>
        </pc:sldMkLst>
      </pc:sldChg>
      <pc:sldChg chg="del">
        <pc:chgData name="Shane S. White" userId="ed3099a2-3ffd-48cc-8e6a-09f9670badd2" providerId="ADAL" clId="{8A0CD620-A968-473A-AEB2-7A6482E67A69}" dt="2023-07-26T19:25:58.603" v="281" actId="2696"/>
        <pc:sldMkLst>
          <pc:docMk/>
          <pc:sldMk cId="1676510015" sldId="21474753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A0E77-8BF2-2B4D-A87D-BA94C01FA6AA}" type="datetimeFigureOut">
              <a:rPr lang="en-US" smtClean="0"/>
              <a:t>7/26/2023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FE5614-7DDF-1247-9CC9-88C55C042577}" type="slidenum">
              <a:rPr lang="en-US" smtClean="0"/>
              <a:t>‹#›</a:t>
            </a:fld>
            <a:endParaRPr lang="en-US" dirty="0"/>
          </a:p>
        </p:txBody>
      </p:sp>
    </p:spTree>
    <p:extLst>
      <p:ext uri="{BB962C8B-B14F-4D97-AF65-F5344CB8AC3E}">
        <p14:creationId xmlns:p14="http://schemas.microsoft.com/office/powerpoint/2010/main" val="192324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_6/14/2023: Refined DSNP Structures for intended audience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3D5AB-B039-4130-8557-9C98E24B3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74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IL plans include denture coverage up to plan limit.</a:t>
            </a:r>
          </a:p>
        </p:txBody>
      </p:sp>
      <p:sp>
        <p:nvSpPr>
          <p:cNvPr id="4" name="Slide Number Placeholder 3"/>
          <p:cNvSpPr>
            <a:spLocks noGrp="1"/>
          </p:cNvSpPr>
          <p:nvPr>
            <p:ph type="sldNum" sz="quarter" idx="5"/>
          </p:nvPr>
        </p:nvSpPr>
        <p:spPr/>
        <p:txBody>
          <a:bodyPr/>
          <a:lstStyle/>
          <a:p>
            <a:fld id="{8765F9AC-89E1-44A7-913E-593E241D256B}" type="slidenum">
              <a:rPr lang="en-US" smtClean="0"/>
              <a:t>73</a:t>
            </a:fld>
            <a:endParaRPr lang="en-US" dirty="0"/>
          </a:p>
        </p:txBody>
      </p:sp>
    </p:spTree>
    <p:extLst>
      <p:ext uri="{BB962C8B-B14F-4D97-AF65-F5344CB8AC3E}">
        <p14:creationId xmlns:p14="http://schemas.microsoft.com/office/powerpoint/2010/main" val="4275329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Flex Card all at $500</a:t>
            </a:r>
          </a:p>
        </p:txBody>
      </p:sp>
      <p:sp>
        <p:nvSpPr>
          <p:cNvPr id="4" name="Slide Number Placeholder 3"/>
          <p:cNvSpPr>
            <a:spLocks noGrp="1"/>
          </p:cNvSpPr>
          <p:nvPr>
            <p:ph type="sldNum" sz="quarter" idx="5"/>
          </p:nvPr>
        </p:nvSpPr>
        <p:spPr/>
        <p:txBody>
          <a:bodyPr/>
          <a:lstStyle/>
          <a:p>
            <a:fld id="{8765F9AC-89E1-44A7-913E-593E241D256B}" type="slidenum">
              <a:rPr lang="en-US" smtClean="0"/>
              <a:t>75</a:t>
            </a:fld>
            <a:endParaRPr lang="en-US" dirty="0"/>
          </a:p>
        </p:txBody>
      </p:sp>
    </p:spTree>
    <p:extLst>
      <p:ext uri="{BB962C8B-B14F-4D97-AF65-F5344CB8AC3E}">
        <p14:creationId xmlns:p14="http://schemas.microsoft.com/office/powerpoint/2010/main" val="878236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8765F9AC-89E1-44A7-913E-593E241D256B}" type="slidenum">
              <a:rPr lang="en-US" smtClean="0"/>
              <a:t>94</a:t>
            </a:fld>
            <a:endParaRPr lang="en-US" dirty="0"/>
          </a:p>
        </p:txBody>
      </p:sp>
    </p:spTree>
    <p:extLst>
      <p:ext uri="{BB962C8B-B14F-4D97-AF65-F5344CB8AC3E}">
        <p14:creationId xmlns:p14="http://schemas.microsoft.com/office/powerpoint/2010/main" val="2574441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65F9AC-89E1-44A7-913E-593E241D256B}" type="slidenum">
              <a:rPr lang="en-US" smtClean="0"/>
              <a:t>96</a:t>
            </a:fld>
            <a:endParaRPr lang="en-US" dirty="0"/>
          </a:p>
        </p:txBody>
      </p:sp>
    </p:spTree>
    <p:extLst>
      <p:ext uri="{BB962C8B-B14F-4D97-AF65-F5344CB8AC3E}">
        <p14:creationId xmlns:p14="http://schemas.microsoft.com/office/powerpoint/2010/main" val="2106056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65F9AC-89E1-44A7-913E-593E241D256B}" type="slidenum">
              <a:rPr lang="en-US" smtClean="0"/>
              <a:t>98</a:t>
            </a:fld>
            <a:endParaRPr lang="en-US" dirty="0"/>
          </a:p>
        </p:txBody>
      </p:sp>
    </p:spTree>
    <p:extLst>
      <p:ext uri="{BB962C8B-B14F-4D97-AF65-F5344CB8AC3E}">
        <p14:creationId xmlns:p14="http://schemas.microsoft.com/office/powerpoint/2010/main" val="2629584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65F9AC-89E1-44A7-913E-593E241D256B}" type="slidenum">
              <a:rPr lang="en-US" smtClean="0"/>
              <a:t>100</a:t>
            </a:fld>
            <a:endParaRPr lang="en-US" dirty="0"/>
          </a:p>
        </p:txBody>
      </p:sp>
    </p:spTree>
    <p:extLst>
      <p:ext uri="{BB962C8B-B14F-4D97-AF65-F5344CB8AC3E}">
        <p14:creationId xmlns:p14="http://schemas.microsoft.com/office/powerpoint/2010/main" val="218395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OTC / GAS/ Utilities/ RENT/ Health Food</a:t>
            </a:r>
          </a:p>
        </p:txBody>
      </p:sp>
      <p:sp>
        <p:nvSpPr>
          <p:cNvPr id="4" name="Slide Number Placeholder 3"/>
          <p:cNvSpPr>
            <a:spLocks noGrp="1"/>
          </p:cNvSpPr>
          <p:nvPr>
            <p:ph type="sldNum" sz="quarter" idx="5"/>
          </p:nvPr>
        </p:nvSpPr>
        <p:spPr/>
        <p:txBody>
          <a:bodyPr/>
          <a:lstStyle/>
          <a:p>
            <a:fld id="{8765F9AC-89E1-44A7-913E-593E241D256B}" type="slidenum">
              <a:rPr lang="en-US" smtClean="0"/>
              <a:t>102</a:t>
            </a:fld>
            <a:endParaRPr lang="en-US" dirty="0"/>
          </a:p>
        </p:txBody>
      </p:sp>
    </p:spTree>
    <p:extLst>
      <p:ext uri="{BB962C8B-B14F-4D97-AF65-F5344CB8AC3E}">
        <p14:creationId xmlns:p14="http://schemas.microsoft.com/office/powerpoint/2010/main" val="233350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_6/14/2023: Refined DSNP Structures for intended audience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3D5AB-B039-4130-8557-9C98E24B3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6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3D5AB-B039-4130-8557-9C98E24B3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8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a:t>
            </a:r>
          </a:p>
          <a:p>
            <a:r>
              <a:rPr lang="en-US" dirty="0"/>
              <a:t>_6/12/23: Updated Brand Name, Logo, and included details surrounding DBA, states and contracts. </a:t>
            </a:r>
            <a:br>
              <a:rPr lang="en-US" dirty="0"/>
            </a:br>
            <a:r>
              <a:rPr lang="en-US" dirty="0"/>
              <a:t>_4/26/23: Inserted links to Wellcare Brand Details/Guidelines and Logos.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3D5AB-B039-4130-8557-9C98E24B3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122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dirty="0">
              <a:solidFill>
                <a:schemeClr val="tx2"/>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5F9AC-89E1-44A7-913E-593E241D25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060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_6/15/2023: Updated to include the SSBCI Utility (Non-SNP) row.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3D5AB-B039-4130-8557-9C98E24B3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013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_6/21/2023: Included images of Wellcare and Wellcare By Health Net /CalViva Health Spendables Debit Cards.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3D5AB-B039-4130-8557-9C98E24B3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400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5F9AC-89E1-44A7-913E-593E241D25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834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_6/12/2023: Updated – note added on benefits not being offered for PY24 (Robotic Companion Pets, NEMT &amp; Assistive Devices)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3D5AB-B039-4130-8557-9C98E24B3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62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730397"/>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A925DB-CAAD-CF45-AB2D-7A7D98709723}"/>
              </a:ext>
            </a:extLst>
          </p:cNvPr>
          <p:cNvSpPr/>
          <p:nvPr userDrawn="1"/>
        </p:nvSpPr>
        <p:spPr>
          <a:xfrm>
            <a:off x="2" y="1"/>
            <a:ext cx="121919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1E83E4D-9B4B-884A-B6FB-AFEBFE4F2EC1}"/>
              </a:ext>
            </a:extLst>
          </p:cNvPr>
          <p:cNvSpPr>
            <a:spLocks noGrp="1"/>
          </p:cNvSpPr>
          <p:nvPr>
            <p:ph type="title" hasCustomPrompt="1"/>
          </p:nvPr>
        </p:nvSpPr>
        <p:spPr>
          <a:xfrm>
            <a:off x="4441372" y="2532764"/>
            <a:ext cx="6955970" cy="1162878"/>
          </a:xfrm>
        </p:spPr>
        <p:txBody>
          <a:bodyPr>
            <a:normAutofit/>
          </a:bodyPr>
          <a:lstStyle>
            <a:lvl1pPr algn="l">
              <a:defRPr sz="4500">
                <a:solidFill>
                  <a:schemeClr val="bg1"/>
                </a:solidFill>
                <a:latin typeface="Calibri" panose="020F0502020204030204" pitchFamily="34" charset="0"/>
                <a:cs typeface="Calibri" panose="020F0502020204030204" pitchFamily="34" charset="0"/>
              </a:defRPr>
            </a:lvl1pPr>
          </a:lstStyle>
          <a:p>
            <a:r>
              <a:rPr lang="en-US" dirty="0"/>
              <a:t>Click to edit section divider</a:t>
            </a:r>
          </a:p>
        </p:txBody>
      </p:sp>
      <p:sp>
        <p:nvSpPr>
          <p:cNvPr id="9" name="Subtitle 2"/>
          <p:cNvSpPr>
            <a:spLocks noGrp="1"/>
          </p:cNvSpPr>
          <p:nvPr>
            <p:ph type="subTitle" idx="1" hasCustomPrompt="1"/>
          </p:nvPr>
        </p:nvSpPr>
        <p:spPr>
          <a:xfrm>
            <a:off x="4441372" y="3695642"/>
            <a:ext cx="6955970" cy="782799"/>
          </a:xfrm>
        </p:spPr>
        <p:txBody>
          <a:bodyPr/>
          <a:lstStyle>
            <a:lvl1pPr marL="0" indent="0" algn="l">
              <a:buFontTx/>
              <a:buNone/>
              <a:defRPr>
                <a:solidFill>
                  <a:schemeClr val="bg1"/>
                </a:solidFill>
              </a:defRPr>
            </a:lvl1pPr>
          </a:lstStyle>
          <a:p>
            <a:r>
              <a:rPr lang="en-US" dirty="0"/>
              <a:t>Click to edit section divider subhead</a:t>
            </a:r>
          </a:p>
        </p:txBody>
      </p:sp>
      <p:sp>
        <p:nvSpPr>
          <p:cNvPr id="16" name="TextBox 15"/>
          <p:cNvSpPr txBox="1"/>
          <p:nvPr userDrawn="1"/>
        </p:nvSpPr>
        <p:spPr>
          <a:xfrm>
            <a:off x="4441372" y="5723009"/>
            <a:ext cx="2814430" cy="276999"/>
          </a:xfrm>
          <a:prstGeom prst="rect">
            <a:avLst/>
          </a:prstGeom>
          <a:noFill/>
        </p:spPr>
        <p:txBody>
          <a:bodyPr wrap="square" rtlCol="0">
            <a:spAutoFit/>
          </a:bodyPr>
          <a:lstStyle/>
          <a:p>
            <a:pPr algn="l"/>
            <a:r>
              <a:rPr lang="en-US" sz="1200" dirty="0">
                <a:solidFill>
                  <a:schemeClr val="bg1"/>
                </a:solidFill>
              </a:rPr>
              <a:t>Confidential and Proprietary Information </a:t>
            </a:r>
          </a:p>
        </p:txBody>
      </p:sp>
      <p:pic>
        <p:nvPicPr>
          <p:cNvPr id="2" name="Picture 1">
            <a:extLst>
              <a:ext uri="{FF2B5EF4-FFF2-40B4-BE49-F238E27FC236}">
                <a16:creationId xmlns:a16="http://schemas.microsoft.com/office/drawing/2014/main" id="{812CC06F-3B7D-9F71-3DE2-9575F458B29E}"/>
              </a:ext>
            </a:extLst>
          </p:cNvPr>
          <p:cNvPicPr>
            <a:picLocks noChangeAspect="1"/>
          </p:cNvPicPr>
          <p:nvPr userDrawn="1"/>
        </p:nvPicPr>
        <p:blipFill>
          <a:blip r:embed="rId2"/>
          <a:srcRect/>
          <a:stretch/>
        </p:blipFill>
        <p:spPr>
          <a:xfrm>
            <a:off x="9852749" y="-228511"/>
            <a:ext cx="1544593" cy="1544593"/>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6A270CE2-E709-F377-BD59-757240637F58}"/>
              </a:ext>
            </a:extLst>
          </p:cNvPr>
          <p:cNvPicPr>
            <a:picLocks noChangeAspect="1"/>
          </p:cNvPicPr>
          <p:nvPr userDrawn="1"/>
        </p:nvPicPr>
        <p:blipFill>
          <a:blip r:embed="rId3"/>
          <a:stretch>
            <a:fillRect/>
          </a:stretch>
        </p:blipFill>
        <p:spPr>
          <a:xfrm>
            <a:off x="303534" y="1422681"/>
            <a:ext cx="3383044" cy="3383044"/>
          </a:xfrm>
          <a:prstGeom prst="rect">
            <a:avLst/>
          </a:prstGeom>
        </p:spPr>
      </p:pic>
      <p:cxnSp>
        <p:nvCxnSpPr>
          <p:cNvPr id="6" name="Straight Connector 5">
            <a:extLst>
              <a:ext uri="{FF2B5EF4-FFF2-40B4-BE49-F238E27FC236}">
                <a16:creationId xmlns:a16="http://schemas.microsoft.com/office/drawing/2014/main" id="{92983530-17F1-71F8-B061-45D6FBDCA345}"/>
              </a:ext>
            </a:extLst>
          </p:cNvPr>
          <p:cNvCxnSpPr>
            <a:cxnSpLocks/>
          </p:cNvCxnSpPr>
          <p:nvPr userDrawn="1"/>
        </p:nvCxnSpPr>
        <p:spPr>
          <a:xfrm>
            <a:off x="3990109" y="857992"/>
            <a:ext cx="0" cy="514201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71038"/>
      </p:ext>
    </p:extLst>
  </p:cSld>
  <p:clrMapOvr>
    <a:masterClrMapping/>
  </p:clrMapOvr>
  <p:extLst>
    <p:ext uri="{DCECCB84-F9BA-43D5-87BE-67443E8EF086}">
      <p15:sldGuideLst xmlns:p15="http://schemas.microsoft.com/office/powerpoint/2012/main">
        <p15:guide id="1" orient="horz" pos="4104">
          <p15:clr>
            <a:srgbClr val="FBAE40"/>
          </p15:clr>
        </p15:guide>
        <p15:guide id="2" pos="30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A925DB-CAAD-CF45-AB2D-7A7D98709723}"/>
              </a:ext>
            </a:extLst>
          </p:cNvPr>
          <p:cNvSpPr/>
          <p:nvPr userDrawn="1"/>
        </p:nvSpPr>
        <p:spPr>
          <a:xfrm>
            <a:off x="2" y="1"/>
            <a:ext cx="12191998" cy="6858000"/>
          </a:xfrm>
          <a:prstGeom prst="rect">
            <a:avLst/>
          </a:prstGeom>
          <a:solidFill>
            <a:srgbClr val="00A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47075441-4571-3541-B5EB-4FC680FFE61E}"/>
              </a:ext>
            </a:extLst>
          </p:cNvPr>
          <p:cNvCxnSpPr>
            <a:cxnSpLocks/>
          </p:cNvCxnSpPr>
          <p:nvPr userDrawn="1"/>
        </p:nvCxnSpPr>
        <p:spPr>
          <a:xfrm>
            <a:off x="1436805" y="5108389"/>
            <a:ext cx="930739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258E726-A505-F94A-917A-4618AD86F454}"/>
              </a:ext>
            </a:extLst>
          </p:cNvPr>
          <p:cNvCxnSpPr>
            <a:cxnSpLocks/>
          </p:cNvCxnSpPr>
          <p:nvPr userDrawn="1"/>
        </p:nvCxnSpPr>
        <p:spPr>
          <a:xfrm>
            <a:off x="1436805" y="1854200"/>
            <a:ext cx="294519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224BB10A-3D7A-2C4E-B4AA-2BF91FC4AA0F}"/>
              </a:ext>
            </a:extLst>
          </p:cNvPr>
          <p:cNvPicPr>
            <a:picLocks noChangeAspect="1"/>
          </p:cNvPicPr>
          <p:nvPr userDrawn="1"/>
        </p:nvPicPr>
        <p:blipFill>
          <a:blip r:embed="rId2"/>
          <a:srcRect/>
          <a:stretch/>
        </p:blipFill>
        <p:spPr>
          <a:xfrm>
            <a:off x="10596283" y="5376642"/>
            <a:ext cx="1192161" cy="1192161"/>
          </a:xfrm>
          <a:prstGeom prst="rect">
            <a:avLst/>
          </a:prstGeom>
        </p:spPr>
      </p:pic>
      <p:sp>
        <p:nvSpPr>
          <p:cNvPr id="8" name="Title 1">
            <a:extLst>
              <a:ext uri="{FF2B5EF4-FFF2-40B4-BE49-F238E27FC236}">
                <a16:creationId xmlns:a16="http://schemas.microsoft.com/office/drawing/2014/main" id="{01E83E4D-9B4B-884A-B6FB-AFEBFE4F2EC1}"/>
              </a:ext>
            </a:extLst>
          </p:cNvPr>
          <p:cNvSpPr>
            <a:spLocks noGrp="1"/>
          </p:cNvSpPr>
          <p:nvPr>
            <p:ph type="title" hasCustomPrompt="1"/>
          </p:nvPr>
        </p:nvSpPr>
        <p:spPr>
          <a:xfrm>
            <a:off x="1436805" y="2998703"/>
            <a:ext cx="9307394" cy="1162878"/>
          </a:xfrm>
        </p:spPr>
        <p:txBody>
          <a:bodyPr>
            <a:normAutofit/>
          </a:bodyPr>
          <a:lstStyle>
            <a:lvl1pPr algn="ctr">
              <a:defRPr sz="4500">
                <a:solidFill>
                  <a:schemeClr val="bg1"/>
                </a:solidFill>
                <a:latin typeface="Calibri" panose="020F0502020204030204" pitchFamily="34" charset="0"/>
                <a:cs typeface="Calibri" panose="020F0502020204030204" pitchFamily="34" charset="0"/>
              </a:defRPr>
            </a:lvl1pPr>
          </a:lstStyle>
          <a:p>
            <a:r>
              <a:rPr lang="en-US" dirty="0"/>
              <a:t>Click to edit section divider</a:t>
            </a:r>
          </a:p>
        </p:txBody>
      </p:sp>
      <p:sp>
        <p:nvSpPr>
          <p:cNvPr id="9" name="Subtitle 2"/>
          <p:cNvSpPr>
            <a:spLocks noGrp="1"/>
          </p:cNvSpPr>
          <p:nvPr>
            <p:ph type="subTitle" idx="1" hasCustomPrompt="1"/>
          </p:nvPr>
        </p:nvSpPr>
        <p:spPr>
          <a:xfrm>
            <a:off x="1447800" y="4161581"/>
            <a:ext cx="9296399" cy="782799"/>
          </a:xfrm>
        </p:spPr>
        <p:txBody>
          <a:bodyPr/>
          <a:lstStyle>
            <a:lvl1pPr marL="0" indent="0" algn="ctr">
              <a:buFontTx/>
              <a:buNone/>
              <a:defRPr>
                <a:solidFill>
                  <a:schemeClr val="bg1"/>
                </a:solidFill>
              </a:defRPr>
            </a:lvl1pPr>
          </a:lstStyle>
          <a:p>
            <a:r>
              <a:rPr lang="en-US" dirty="0"/>
              <a:t>Click to edit section divider subhead</a:t>
            </a:r>
          </a:p>
        </p:txBody>
      </p:sp>
      <p:sp>
        <p:nvSpPr>
          <p:cNvPr id="13" name="TextBox 12"/>
          <p:cNvSpPr txBox="1"/>
          <p:nvPr userDrawn="1"/>
        </p:nvSpPr>
        <p:spPr>
          <a:xfrm>
            <a:off x="1358981" y="6252892"/>
            <a:ext cx="2814430" cy="276999"/>
          </a:xfrm>
          <a:prstGeom prst="rect">
            <a:avLst/>
          </a:prstGeom>
          <a:noFill/>
        </p:spPr>
        <p:txBody>
          <a:bodyPr wrap="square" rtlCol="0">
            <a:spAutoFit/>
          </a:bodyPr>
          <a:lstStyle/>
          <a:p>
            <a:pPr algn="l"/>
            <a:r>
              <a:rPr lang="en-US" sz="1200" dirty="0">
                <a:solidFill>
                  <a:schemeClr val="bg1"/>
                </a:solidFill>
              </a:rPr>
              <a:t>Confidential and Proprietary Information </a:t>
            </a:r>
          </a:p>
        </p:txBody>
      </p:sp>
      <p:pic>
        <p:nvPicPr>
          <p:cNvPr id="3" name="Picture 2" descr="A picture containing diagram&#10;&#10;Description automatically generated">
            <a:extLst>
              <a:ext uri="{FF2B5EF4-FFF2-40B4-BE49-F238E27FC236}">
                <a16:creationId xmlns:a16="http://schemas.microsoft.com/office/drawing/2014/main" id="{F9678229-A544-FD31-0A04-8D63C26979AB}"/>
              </a:ext>
            </a:extLst>
          </p:cNvPr>
          <p:cNvPicPr>
            <a:picLocks noChangeAspect="1"/>
          </p:cNvPicPr>
          <p:nvPr userDrawn="1"/>
        </p:nvPicPr>
        <p:blipFill>
          <a:blip r:embed="rId3"/>
          <a:stretch>
            <a:fillRect/>
          </a:stretch>
        </p:blipFill>
        <p:spPr>
          <a:xfrm>
            <a:off x="4613446" y="182833"/>
            <a:ext cx="2954112" cy="2954112"/>
          </a:xfrm>
          <a:prstGeom prst="rect">
            <a:avLst/>
          </a:prstGeom>
        </p:spPr>
      </p:pic>
      <p:cxnSp>
        <p:nvCxnSpPr>
          <p:cNvPr id="6" name="Straight Connector 5">
            <a:extLst>
              <a:ext uri="{FF2B5EF4-FFF2-40B4-BE49-F238E27FC236}">
                <a16:creationId xmlns:a16="http://schemas.microsoft.com/office/drawing/2014/main" id="{66E68B50-F33F-7A02-615A-04D137310F4E}"/>
              </a:ext>
            </a:extLst>
          </p:cNvPr>
          <p:cNvCxnSpPr>
            <a:cxnSpLocks/>
          </p:cNvCxnSpPr>
          <p:nvPr userDrawn="1"/>
        </p:nvCxnSpPr>
        <p:spPr>
          <a:xfrm>
            <a:off x="7799009" y="1854200"/>
            <a:ext cx="294519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978505"/>
      </p:ext>
    </p:extLst>
  </p:cSld>
  <p:clrMapOvr>
    <a:masterClrMapping/>
  </p:clrMapOvr>
  <p:extLst>
    <p:ext uri="{DCECCB84-F9BA-43D5-87BE-67443E8EF086}">
      <p15:sldGuideLst xmlns:p15="http://schemas.microsoft.com/office/powerpoint/2012/main">
        <p15:guide id="1" orient="horz" pos="4056">
          <p15:clr>
            <a:srgbClr val="FBAE40"/>
          </p15:clr>
        </p15:guide>
        <p15:guide id="2" pos="5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78F5C7-1896-0F4A-945F-C611F19D5B51}"/>
              </a:ext>
            </a:extLst>
          </p:cNvPr>
          <p:cNvSpPr/>
          <p:nvPr userDrawn="1"/>
        </p:nvSpPr>
        <p:spPr>
          <a:xfrm rot="16200000">
            <a:off x="5995147" y="661147"/>
            <a:ext cx="201706"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1591BF8-E293-4C4A-A12B-3B723408862D}"/>
              </a:ext>
            </a:extLst>
          </p:cNvPr>
          <p:cNvPicPr>
            <a:picLocks noChangeAspect="1"/>
          </p:cNvPicPr>
          <p:nvPr userDrawn="1"/>
        </p:nvPicPr>
        <p:blipFill>
          <a:blip r:embed="rId2"/>
          <a:srcRect/>
          <a:stretch/>
        </p:blipFill>
        <p:spPr>
          <a:xfrm>
            <a:off x="10596283" y="5231984"/>
            <a:ext cx="1192161" cy="1192161"/>
          </a:xfrm>
          <a:prstGeom prst="rect">
            <a:avLst/>
          </a:prstGeom>
        </p:spPr>
      </p:pic>
      <p:sp>
        <p:nvSpPr>
          <p:cNvPr id="8" name="TextBox 7"/>
          <p:cNvSpPr txBox="1"/>
          <p:nvPr userDrawn="1"/>
        </p:nvSpPr>
        <p:spPr>
          <a:xfrm>
            <a:off x="551585" y="6263220"/>
            <a:ext cx="2814430" cy="276999"/>
          </a:xfrm>
          <a:prstGeom prst="rect">
            <a:avLst/>
          </a:prstGeom>
          <a:noFill/>
        </p:spPr>
        <p:txBody>
          <a:bodyPr wrap="square" rtlCol="0">
            <a:spAutoFit/>
          </a:bodyPr>
          <a:lstStyle/>
          <a:p>
            <a:pPr algn="l"/>
            <a:r>
              <a:rPr lang="en-US" sz="1200" dirty="0">
                <a:solidFill>
                  <a:schemeClr val="accent3"/>
                </a:solidFill>
              </a:rPr>
              <a:t>Confidential and Proprietary Information </a:t>
            </a:r>
          </a:p>
        </p:txBody>
      </p:sp>
      <p:sp>
        <p:nvSpPr>
          <p:cNvPr id="7" name="Title 1">
            <a:extLst>
              <a:ext uri="{FF2B5EF4-FFF2-40B4-BE49-F238E27FC236}">
                <a16:creationId xmlns:a16="http://schemas.microsoft.com/office/drawing/2014/main" id="{F93BBDF0-A821-E64E-8BF2-745A5EB23E6A}"/>
              </a:ext>
            </a:extLst>
          </p:cNvPr>
          <p:cNvSpPr>
            <a:spLocks noGrp="1"/>
          </p:cNvSpPr>
          <p:nvPr>
            <p:ph type="title"/>
          </p:nvPr>
        </p:nvSpPr>
        <p:spPr>
          <a:xfrm>
            <a:off x="622125" y="485126"/>
            <a:ext cx="11058742" cy="1162878"/>
          </a:xfrm>
        </p:spPr>
        <p:txBody>
          <a:bodyPr anchor="t">
            <a:noAutofit/>
          </a:bodyPr>
          <a:lstStyle>
            <a:lvl1pPr>
              <a:defRPr sz="4500">
                <a:solidFill>
                  <a:schemeClr val="accent3"/>
                </a:solidFill>
                <a:latin typeface="Calibri" panose="020F0502020204030204" pitchFamily="34" charset="0"/>
                <a:cs typeface="Calibri" panose="020F0502020204030204" pitchFamily="34" charset="0"/>
              </a:defRPr>
            </a:lvl1pPr>
          </a:lstStyle>
          <a:p>
            <a:endParaRPr lang="en-US" dirty="0"/>
          </a:p>
        </p:txBody>
      </p:sp>
      <p:sp>
        <p:nvSpPr>
          <p:cNvPr id="11" name="Content Placeholder 2">
            <a:extLst>
              <a:ext uri="{FF2B5EF4-FFF2-40B4-BE49-F238E27FC236}">
                <a16:creationId xmlns:a16="http://schemas.microsoft.com/office/drawing/2014/main" id="{422A82D3-6A37-1649-A480-894A54CDA01A}"/>
              </a:ext>
            </a:extLst>
          </p:cNvPr>
          <p:cNvSpPr>
            <a:spLocks noGrp="1"/>
          </p:cNvSpPr>
          <p:nvPr>
            <p:ph idx="1"/>
          </p:nvPr>
        </p:nvSpPr>
        <p:spPr>
          <a:xfrm>
            <a:off x="622125" y="2004953"/>
            <a:ext cx="11058742" cy="3590777"/>
          </a:xfrm>
          <a:ln>
            <a:noFill/>
          </a:ln>
        </p:spPr>
        <p:txBody>
          <a:bodyPr>
            <a:noAutofit/>
          </a:bodyPr>
          <a:lstStyle>
            <a:lvl1pPr>
              <a:buClr>
                <a:srgbClr val="00A0A3"/>
              </a:buClr>
              <a:defRPr sz="2400">
                <a:solidFill>
                  <a:schemeClr val="tx1"/>
                </a:solidFill>
                <a:latin typeface="Calibri" panose="020F0502020204030204" pitchFamily="34" charset="0"/>
                <a:cs typeface="Calibri" panose="020F0502020204030204" pitchFamily="34" charset="0"/>
              </a:defRPr>
            </a:lvl1pPr>
            <a:lvl2pPr marL="460375" indent="-230188">
              <a:buClr>
                <a:srgbClr val="6E6E6E"/>
              </a:buClr>
              <a:buFont typeface="Wingdings" pitchFamily="2" charset="2"/>
              <a:buChar char="§"/>
              <a:tabLst/>
              <a:defRPr sz="2400">
                <a:solidFill>
                  <a:schemeClr val="tx1"/>
                </a:solidFill>
                <a:latin typeface="Calibri" panose="020F0502020204030204" pitchFamily="34" charset="0"/>
                <a:cs typeface="Calibri" panose="020F0502020204030204" pitchFamily="34" charset="0"/>
              </a:defRPr>
            </a:lvl2pPr>
            <a:lvl3pPr marL="685800" indent="-225425">
              <a:tabLst/>
              <a:defRPr sz="2400">
                <a:solidFill>
                  <a:schemeClr val="tx1"/>
                </a:solidFill>
                <a:latin typeface="Calibri" panose="020F0502020204030204" pitchFamily="34" charset="0"/>
                <a:cs typeface="Calibri" panose="020F0502020204030204" pitchFamily="34" charset="0"/>
              </a:defRPr>
            </a:lvl3pPr>
            <a:lvl4pPr marL="915988" indent="-230188">
              <a:tabLst/>
              <a:defRPr sz="2400">
                <a:solidFill>
                  <a:schemeClr val="tx1"/>
                </a:solidFill>
                <a:latin typeface="Calibri" panose="020F0502020204030204" pitchFamily="34" charset="0"/>
                <a:cs typeface="Calibri" panose="020F0502020204030204" pitchFamily="34" charset="0"/>
              </a:defRPr>
            </a:lvl4pPr>
            <a:lvl5pPr marL="1146175" indent="-230188">
              <a:buClr>
                <a:srgbClr val="333333"/>
              </a:buClr>
              <a:tabLst/>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4442134"/>
      </p:ext>
    </p:extLst>
  </p:cSld>
  <p:clrMapOvr>
    <a:masterClrMapping/>
  </p:clrMapOvr>
  <p:extLst>
    <p:ext uri="{DCECCB84-F9BA-43D5-87BE-67443E8EF086}">
      <p15:sldGuideLst xmlns:p15="http://schemas.microsoft.com/office/powerpoint/2012/main">
        <p15:guide id="1" orient="horz" pos="39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78F5C7-1896-0F4A-945F-C611F19D5B51}"/>
              </a:ext>
            </a:extLst>
          </p:cNvPr>
          <p:cNvSpPr/>
          <p:nvPr userDrawn="1"/>
        </p:nvSpPr>
        <p:spPr>
          <a:xfrm rot="16200000">
            <a:off x="5995147" y="661147"/>
            <a:ext cx="201706"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1591BF8-E293-4C4A-A12B-3B723408862D}"/>
              </a:ext>
            </a:extLst>
          </p:cNvPr>
          <p:cNvPicPr>
            <a:picLocks noChangeAspect="1"/>
          </p:cNvPicPr>
          <p:nvPr userDrawn="1"/>
        </p:nvPicPr>
        <p:blipFill>
          <a:blip r:embed="rId2"/>
          <a:srcRect/>
          <a:stretch/>
        </p:blipFill>
        <p:spPr>
          <a:xfrm>
            <a:off x="10488706" y="-215048"/>
            <a:ext cx="1192161" cy="1192161"/>
          </a:xfrm>
          <a:prstGeom prst="rect">
            <a:avLst/>
          </a:prstGeom>
        </p:spPr>
      </p:pic>
      <p:sp>
        <p:nvSpPr>
          <p:cNvPr id="7" name="TextBox 6">
            <a:extLst>
              <a:ext uri="{FF2B5EF4-FFF2-40B4-BE49-F238E27FC236}">
                <a16:creationId xmlns:a16="http://schemas.microsoft.com/office/drawing/2014/main" id="{5731FAEB-056E-B84D-8739-CDC22CB6064B}"/>
              </a:ext>
            </a:extLst>
          </p:cNvPr>
          <p:cNvSpPr txBox="1"/>
          <p:nvPr userDrawn="1"/>
        </p:nvSpPr>
        <p:spPr>
          <a:xfrm>
            <a:off x="551585" y="6263220"/>
            <a:ext cx="2814430" cy="276999"/>
          </a:xfrm>
          <a:prstGeom prst="rect">
            <a:avLst/>
          </a:prstGeom>
          <a:noFill/>
        </p:spPr>
        <p:txBody>
          <a:bodyPr wrap="square" rtlCol="0">
            <a:spAutoFit/>
          </a:bodyPr>
          <a:lstStyle/>
          <a:p>
            <a:pPr algn="l"/>
            <a:r>
              <a:rPr lang="en-US" sz="1200" dirty="0">
                <a:solidFill>
                  <a:schemeClr val="accent3"/>
                </a:solidFill>
              </a:rPr>
              <a:t>Confidential and Proprietary Information </a:t>
            </a:r>
          </a:p>
        </p:txBody>
      </p:sp>
      <p:sp>
        <p:nvSpPr>
          <p:cNvPr id="8" name="Title 1">
            <a:extLst>
              <a:ext uri="{FF2B5EF4-FFF2-40B4-BE49-F238E27FC236}">
                <a16:creationId xmlns:a16="http://schemas.microsoft.com/office/drawing/2014/main" id="{1B3132C7-6493-DD44-AA39-8D3B5AA2E497}"/>
              </a:ext>
            </a:extLst>
          </p:cNvPr>
          <p:cNvSpPr>
            <a:spLocks noGrp="1"/>
          </p:cNvSpPr>
          <p:nvPr>
            <p:ph type="title"/>
          </p:nvPr>
        </p:nvSpPr>
        <p:spPr>
          <a:xfrm>
            <a:off x="622125" y="485126"/>
            <a:ext cx="9182275" cy="1162878"/>
          </a:xfrm>
        </p:spPr>
        <p:txBody>
          <a:bodyPr anchor="t">
            <a:noAutofit/>
          </a:bodyPr>
          <a:lstStyle>
            <a:lvl1pPr>
              <a:defRPr sz="4500">
                <a:solidFill>
                  <a:schemeClr val="accent3"/>
                </a:solidFill>
                <a:latin typeface="Calibri" panose="020F0502020204030204" pitchFamily="34" charset="0"/>
                <a:cs typeface="Calibri" panose="020F0502020204030204" pitchFamily="34" charset="0"/>
              </a:defRPr>
            </a:lvl1pPr>
          </a:lstStyle>
          <a:p>
            <a:endParaRPr lang="en-US" dirty="0"/>
          </a:p>
        </p:txBody>
      </p:sp>
      <p:sp>
        <p:nvSpPr>
          <p:cNvPr id="9" name="Content Placeholder 2">
            <a:extLst>
              <a:ext uri="{FF2B5EF4-FFF2-40B4-BE49-F238E27FC236}">
                <a16:creationId xmlns:a16="http://schemas.microsoft.com/office/drawing/2014/main" id="{BFE0D256-EDA8-C14A-81AE-02ED6ED6FA80}"/>
              </a:ext>
            </a:extLst>
          </p:cNvPr>
          <p:cNvSpPr>
            <a:spLocks noGrp="1"/>
          </p:cNvSpPr>
          <p:nvPr>
            <p:ph idx="1"/>
          </p:nvPr>
        </p:nvSpPr>
        <p:spPr>
          <a:xfrm>
            <a:off x="622125" y="2004953"/>
            <a:ext cx="11058742" cy="3590777"/>
          </a:xfrm>
          <a:ln>
            <a:noFill/>
          </a:ln>
        </p:spPr>
        <p:txBody>
          <a:bodyPr>
            <a:noAutofit/>
          </a:bodyPr>
          <a:lstStyle>
            <a:lvl1pPr>
              <a:buClr>
                <a:srgbClr val="00A0A3"/>
              </a:buClr>
              <a:defRPr sz="2400">
                <a:solidFill>
                  <a:schemeClr val="tx1"/>
                </a:solidFill>
                <a:latin typeface="Calibri" panose="020F0502020204030204" pitchFamily="34" charset="0"/>
                <a:cs typeface="Calibri" panose="020F0502020204030204" pitchFamily="34" charset="0"/>
              </a:defRPr>
            </a:lvl1pPr>
            <a:lvl2pPr marL="460375" indent="-230188">
              <a:buClr>
                <a:srgbClr val="6E6E6E"/>
              </a:buClr>
              <a:buFont typeface="Wingdings" pitchFamily="2" charset="2"/>
              <a:buChar char="§"/>
              <a:tabLst/>
              <a:defRPr sz="2400">
                <a:solidFill>
                  <a:schemeClr val="tx1"/>
                </a:solidFill>
                <a:latin typeface="Calibri" panose="020F0502020204030204" pitchFamily="34" charset="0"/>
                <a:cs typeface="Calibri" panose="020F0502020204030204" pitchFamily="34" charset="0"/>
              </a:defRPr>
            </a:lvl2pPr>
            <a:lvl3pPr marL="685800" indent="-225425">
              <a:tabLst/>
              <a:defRPr sz="2400">
                <a:solidFill>
                  <a:schemeClr val="tx1"/>
                </a:solidFill>
                <a:latin typeface="Calibri" panose="020F0502020204030204" pitchFamily="34" charset="0"/>
                <a:cs typeface="Calibri" panose="020F0502020204030204" pitchFamily="34" charset="0"/>
              </a:defRPr>
            </a:lvl3pPr>
            <a:lvl4pPr marL="915988" indent="-230188">
              <a:tabLst/>
              <a:defRPr sz="2400">
                <a:solidFill>
                  <a:schemeClr val="tx1"/>
                </a:solidFill>
                <a:latin typeface="Calibri" panose="020F0502020204030204" pitchFamily="34" charset="0"/>
                <a:cs typeface="Calibri" panose="020F0502020204030204" pitchFamily="34" charset="0"/>
              </a:defRPr>
            </a:lvl4pPr>
            <a:lvl5pPr marL="1146175" indent="-230188">
              <a:buClr>
                <a:srgbClr val="333333"/>
              </a:buClr>
              <a:tabLst/>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7619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78F5C7-1896-0F4A-945F-C611F19D5B51}"/>
              </a:ext>
            </a:extLst>
          </p:cNvPr>
          <p:cNvSpPr/>
          <p:nvPr userDrawn="1"/>
        </p:nvSpPr>
        <p:spPr>
          <a:xfrm rot="16200000">
            <a:off x="5995147" y="661147"/>
            <a:ext cx="201706"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1591BF8-E293-4C4A-A12B-3B723408862D}"/>
              </a:ext>
            </a:extLst>
          </p:cNvPr>
          <p:cNvPicPr>
            <a:picLocks noChangeAspect="1"/>
          </p:cNvPicPr>
          <p:nvPr userDrawn="1"/>
        </p:nvPicPr>
        <p:blipFill>
          <a:blip r:embed="rId2"/>
          <a:srcRect/>
          <a:stretch/>
        </p:blipFill>
        <p:spPr>
          <a:xfrm>
            <a:off x="10596283" y="5231984"/>
            <a:ext cx="1192161" cy="1192161"/>
          </a:xfrm>
          <a:prstGeom prst="rect">
            <a:avLst/>
          </a:prstGeom>
        </p:spPr>
      </p:pic>
      <p:sp>
        <p:nvSpPr>
          <p:cNvPr id="6" name="Text Placeholder 2">
            <a:extLst>
              <a:ext uri="{FF2B5EF4-FFF2-40B4-BE49-F238E27FC236}">
                <a16:creationId xmlns:a16="http://schemas.microsoft.com/office/drawing/2014/main" id="{BD128479-7C57-5A4F-81FE-3D17ECE52A97}"/>
              </a:ext>
            </a:extLst>
          </p:cNvPr>
          <p:cNvSpPr>
            <a:spLocks noGrp="1"/>
          </p:cNvSpPr>
          <p:nvPr>
            <p:ph type="body" idx="1" hasCustomPrompt="1"/>
          </p:nvPr>
        </p:nvSpPr>
        <p:spPr>
          <a:xfrm>
            <a:off x="601578" y="1835665"/>
            <a:ext cx="5367528" cy="553988"/>
          </a:xfrm>
          <a:solidFill>
            <a:schemeClr val="accent3"/>
          </a:solidFill>
        </p:spPr>
        <p:txBody>
          <a:bodyPr anchor="ctr" anchorCtr="0">
            <a:normAutofit/>
          </a:bodyPr>
          <a:lstStyle>
            <a:lvl1pPr marL="0" indent="0" algn="ctr">
              <a:buNone/>
              <a:defRPr sz="2000" b="1" cap="all" spc="10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40D42520-054E-2548-B0CC-EE5BD6CC95D2}"/>
              </a:ext>
            </a:extLst>
          </p:cNvPr>
          <p:cNvSpPr>
            <a:spLocks noGrp="1"/>
          </p:cNvSpPr>
          <p:nvPr>
            <p:ph type="body" sz="quarter" idx="3"/>
          </p:nvPr>
        </p:nvSpPr>
        <p:spPr>
          <a:xfrm>
            <a:off x="6184838" y="1835665"/>
            <a:ext cx="5367528" cy="553988"/>
          </a:xfrm>
          <a:solidFill>
            <a:schemeClr val="accent3"/>
          </a:solidFill>
        </p:spPr>
        <p:txBody>
          <a:bodyPr anchor="ctr" anchorCtr="0">
            <a:normAutofit/>
          </a:bodyPr>
          <a:lstStyle>
            <a:lvl1pPr marL="0" indent="0" algn="ctr">
              <a:buNone/>
              <a:defRPr lang="en-US" sz="2000" b="1" kern="1200" cap="all" spc="100" baseline="0" dirty="0" smtClean="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14" name="TextBox 13">
            <a:extLst>
              <a:ext uri="{FF2B5EF4-FFF2-40B4-BE49-F238E27FC236}">
                <a16:creationId xmlns:a16="http://schemas.microsoft.com/office/drawing/2014/main" id="{83278A68-1489-AD47-9E9F-F34A2B31AAE0}"/>
              </a:ext>
            </a:extLst>
          </p:cNvPr>
          <p:cNvSpPr txBox="1"/>
          <p:nvPr userDrawn="1"/>
        </p:nvSpPr>
        <p:spPr>
          <a:xfrm>
            <a:off x="551585" y="6263220"/>
            <a:ext cx="2814430" cy="276999"/>
          </a:xfrm>
          <a:prstGeom prst="rect">
            <a:avLst/>
          </a:prstGeom>
          <a:noFill/>
        </p:spPr>
        <p:txBody>
          <a:bodyPr wrap="square" rtlCol="0">
            <a:spAutoFit/>
          </a:bodyPr>
          <a:lstStyle/>
          <a:p>
            <a:pPr algn="l"/>
            <a:r>
              <a:rPr lang="en-US" sz="1200" dirty="0">
                <a:solidFill>
                  <a:schemeClr val="accent3"/>
                </a:solidFill>
              </a:rPr>
              <a:t>Confidential and Proprietary Information </a:t>
            </a:r>
          </a:p>
        </p:txBody>
      </p:sp>
      <p:sp>
        <p:nvSpPr>
          <p:cNvPr id="15" name="Title 1">
            <a:extLst>
              <a:ext uri="{FF2B5EF4-FFF2-40B4-BE49-F238E27FC236}">
                <a16:creationId xmlns:a16="http://schemas.microsoft.com/office/drawing/2014/main" id="{903F056E-C027-0D46-A7AA-76E07CCC55BB}"/>
              </a:ext>
            </a:extLst>
          </p:cNvPr>
          <p:cNvSpPr>
            <a:spLocks noGrp="1"/>
          </p:cNvSpPr>
          <p:nvPr>
            <p:ph type="title"/>
          </p:nvPr>
        </p:nvSpPr>
        <p:spPr>
          <a:xfrm>
            <a:off x="622125" y="485126"/>
            <a:ext cx="10927509" cy="1162878"/>
          </a:xfrm>
        </p:spPr>
        <p:txBody>
          <a:bodyPr anchor="t">
            <a:noAutofit/>
          </a:bodyPr>
          <a:lstStyle>
            <a:lvl1pPr>
              <a:defRPr sz="4500">
                <a:solidFill>
                  <a:srgbClr val="262761"/>
                </a:solidFill>
                <a:latin typeface="Calibri" panose="020F0502020204030204" pitchFamily="34" charset="0"/>
                <a:cs typeface="Calibri" panose="020F0502020204030204" pitchFamily="34" charset="0"/>
              </a:defRPr>
            </a:lvl1pPr>
          </a:lstStyle>
          <a:p>
            <a:endParaRPr lang="en-US" dirty="0"/>
          </a:p>
        </p:txBody>
      </p:sp>
      <p:sp>
        <p:nvSpPr>
          <p:cNvPr id="16" name="Content Placeholder 2">
            <a:extLst>
              <a:ext uri="{FF2B5EF4-FFF2-40B4-BE49-F238E27FC236}">
                <a16:creationId xmlns:a16="http://schemas.microsoft.com/office/drawing/2014/main" id="{7FD1399B-E5F2-0340-8632-EAA0C659C937}"/>
              </a:ext>
            </a:extLst>
          </p:cNvPr>
          <p:cNvSpPr>
            <a:spLocks noGrp="1"/>
          </p:cNvSpPr>
          <p:nvPr>
            <p:ph idx="12"/>
          </p:nvPr>
        </p:nvSpPr>
        <p:spPr>
          <a:xfrm>
            <a:off x="622125" y="2554622"/>
            <a:ext cx="5346981" cy="3590777"/>
          </a:xfrm>
          <a:ln>
            <a:noFill/>
          </a:ln>
        </p:spPr>
        <p:txBody>
          <a:bodyPr>
            <a:noAutofit/>
          </a:bodyPr>
          <a:lstStyle>
            <a:lvl1pPr>
              <a:buClr>
                <a:srgbClr val="00A0A3"/>
              </a:buClr>
              <a:defRPr sz="2400">
                <a:solidFill>
                  <a:schemeClr val="tx1"/>
                </a:solidFill>
                <a:latin typeface="Calibri" panose="020F0502020204030204" pitchFamily="34" charset="0"/>
                <a:cs typeface="Calibri" panose="020F0502020204030204" pitchFamily="34" charset="0"/>
              </a:defRPr>
            </a:lvl1pPr>
            <a:lvl2pPr marL="460375" indent="-230188">
              <a:buClr>
                <a:srgbClr val="6E6E6E"/>
              </a:buClr>
              <a:buFont typeface="Wingdings" pitchFamily="2" charset="2"/>
              <a:buChar char="§"/>
              <a:tabLst/>
              <a:defRPr sz="2400">
                <a:solidFill>
                  <a:schemeClr val="tx1"/>
                </a:solidFill>
                <a:latin typeface="Calibri" panose="020F0502020204030204" pitchFamily="34" charset="0"/>
                <a:cs typeface="Calibri" panose="020F0502020204030204" pitchFamily="34" charset="0"/>
              </a:defRPr>
            </a:lvl2pPr>
            <a:lvl3pPr marL="685800" indent="-225425">
              <a:tabLst/>
              <a:defRPr sz="2400">
                <a:solidFill>
                  <a:schemeClr val="tx1"/>
                </a:solidFill>
                <a:latin typeface="Calibri" panose="020F0502020204030204" pitchFamily="34" charset="0"/>
                <a:cs typeface="Calibri" panose="020F0502020204030204" pitchFamily="34" charset="0"/>
              </a:defRPr>
            </a:lvl3pPr>
            <a:lvl4pPr marL="915988" indent="-230188">
              <a:tabLst/>
              <a:defRPr sz="2400">
                <a:solidFill>
                  <a:schemeClr val="tx1"/>
                </a:solidFill>
                <a:latin typeface="Calibri" panose="020F0502020204030204" pitchFamily="34" charset="0"/>
                <a:cs typeface="Calibri" panose="020F0502020204030204" pitchFamily="34" charset="0"/>
              </a:defRPr>
            </a:lvl4pPr>
            <a:lvl5pPr marL="1146175" indent="-230188">
              <a:buClr>
                <a:srgbClr val="333333"/>
              </a:buClr>
              <a:tabLst/>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0432DF26-DE72-3443-A708-A5FCB7004054}"/>
              </a:ext>
            </a:extLst>
          </p:cNvPr>
          <p:cNvSpPr>
            <a:spLocks noGrp="1"/>
          </p:cNvSpPr>
          <p:nvPr>
            <p:ph idx="13"/>
          </p:nvPr>
        </p:nvSpPr>
        <p:spPr>
          <a:xfrm>
            <a:off x="6201122" y="2554622"/>
            <a:ext cx="5346981" cy="3590777"/>
          </a:xfrm>
          <a:ln>
            <a:noFill/>
          </a:ln>
        </p:spPr>
        <p:txBody>
          <a:bodyPr>
            <a:noAutofit/>
          </a:bodyPr>
          <a:lstStyle>
            <a:lvl1pPr>
              <a:buClr>
                <a:srgbClr val="00A0A3"/>
              </a:buClr>
              <a:defRPr sz="2400">
                <a:solidFill>
                  <a:schemeClr val="tx1"/>
                </a:solidFill>
                <a:latin typeface="Calibri" panose="020F0502020204030204" pitchFamily="34" charset="0"/>
                <a:cs typeface="Calibri" panose="020F0502020204030204" pitchFamily="34" charset="0"/>
              </a:defRPr>
            </a:lvl1pPr>
            <a:lvl2pPr marL="460375" indent="-230188">
              <a:buClr>
                <a:srgbClr val="6E6E6E"/>
              </a:buClr>
              <a:buFont typeface="Wingdings" pitchFamily="2" charset="2"/>
              <a:buChar char="§"/>
              <a:tabLst/>
              <a:defRPr sz="2400">
                <a:solidFill>
                  <a:schemeClr val="tx1"/>
                </a:solidFill>
                <a:latin typeface="Calibri" panose="020F0502020204030204" pitchFamily="34" charset="0"/>
                <a:cs typeface="Calibri" panose="020F0502020204030204" pitchFamily="34" charset="0"/>
              </a:defRPr>
            </a:lvl2pPr>
            <a:lvl3pPr marL="685800" indent="-225425">
              <a:tabLst/>
              <a:defRPr sz="2400">
                <a:solidFill>
                  <a:schemeClr val="tx1"/>
                </a:solidFill>
                <a:latin typeface="Calibri" panose="020F0502020204030204" pitchFamily="34" charset="0"/>
                <a:cs typeface="Calibri" panose="020F0502020204030204" pitchFamily="34" charset="0"/>
              </a:defRPr>
            </a:lvl3pPr>
            <a:lvl4pPr marL="915988" indent="-230188">
              <a:tabLst/>
              <a:defRPr sz="2400">
                <a:solidFill>
                  <a:schemeClr val="tx1"/>
                </a:solidFill>
                <a:latin typeface="Calibri" panose="020F0502020204030204" pitchFamily="34" charset="0"/>
                <a:cs typeface="Calibri" panose="020F0502020204030204" pitchFamily="34" charset="0"/>
              </a:defRPr>
            </a:lvl4pPr>
            <a:lvl5pPr marL="1146175" indent="-230188">
              <a:buClr>
                <a:srgbClr val="333333"/>
              </a:buClr>
              <a:tabLst/>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179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B80A-21EB-4F49-BEB3-4252A67BF8E4}"/>
              </a:ext>
            </a:extLst>
          </p:cNvPr>
          <p:cNvSpPr>
            <a:spLocks noGrp="1"/>
          </p:cNvSpPr>
          <p:nvPr>
            <p:ph type="title"/>
          </p:nvPr>
        </p:nvSpPr>
        <p:spPr>
          <a:xfrm>
            <a:off x="622125" y="485126"/>
            <a:ext cx="9182275" cy="1162878"/>
          </a:xfrm>
        </p:spPr>
        <p:txBody>
          <a:bodyPr anchor="t">
            <a:noAutofit/>
          </a:bodyPr>
          <a:lstStyle>
            <a:lvl1pPr>
              <a:defRPr sz="4500">
                <a:solidFill>
                  <a:schemeClr val="accent3"/>
                </a:solidFill>
                <a:latin typeface="Calibri" panose="020F0502020204030204" pitchFamily="34" charset="0"/>
                <a:cs typeface="Calibri" panose="020F0502020204030204" pitchFamily="34" charset="0"/>
              </a:defRPr>
            </a:lvl1pPr>
          </a:lstStyle>
          <a:p>
            <a:endParaRPr lang="en-US" dirty="0"/>
          </a:p>
        </p:txBody>
      </p:sp>
      <p:sp>
        <p:nvSpPr>
          <p:cNvPr id="10" name="Rectangle 9">
            <a:extLst>
              <a:ext uri="{FF2B5EF4-FFF2-40B4-BE49-F238E27FC236}">
                <a16:creationId xmlns:a16="http://schemas.microsoft.com/office/drawing/2014/main" id="{8578F5C7-1896-0F4A-945F-C611F19D5B51}"/>
              </a:ext>
            </a:extLst>
          </p:cNvPr>
          <p:cNvSpPr/>
          <p:nvPr userDrawn="1"/>
        </p:nvSpPr>
        <p:spPr>
          <a:xfrm rot="16200000">
            <a:off x="5995147" y="661147"/>
            <a:ext cx="201706"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BD128479-7C57-5A4F-81FE-3D17ECE52A97}"/>
              </a:ext>
            </a:extLst>
          </p:cNvPr>
          <p:cNvSpPr>
            <a:spLocks noGrp="1"/>
          </p:cNvSpPr>
          <p:nvPr>
            <p:ph type="body" idx="1" hasCustomPrompt="1"/>
          </p:nvPr>
        </p:nvSpPr>
        <p:spPr>
          <a:xfrm>
            <a:off x="601578" y="1835665"/>
            <a:ext cx="5367528" cy="553988"/>
          </a:xfrm>
          <a:solidFill>
            <a:schemeClr val="accent3"/>
          </a:solidFill>
        </p:spPr>
        <p:txBody>
          <a:bodyPr anchor="ctr" anchorCtr="0">
            <a:normAutofit/>
          </a:bodyPr>
          <a:lstStyle>
            <a:lvl1pPr marL="0" indent="0" algn="ctr">
              <a:buNone/>
              <a:defRPr sz="2000" b="1" cap="all" spc="10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a:extLst>
              <a:ext uri="{FF2B5EF4-FFF2-40B4-BE49-F238E27FC236}">
                <a16:creationId xmlns:a16="http://schemas.microsoft.com/office/drawing/2014/main" id="{40D42520-054E-2548-B0CC-EE5BD6CC95D2}"/>
              </a:ext>
            </a:extLst>
          </p:cNvPr>
          <p:cNvSpPr>
            <a:spLocks noGrp="1"/>
          </p:cNvSpPr>
          <p:nvPr>
            <p:ph type="body" sz="quarter" idx="3"/>
          </p:nvPr>
        </p:nvSpPr>
        <p:spPr>
          <a:xfrm>
            <a:off x="6184838" y="1835665"/>
            <a:ext cx="5367528" cy="553988"/>
          </a:xfrm>
          <a:solidFill>
            <a:schemeClr val="accent3"/>
          </a:solidFill>
        </p:spPr>
        <p:txBody>
          <a:bodyPr anchor="ctr" anchorCtr="0">
            <a:normAutofit/>
          </a:bodyPr>
          <a:lstStyle>
            <a:lvl1pPr marL="0" indent="0" algn="ctr">
              <a:buNone/>
              <a:defRPr lang="en-US" sz="2000" b="1" kern="1200" cap="all" spc="100" baseline="0" dirty="0" smtClean="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lnSpc>
                <a:spcPct val="90000"/>
              </a:lnSpc>
              <a:spcBef>
                <a:spcPts val="1000"/>
              </a:spcBef>
              <a:buFont typeface="Arial" panose="020B0604020202020204" pitchFamily="34" charset="0"/>
              <a:buNone/>
            </a:pPr>
            <a:r>
              <a:rPr lang="en-US" dirty="0"/>
              <a:t>Edit Master text styles</a:t>
            </a:r>
          </a:p>
        </p:txBody>
      </p:sp>
      <p:pic>
        <p:nvPicPr>
          <p:cNvPr id="9" name="Picture 8">
            <a:extLst>
              <a:ext uri="{FF2B5EF4-FFF2-40B4-BE49-F238E27FC236}">
                <a16:creationId xmlns:a16="http://schemas.microsoft.com/office/drawing/2014/main" id="{CBC67B47-42F3-2C41-AC99-E79EA1B14539}"/>
              </a:ext>
            </a:extLst>
          </p:cNvPr>
          <p:cNvPicPr>
            <a:picLocks noChangeAspect="1"/>
          </p:cNvPicPr>
          <p:nvPr userDrawn="1"/>
        </p:nvPicPr>
        <p:blipFill>
          <a:blip r:embed="rId2"/>
          <a:srcRect/>
          <a:stretch/>
        </p:blipFill>
        <p:spPr>
          <a:xfrm>
            <a:off x="10488706" y="-215048"/>
            <a:ext cx="1192161" cy="1192161"/>
          </a:xfrm>
          <a:prstGeom prst="rect">
            <a:avLst/>
          </a:prstGeom>
        </p:spPr>
      </p:pic>
      <p:sp>
        <p:nvSpPr>
          <p:cNvPr id="14" name="TextBox 13">
            <a:extLst>
              <a:ext uri="{FF2B5EF4-FFF2-40B4-BE49-F238E27FC236}">
                <a16:creationId xmlns:a16="http://schemas.microsoft.com/office/drawing/2014/main" id="{44DD6DFE-4331-AD4A-8581-823FBD9EF3CF}"/>
              </a:ext>
            </a:extLst>
          </p:cNvPr>
          <p:cNvSpPr txBox="1"/>
          <p:nvPr userDrawn="1"/>
        </p:nvSpPr>
        <p:spPr>
          <a:xfrm>
            <a:off x="551585" y="6263220"/>
            <a:ext cx="2814430" cy="276999"/>
          </a:xfrm>
          <a:prstGeom prst="rect">
            <a:avLst/>
          </a:prstGeom>
          <a:noFill/>
        </p:spPr>
        <p:txBody>
          <a:bodyPr wrap="square" rtlCol="0">
            <a:spAutoFit/>
          </a:bodyPr>
          <a:lstStyle/>
          <a:p>
            <a:pPr algn="l"/>
            <a:r>
              <a:rPr lang="en-US" sz="1200" dirty="0">
                <a:solidFill>
                  <a:schemeClr val="accent3"/>
                </a:solidFill>
              </a:rPr>
              <a:t>Confidential and Proprietary Information </a:t>
            </a:r>
          </a:p>
        </p:txBody>
      </p:sp>
      <p:sp>
        <p:nvSpPr>
          <p:cNvPr id="15" name="Content Placeholder 2">
            <a:extLst>
              <a:ext uri="{FF2B5EF4-FFF2-40B4-BE49-F238E27FC236}">
                <a16:creationId xmlns:a16="http://schemas.microsoft.com/office/drawing/2014/main" id="{5ECFA09E-31E3-8844-96EA-C91C4AB4EB82}"/>
              </a:ext>
            </a:extLst>
          </p:cNvPr>
          <p:cNvSpPr>
            <a:spLocks noGrp="1"/>
          </p:cNvSpPr>
          <p:nvPr>
            <p:ph idx="12"/>
          </p:nvPr>
        </p:nvSpPr>
        <p:spPr>
          <a:xfrm>
            <a:off x="622125" y="2554622"/>
            <a:ext cx="5346981" cy="3590777"/>
          </a:xfrm>
          <a:ln>
            <a:noFill/>
          </a:ln>
        </p:spPr>
        <p:txBody>
          <a:bodyPr>
            <a:noAutofit/>
          </a:bodyPr>
          <a:lstStyle>
            <a:lvl1pPr>
              <a:buClr>
                <a:srgbClr val="00A0A3"/>
              </a:buClr>
              <a:defRPr sz="2400">
                <a:solidFill>
                  <a:schemeClr val="tx1"/>
                </a:solidFill>
                <a:latin typeface="Calibri" panose="020F0502020204030204" pitchFamily="34" charset="0"/>
                <a:cs typeface="Calibri" panose="020F0502020204030204" pitchFamily="34" charset="0"/>
              </a:defRPr>
            </a:lvl1pPr>
            <a:lvl2pPr marL="460375" indent="-230188">
              <a:buClr>
                <a:srgbClr val="6E6E6E"/>
              </a:buClr>
              <a:buFont typeface="Wingdings" pitchFamily="2" charset="2"/>
              <a:buChar char="§"/>
              <a:tabLst/>
              <a:defRPr sz="2400">
                <a:solidFill>
                  <a:schemeClr val="tx1"/>
                </a:solidFill>
                <a:latin typeface="Calibri" panose="020F0502020204030204" pitchFamily="34" charset="0"/>
                <a:cs typeface="Calibri" panose="020F0502020204030204" pitchFamily="34" charset="0"/>
              </a:defRPr>
            </a:lvl2pPr>
            <a:lvl3pPr marL="685800" indent="-225425">
              <a:tabLst/>
              <a:defRPr sz="2400">
                <a:solidFill>
                  <a:schemeClr val="tx1"/>
                </a:solidFill>
                <a:latin typeface="Calibri" panose="020F0502020204030204" pitchFamily="34" charset="0"/>
                <a:cs typeface="Calibri" panose="020F0502020204030204" pitchFamily="34" charset="0"/>
              </a:defRPr>
            </a:lvl3pPr>
            <a:lvl4pPr marL="915988" indent="-230188">
              <a:tabLst/>
              <a:defRPr sz="2400">
                <a:solidFill>
                  <a:schemeClr val="tx1"/>
                </a:solidFill>
                <a:latin typeface="Calibri" panose="020F0502020204030204" pitchFamily="34" charset="0"/>
                <a:cs typeface="Calibri" panose="020F0502020204030204" pitchFamily="34" charset="0"/>
              </a:defRPr>
            </a:lvl4pPr>
            <a:lvl5pPr marL="1146175" indent="-230188">
              <a:buClr>
                <a:srgbClr val="333333"/>
              </a:buClr>
              <a:tabLst/>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FEC0F6B2-00B5-674F-AD11-4CD1630FEF90}"/>
              </a:ext>
            </a:extLst>
          </p:cNvPr>
          <p:cNvSpPr>
            <a:spLocks noGrp="1"/>
          </p:cNvSpPr>
          <p:nvPr>
            <p:ph idx="13"/>
          </p:nvPr>
        </p:nvSpPr>
        <p:spPr>
          <a:xfrm>
            <a:off x="6201122" y="2554622"/>
            <a:ext cx="5346981" cy="3590777"/>
          </a:xfrm>
          <a:ln>
            <a:noFill/>
          </a:ln>
        </p:spPr>
        <p:txBody>
          <a:bodyPr>
            <a:noAutofit/>
          </a:bodyPr>
          <a:lstStyle>
            <a:lvl1pPr>
              <a:buClr>
                <a:srgbClr val="00A0A3"/>
              </a:buClr>
              <a:defRPr sz="2400">
                <a:solidFill>
                  <a:schemeClr val="tx1"/>
                </a:solidFill>
                <a:latin typeface="Calibri" panose="020F0502020204030204" pitchFamily="34" charset="0"/>
                <a:cs typeface="Calibri" panose="020F0502020204030204" pitchFamily="34" charset="0"/>
              </a:defRPr>
            </a:lvl1pPr>
            <a:lvl2pPr marL="460375" indent="-230188">
              <a:buClr>
                <a:srgbClr val="6E6E6E"/>
              </a:buClr>
              <a:buFont typeface="Wingdings" pitchFamily="2" charset="2"/>
              <a:buChar char="§"/>
              <a:tabLst/>
              <a:defRPr sz="2400">
                <a:solidFill>
                  <a:schemeClr val="tx1"/>
                </a:solidFill>
                <a:latin typeface="Calibri" panose="020F0502020204030204" pitchFamily="34" charset="0"/>
                <a:cs typeface="Calibri" panose="020F0502020204030204" pitchFamily="34" charset="0"/>
              </a:defRPr>
            </a:lvl2pPr>
            <a:lvl3pPr marL="685800" indent="-225425">
              <a:tabLst/>
              <a:defRPr sz="2400">
                <a:solidFill>
                  <a:schemeClr val="tx1"/>
                </a:solidFill>
                <a:latin typeface="Calibri" panose="020F0502020204030204" pitchFamily="34" charset="0"/>
                <a:cs typeface="Calibri" panose="020F0502020204030204" pitchFamily="34" charset="0"/>
              </a:defRPr>
            </a:lvl3pPr>
            <a:lvl4pPr marL="915988" indent="-230188">
              <a:tabLst/>
              <a:defRPr sz="2400">
                <a:solidFill>
                  <a:schemeClr val="tx1"/>
                </a:solidFill>
                <a:latin typeface="Calibri" panose="020F0502020204030204" pitchFamily="34" charset="0"/>
                <a:cs typeface="Calibri" panose="020F0502020204030204" pitchFamily="34" charset="0"/>
              </a:defRPr>
            </a:lvl4pPr>
            <a:lvl5pPr marL="1146175" indent="-230188">
              <a:buClr>
                <a:srgbClr val="333333"/>
              </a:buClr>
              <a:tabLst/>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7036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8186DA-7925-B740-8D64-0120E7514C60}"/>
              </a:ext>
            </a:extLst>
          </p:cNvPr>
          <p:cNvPicPr>
            <a:picLocks noChangeAspect="1"/>
          </p:cNvPicPr>
          <p:nvPr userDrawn="1"/>
        </p:nvPicPr>
        <p:blipFill>
          <a:blip r:embed="rId3"/>
          <a:srcRect/>
          <a:stretch/>
        </p:blipFill>
        <p:spPr>
          <a:xfrm>
            <a:off x="10488706" y="-215048"/>
            <a:ext cx="1192161" cy="1192161"/>
          </a:xfrm>
          <a:prstGeom prst="rect">
            <a:avLst/>
          </a:prstGeom>
        </p:spPr>
      </p:pic>
      <p:sp>
        <p:nvSpPr>
          <p:cNvPr id="6" name="TextBox 5"/>
          <p:cNvSpPr txBox="1"/>
          <p:nvPr userDrawn="1"/>
        </p:nvSpPr>
        <p:spPr>
          <a:xfrm>
            <a:off x="622125" y="6391391"/>
            <a:ext cx="3896088" cy="276999"/>
          </a:xfrm>
          <a:prstGeom prst="rect">
            <a:avLst/>
          </a:prstGeom>
          <a:noFill/>
        </p:spPr>
        <p:txBody>
          <a:bodyPr wrap="square" rtlCol="0">
            <a:spAutoFit/>
          </a:bodyPr>
          <a:lstStyle/>
          <a:p>
            <a:pPr algn="l"/>
            <a:r>
              <a:rPr lang="en-US" sz="1200" dirty="0">
                <a:solidFill>
                  <a:schemeClr val="bg1"/>
                </a:solidFill>
              </a:rPr>
              <a:t>Confidential and Proprietary Information. Broker Use Only. </a:t>
            </a:r>
          </a:p>
        </p:txBody>
      </p:sp>
      <p:sp>
        <p:nvSpPr>
          <p:cNvPr id="7" name="Content Placeholder 2">
            <a:extLst>
              <a:ext uri="{FF2B5EF4-FFF2-40B4-BE49-F238E27FC236}">
                <a16:creationId xmlns:a16="http://schemas.microsoft.com/office/drawing/2014/main" id="{08EBAEBE-1709-8448-8597-F513B0E1C9E2}"/>
              </a:ext>
            </a:extLst>
          </p:cNvPr>
          <p:cNvSpPr>
            <a:spLocks noGrp="1"/>
          </p:cNvSpPr>
          <p:nvPr>
            <p:ph idx="1"/>
          </p:nvPr>
        </p:nvSpPr>
        <p:spPr>
          <a:xfrm>
            <a:off x="622125" y="2004953"/>
            <a:ext cx="11058742" cy="3590777"/>
          </a:xfrm>
          <a:ln>
            <a:noFill/>
          </a:ln>
        </p:spPr>
        <p:txBody>
          <a:bodyPr>
            <a:noAutofit/>
          </a:bodyPr>
          <a:lstStyle>
            <a:lvl1pPr>
              <a:buClr>
                <a:srgbClr val="00A0A3"/>
              </a:buClr>
              <a:defRPr sz="2400">
                <a:solidFill>
                  <a:schemeClr val="tx1"/>
                </a:solidFill>
                <a:latin typeface="Calibri" panose="020F0502020204030204" pitchFamily="34" charset="0"/>
                <a:cs typeface="Calibri" panose="020F0502020204030204" pitchFamily="34" charset="0"/>
              </a:defRPr>
            </a:lvl1pPr>
            <a:lvl2pPr marL="460375" indent="-230188">
              <a:buClr>
                <a:srgbClr val="6E6E6E"/>
              </a:buClr>
              <a:buFont typeface="Wingdings" pitchFamily="2" charset="2"/>
              <a:buChar char="§"/>
              <a:tabLst/>
              <a:defRPr sz="2400">
                <a:solidFill>
                  <a:schemeClr val="tx1"/>
                </a:solidFill>
                <a:latin typeface="Calibri" panose="020F0502020204030204" pitchFamily="34" charset="0"/>
                <a:cs typeface="Calibri" panose="020F0502020204030204" pitchFamily="34" charset="0"/>
              </a:defRPr>
            </a:lvl2pPr>
            <a:lvl3pPr marL="685800" indent="-225425">
              <a:tabLst/>
              <a:defRPr sz="2400">
                <a:solidFill>
                  <a:schemeClr val="tx1"/>
                </a:solidFill>
                <a:latin typeface="Calibri" panose="020F0502020204030204" pitchFamily="34" charset="0"/>
                <a:cs typeface="Calibri" panose="020F0502020204030204" pitchFamily="34" charset="0"/>
              </a:defRPr>
            </a:lvl3pPr>
            <a:lvl4pPr marL="915988" indent="-230188">
              <a:tabLst/>
              <a:defRPr sz="2400">
                <a:solidFill>
                  <a:schemeClr val="tx1"/>
                </a:solidFill>
                <a:latin typeface="Calibri" panose="020F0502020204030204" pitchFamily="34" charset="0"/>
                <a:cs typeface="Calibri" panose="020F0502020204030204" pitchFamily="34" charset="0"/>
              </a:defRPr>
            </a:lvl4pPr>
            <a:lvl5pPr marL="1146175" indent="-230188">
              <a:buClr>
                <a:srgbClr val="333333"/>
              </a:buClr>
              <a:tabLst/>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F906F5DF-1251-ED49-AE56-6A170021A33E}"/>
              </a:ext>
            </a:extLst>
          </p:cNvPr>
          <p:cNvSpPr>
            <a:spLocks noGrp="1"/>
          </p:cNvSpPr>
          <p:nvPr>
            <p:ph type="title"/>
          </p:nvPr>
        </p:nvSpPr>
        <p:spPr>
          <a:xfrm>
            <a:off x="622125" y="485126"/>
            <a:ext cx="9182275" cy="1162878"/>
          </a:xfrm>
        </p:spPr>
        <p:txBody>
          <a:bodyPr anchor="t">
            <a:noAutofit/>
          </a:bodyPr>
          <a:lstStyle>
            <a:lvl1pPr>
              <a:defRPr sz="4500">
                <a:solidFill>
                  <a:srgbClr val="262761"/>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2883809335"/>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22CE1-311A-554F-AB24-243AA26ADF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57ABD72-5441-1746-97C7-FAB9F29931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C08B74-6CF2-FC49-B85E-FFC9A53A9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F44DF-EACA-4394-8649-778677B1620A}" type="datetime1">
              <a:rPr lang="en-US" smtClean="0"/>
              <a:t>7/26/2023</a:t>
            </a:fld>
            <a:endParaRPr lang="en-US" dirty="0"/>
          </a:p>
        </p:txBody>
      </p:sp>
      <p:sp>
        <p:nvSpPr>
          <p:cNvPr id="5" name="Footer Placeholder 4">
            <a:extLst>
              <a:ext uri="{FF2B5EF4-FFF2-40B4-BE49-F238E27FC236}">
                <a16:creationId xmlns:a16="http://schemas.microsoft.com/office/drawing/2014/main" id="{599423DC-35FA-0741-8BCA-9923C381BF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Confidential and Proprietary Information</a:t>
            </a:r>
          </a:p>
        </p:txBody>
      </p:sp>
      <p:sp>
        <p:nvSpPr>
          <p:cNvPr id="6" name="Slide Number Placeholder 5">
            <a:extLst>
              <a:ext uri="{FF2B5EF4-FFF2-40B4-BE49-F238E27FC236}">
                <a16:creationId xmlns:a16="http://schemas.microsoft.com/office/drawing/2014/main" id="{3C102E94-50F7-0546-B054-6348C432A7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D7573-18CA-B944-8452-96F68218CE7E}" type="slidenum">
              <a:rPr lang="en-US" smtClean="0"/>
              <a:t>‹#›</a:t>
            </a:fld>
            <a:endParaRPr lang="en-US" dirty="0"/>
          </a:p>
        </p:txBody>
      </p:sp>
    </p:spTree>
    <p:extLst>
      <p:ext uri="{BB962C8B-B14F-4D97-AF65-F5344CB8AC3E}">
        <p14:creationId xmlns:p14="http://schemas.microsoft.com/office/powerpoint/2010/main" val="746931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www.wellcarefirstlook.com/" TargetMode="Externa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5559DE-DBB5-4E0C-87FE-8E269FA22675}"/>
              </a:ext>
            </a:extLst>
          </p:cNvPr>
          <p:cNvSpPr txBox="1"/>
          <p:nvPr/>
        </p:nvSpPr>
        <p:spPr>
          <a:xfrm>
            <a:off x="35052" y="4602480"/>
            <a:ext cx="5908548" cy="461665"/>
          </a:xfrm>
          <a:prstGeom prst="rect">
            <a:avLst/>
          </a:prstGeom>
          <a:solidFill>
            <a:schemeClr val="accent1"/>
          </a:solidFill>
        </p:spPr>
        <p:txBody>
          <a:bodyPr wrap="square" rtlCol="0">
            <a:spAutoFit/>
          </a:bodyPr>
          <a:lstStyle/>
          <a:p>
            <a:r>
              <a:rPr lang="en-US" sz="2400" dirty="0">
                <a:solidFill>
                  <a:schemeClr val="bg1"/>
                </a:solidFill>
              </a:rPr>
              <a:t>Shane White – National Distribution Director</a:t>
            </a:r>
          </a:p>
        </p:txBody>
      </p:sp>
      <p:pic>
        <p:nvPicPr>
          <p:cNvPr id="4" name="Picture 3">
            <a:extLst>
              <a:ext uri="{FF2B5EF4-FFF2-40B4-BE49-F238E27FC236}">
                <a16:creationId xmlns:a16="http://schemas.microsoft.com/office/drawing/2014/main" id="{76941F9C-8F3D-3D0C-4446-8E10D5459DD3}"/>
              </a:ext>
            </a:extLst>
          </p:cNvPr>
          <p:cNvPicPr>
            <a:picLocks noChangeAspect="1"/>
          </p:cNvPicPr>
          <p:nvPr/>
        </p:nvPicPr>
        <p:blipFill>
          <a:blip r:embed="rId2"/>
          <a:stretch>
            <a:fillRect/>
          </a:stretch>
        </p:blipFill>
        <p:spPr>
          <a:xfrm>
            <a:off x="9439275" y="5922645"/>
            <a:ext cx="2457450" cy="819150"/>
          </a:xfrm>
          <a:prstGeom prst="rect">
            <a:avLst/>
          </a:prstGeom>
        </p:spPr>
      </p:pic>
      <p:pic>
        <p:nvPicPr>
          <p:cNvPr id="6" name="Picture 5">
            <a:extLst>
              <a:ext uri="{FF2B5EF4-FFF2-40B4-BE49-F238E27FC236}">
                <a16:creationId xmlns:a16="http://schemas.microsoft.com/office/drawing/2014/main" id="{2491CEAA-6287-6171-921F-DC35CC0A33D7}"/>
              </a:ext>
            </a:extLst>
          </p:cNvPr>
          <p:cNvPicPr>
            <a:picLocks noChangeAspect="1"/>
          </p:cNvPicPr>
          <p:nvPr/>
        </p:nvPicPr>
        <p:blipFill>
          <a:blip r:embed="rId3"/>
          <a:stretch>
            <a:fillRect/>
          </a:stretch>
        </p:blipFill>
        <p:spPr>
          <a:xfrm>
            <a:off x="1208723" y="3327083"/>
            <a:ext cx="3858577" cy="1212696"/>
          </a:xfrm>
          <a:prstGeom prst="rect">
            <a:avLst/>
          </a:prstGeom>
        </p:spPr>
      </p:pic>
      <p:sp>
        <p:nvSpPr>
          <p:cNvPr id="7" name="TextBox 6">
            <a:extLst>
              <a:ext uri="{FF2B5EF4-FFF2-40B4-BE49-F238E27FC236}">
                <a16:creationId xmlns:a16="http://schemas.microsoft.com/office/drawing/2014/main" id="{D23DE99C-072D-CC32-C3CC-EA3640E1CC87}"/>
              </a:ext>
            </a:extLst>
          </p:cNvPr>
          <p:cNvSpPr txBox="1"/>
          <p:nvPr/>
        </p:nvSpPr>
        <p:spPr>
          <a:xfrm>
            <a:off x="868680" y="3505200"/>
            <a:ext cx="4229100" cy="830997"/>
          </a:xfrm>
          <a:prstGeom prst="rect">
            <a:avLst/>
          </a:prstGeom>
          <a:noFill/>
        </p:spPr>
        <p:txBody>
          <a:bodyPr wrap="square" rtlCol="0">
            <a:spAutoFit/>
          </a:bodyPr>
          <a:lstStyle/>
          <a:p>
            <a:pPr algn="ctr"/>
            <a:r>
              <a:rPr lang="en-US" sz="4800" dirty="0">
                <a:solidFill>
                  <a:schemeClr val="accent2"/>
                </a:solidFill>
              </a:rPr>
              <a:t>2024</a:t>
            </a:r>
          </a:p>
        </p:txBody>
      </p:sp>
    </p:spTree>
    <p:extLst>
      <p:ext uri="{BB962C8B-B14F-4D97-AF65-F5344CB8AC3E}">
        <p14:creationId xmlns:p14="http://schemas.microsoft.com/office/powerpoint/2010/main" val="1432318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74A065-8783-E560-6083-38F3253A803D}"/>
              </a:ext>
            </a:extLst>
          </p:cNvPr>
          <p:cNvPicPr>
            <a:picLocks noChangeAspect="1"/>
          </p:cNvPicPr>
          <p:nvPr/>
        </p:nvPicPr>
        <p:blipFill>
          <a:blip r:embed="rId2"/>
          <a:stretch>
            <a:fillRect/>
          </a:stretch>
        </p:blipFill>
        <p:spPr>
          <a:xfrm>
            <a:off x="8351409" y="2783669"/>
            <a:ext cx="2284886" cy="3014625"/>
          </a:xfrm>
          <a:prstGeom prst="rect">
            <a:avLst/>
          </a:prstGeom>
          <a:ln w="6350">
            <a:solidFill>
              <a:schemeClr val="tx1"/>
            </a:solidFill>
          </a:ln>
          <a:effectLst/>
        </p:spPr>
      </p:pic>
      <p:pic>
        <p:nvPicPr>
          <p:cNvPr id="18" name="Picture 17">
            <a:extLst>
              <a:ext uri="{FF2B5EF4-FFF2-40B4-BE49-F238E27FC236}">
                <a16:creationId xmlns:a16="http://schemas.microsoft.com/office/drawing/2014/main" id="{01FD392D-2301-0353-B416-546CEB74B519}"/>
              </a:ext>
            </a:extLst>
          </p:cNvPr>
          <p:cNvPicPr>
            <a:picLocks noChangeAspect="1"/>
          </p:cNvPicPr>
          <p:nvPr/>
        </p:nvPicPr>
        <p:blipFill>
          <a:blip r:embed="rId3"/>
          <a:stretch>
            <a:fillRect/>
          </a:stretch>
        </p:blipFill>
        <p:spPr>
          <a:xfrm>
            <a:off x="698325" y="2763877"/>
            <a:ext cx="2313724" cy="3014624"/>
          </a:xfrm>
          <a:prstGeom prst="rect">
            <a:avLst/>
          </a:prstGeom>
          <a:ln w="6350">
            <a:solidFill>
              <a:schemeClr val="tx1"/>
            </a:solidFill>
          </a:ln>
          <a:effectLst/>
        </p:spPr>
      </p:pic>
      <p:sp>
        <p:nvSpPr>
          <p:cNvPr id="2" name="Title 4">
            <a:extLst>
              <a:ext uri="{FF2B5EF4-FFF2-40B4-BE49-F238E27FC236}">
                <a16:creationId xmlns:a16="http://schemas.microsoft.com/office/drawing/2014/main" id="{99202CAF-57C2-5951-AC09-09A38F1786A6}"/>
              </a:ext>
            </a:extLst>
          </p:cNvPr>
          <p:cNvSpPr>
            <a:spLocks noGrp="1"/>
          </p:cNvSpPr>
          <p:nvPr>
            <p:ph type="title"/>
          </p:nvPr>
        </p:nvSpPr>
        <p:spPr>
          <a:xfrm>
            <a:off x="622125" y="485126"/>
            <a:ext cx="9182275" cy="1723818"/>
          </a:xfrm>
        </p:spPr>
        <p:txBody>
          <a:bodyPr/>
          <a:lstStyle/>
          <a:p>
            <a:r>
              <a:rPr lang="en-US" dirty="0"/>
              <a:t>Enrollment Guide, Welcome Kit, </a:t>
            </a:r>
            <a:br>
              <a:rPr lang="en-US" dirty="0"/>
            </a:br>
            <a:r>
              <a:rPr lang="en-US" dirty="0"/>
              <a:t>and Welcome Back Kit:</a:t>
            </a:r>
            <a:br>
              <a:rPr lang="en-US" sz="4000" dirty="0"/>
            </a:br>
            <a:r>
              <a:rPr lang="en-US" sz="2800" b="1" dirty="0">
                <a:solidFill>
                  <a:schemeClr val="accent1"/>
                </a:solidFill>
              </a:rPr>
              <a:t>Expanded Self-Service Tools Section</a:t>
            </a:r>
          </a:p>
        </p:txBody>
      </p:sp>
      <p:pic>
        <p:nvPicPr>
          <p:cNvPr id="8" name="Picture 7">
            <a:extLst>
              <a:ext uri="{FF2B5EF4-FFF2-40B4-BE49-F238E27FC236}">
                <a16:creationId xmlns:a16="http://schemas.microsoft.com/office/drawing/2014/main" id="{3129787B-3CAF-46A6-A40E-7D268CAED5B7}"/>
              </a:ext>
            </a:extLst>
          </p:cNvPr>
          <p:cNvPicPr>
            <a:picLocks noChangeAspect="1"/>
          </p:cNvPicPr>
          <p:nvPr/>
        </p:nvPicPr>
        <p:blipFill>
          <a:blip r:embed="rId4"/>
          <a:stretch>
            <a:fillRect/>
          </a:stretch>
        </p:blipFill>
        <p:spPr>
          <a:xfrm>
            <a:off x="5979543" y="2769330"/>
            <a:ext cx="2284886" cy="3014625"/>
          </a:xfrm>
          <a:prstGeom prst="rect">
            <a:avLst/>
          </a:prstGeom>
          <a:ln w="6350">
            <a:solidFill>
              <a:schemeClr val="tx1"/>
            </a:solidFill>
          </a:ln>
          <a:effectLst/>
        </p:spPr>
      </p:pic>
      <p:pic>
        <p:nvPicPr>
          <p:cNvPr id="17" name="Picture 16">
            <a:extLst>
              <a:ext uri="{FF2B5EF4-FFF2-40B4-BE49-F238E27FC236}">
                <a16:creationId xmlns:a16="http://schemas.microsoft.com/office/drawing/2014/main" id="{8CACA9EB-E442-B3E3-986A-BD652D0A3AA4}"/>
              </a:ext>
            </a:extLst>
          </p:cNvPr>
          <p:cNvPicPr>
            <a:picLocks noChangeAspect="1"/>
          </p:cNvPicPr>
          <p:nvPr/>
        </p:nvPicPr>
        <p:blipFill>
          <a:blip r:embed="rId5"/>
          <a:stretch>
            <a:fillRect/>
          </a:stretch>
        </p:blipFill>
        <p:spPr>
          <a:xfrm>
            <a:off x="3099029" y="2762692"/>
            <a:ext cx="2313724" cy="3021885"/>
          </a:xfrm>
          <a:prstGeom prst="rect">
            <a:avLst/>
          </a:prstGeom>
          <a:ln w="6350">
            <a:solidFill>
              <a:schemeClr val="tx1"/>
            </a:solidFill>
          </a:ln>
          <a:effectLst/>
        </p:spPr>
      </p:pic>
      <p:sp>
        <p:nvSpPr>
          <p:cNvPr id="21" name="Arrow: Pentagon 20">
            <a:extLst>
              <a:ext uri="{FF2B5EF4-FFF2-40B4-BE49-F238E27FC236}">
                <a16:creationId xmlns:a16="http://schemas.microsoft.com/office/drawing/2014/main" id="{BD099BB1-8E90-0160-390F-92E7BFA65F36}"/>
              </a:ext>
            </a:extLst>
          </p:cNvPr>
          <p:cNvSpPr/>
          <p:nvPr/>
        </p:nvSpPr>
        <p:spPr>
          <a:xfrm flipH="1">
            <a:off x="10462334" y="2888786"/>
            <a:ext cx="1282700" cy="62463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New feature: QR codes!</a:t>
            </a:r>
          </a:p>
        </p:txBody>
      </p:sp>
      <p:sp>
        <p:nvSpPr>
          <p:cNvPr id="7" name="TextBox 6">
            <a:extLst>
              <a:ext uri="{FF2B5EF4-FFF2-40B4-BE49-F238E27FC236}">
                <a16:creationId xmlns:a16="http://schemas.microsoft.com/office/drawing/2014/main" id="{17D9F01C-8811-22D7-8FA0-F6AC1F2572BC}"/>
              </a:ext>
            </a:extLst>
          </p:cNvPr>
          <p:cNvSpPr txBox="1"/>
          <p:nvPr/>
        </p:nvSpPr>
        <p:spPr>
          <a:xfrm>
            <a:off x="5979543" y="5881382"/>
            <a:ext cx="2284886" cy="276999"/>
          </a:xfrm>
          <a:prstGeom prst="rect">
            <a:avLst/>
          </a:prstGeom>
          <a:noFill/>
        </p:spPr>
        <p:txBody>
          <a:bodyPr wrap="square" rtlCol="0">
            <a:spAutoFit/>
          </a:bodyPr>
          <a:lstStyle/>
          <a:p>
            <a:pPr algn="ctr"/>
            <a:r>
              <a:rPr lang="en-US" sz="1200" b="1" dirty="0"/>
              <a:t>Included in Enrollment Guide</a:t>
            </a:r>
          </a:p>
        </p:txBody>
      </p:sp>
    </p:spTree>
    <p:extLst>
      <p:ext uri="{BB962C8B-B14F-4D97-AF65-F5344CB8AC3E}">
        <p14:creationId xmlns:p14="http://schemas.microsoft.com/office/powerpoint/2010/main" val="31059175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4" y="1531385"/>
            <a:ext cx="7224703" cy="4603601"/>
          </a:xfrm>
        </p:spPr>
        <p:txBody>
          <a:bodyPr vert="horz" lIns="91440" tIns="45720" rIns="91440" bIns="45720" rtlCol="0" anchor="t">
            <a:noAutofit/>
          </a:bodyPr>
          <a:lstStyle/>
          <a:p>
            <a:pPr>
              <a:lnSpc>
                <a:spcPct val="100000"/>
              </a:lnSpc>
              <a:spcBef>
                <a:spcPts val="0"/>
              </a:spcBef>
              <a:spcAft>
                <a:spcPts val="400"/>
              </a:spcAft>
            </a:pPr>
            <a:r>
              <a:rPr lang="en-US" sz="1600" dirty="0">
                <a:latin typeface="Calibri"/>
                <a:cs typeface="Calibri"/>
              </a:rPr>
              <a:t>Consolidated into 11 MAPD products (HMO, PPO, C-SNP, D-SNP) offering in </a:t>
            </a:r>
            <a:br>
              <a:rPr lang="en-US" sz="1600" dirty="0">
                <a:latin typeface="Calibri"/>
                <a:cs typeface="Calibri"/>
              </a:rPr>
            </a:br>
            <a:r>
              <a:rPr lang="en-US" sz="1600" dirty="0">
                <a:latin typeface="Calibri"/>
                <a:cs typeface="Calibri"/>
              </a:rPr>
              <a:t>16 counties</a:t>
            </a:r>
          </a:p>
          <a:p>
            <a:pPr>
              <a:lnSpc>
                <a:spcPct val="100000"/>
              </a:lnSpc>
              <a:spcBef>
                <a:spcPts val="0"/>
              </a:spcBef>
              <a:spcAft>
                <a:spcPts val="400"/>
              </a:spcAft>
            </a:pPr>
            <a:r>
              <a:rPr lang="en-US" sz="1600" dirty="0">
                <a:latin typeface="Calibri"/>
                <a:cs typeface="Calibri"/>
              </a:rPr>
              <a:t>Metropolitan geography divided by Northern CA, San Joaquin Valley, </a:t>
            </a:r>
            <a:br>
              <a:rPr lang="en-US" sz="1600" dirty="0">
                <a:latin typeface="Calibri"/>
                <a:cs typeface="Calibri"/>
              </a:rPr>
            </a:br>
            <a:r>
              <a:rPr lang="en-US" sz="1600" dirty="0">
                <a:latin typeface="Calibri"/>
                <a:cs typeface="Calibri"/>
              </a:rPr>
              <a:t>Central Valley.</a:t>
            </a:r>
          </a:p>
          <a:p>
            <a:pPr lvl="1" indent="-229870">
              <a:lnSpc>
                <a:spcPct val="100000"/>
              </a:lnSpc>
              <a:spcBef>
                <a:spcPts val="0"/>
              </a:spcBef>
              <a:spcAft>
                <a:spcPts val="400"/>
              </a:spcAft>
            </a:pPr>
            <a:r>
              <a:rPr lang="en-US" sz="1600" dirty="0"/>
              <a:t>NorCal: Placer, Sacramento, San Francisco, San Mateo, Santa Clara, Solano, Yolo</a:t>
            </a:r>
          </a:p>
          <a:p>
            <a:pPr lvl="1" indent="-229870">
              <a:lnSpc>
                <a:spcPct val="100000"/>
              </a:lnSpc>
              <a:spcBef>
                <a:spcPts val="0"/>
              </a:spcBef>
              <a:spcAft>
                <a:spcPts val="400"/>
              </a:spcAft>
            </a:pPr>
            <a:r>
              <a:rPr lang="en-US" sz="1600" dirty="0"/>
              <a:t>San Joaquin Valley: Stanislaus and San Joaquin</a:t>
            </a:r>
          </a:p>
          <a:p>
            <a:pPr lvl="1" indent="-229870">
              <a:lnSpc>
                <a:spcPct val="100000"/>
              </a:lnSpc>
              <a:spcBef>
                <a:spcPts val="0"/>
              </a:spcBef>
              <a:spcAft>
                <a:spcPts val="400"/>
              </a:spcAft>
            </a:pPr>
            <a:r>
              <a:rPr lang="en-US" sz="1600" dirty="0"/>
              <a:t>Central Valley: Fresno, Kern, Kings, Madera, Tulare</a:t>
            </a:r>
          </a:p>
          <a:p>
            <a:pPr>
              <a:lnSpc>
                <a:spcPct val="100000"/>
              </a:lnSpc>
              <a:spcBef>
                <a:spcPts val="0"/>
              </a:spcBef>
              <a:spcAft>
                <a:spcPts val="400"/>
              </a:spcAft>
            </a:pPr>
            <a:r>
              <a:rPr lang="en-US" sz="1600" dirty="0">
                <a:latin typeface="Calibri"/>
                <a:cs typeface="Calibri"/>
              </a:rPr>
              <a:t>Rural geography – Amador and Sutter continue to offer Wellcare No Premium Open PPO.</a:t>
            </a:r>
          </a:p>
          <a:p>
            <a:pPr>
              <a:lnSpc>
                <a:spcPct val="100000"/>
              </a:lnSpc>
              <a:spcBef>
                <a:spcPts val="0"/>
              </a:spcBef>
              <a:spcAft>
                <a:spcPts val="400"/>
              </a:spcAft>
            </a:pPr>
            <a:r>
              <a:rPr lang="en-US" sz="1600" dirty="0">
                <a:latin typeface="Calibri"/>
                <a:cs typeface="Calibri"/>
              </a:rPr>
              <a:t>Competitors: Alignment, Anthem, Bright New Day/Central Health, Humana, UHC</a:t>
            </a:r>
          </a:p>
          <a:p>
            <a:pPr>
              <a:lnSpc>
                <a:spcPct val="100000"/>
              </a:lnSpc>
              <a:spcBef>
                <a:spcPts val="0"/>
              </a:spcBef>
              <a:spcAft>
                <a:spcPts val="400"/>
              </a:spcAft>
            </a:pPr>
            <a:r>
              <a:rPr lang="en-US" sz="1600" dirty="0">
                <a:latin typeface="Calibri"/>
                <a:cs typeface="Calibri"/>
              </a:rPr>
              <a:t>2024 impacted counties:</a:t>
            </a:r>
          </a:p>
          <a:p>
            <a:pPr lvl="1" indent="-229870">
              <a:lnSpc>
                <a:spcPct val="100000"/>
              </a:lnSpc>
              <a:spcBef>
                <a:spcPts val="0"/>
              </a:spcBef>
              <a:spcAft>
                <a:spcPts val="400"/>
              </a:spcAft>
            </a:pPr>
            <a:r>
              <a:rPr lang="en-US" sz="1600" dirty="0"/>
              <a:t>Kings - expansion</a:t>
            </a:r>
          </a:p>
          <a:p>
            <a:pPr lvl="1" indent="-229870">
              <a:lnSpc>
                <a:spcPct val="100000"/>
              </a:lnSpc>
              <a:spcBef>
                <a:spcPts val="0"/>
              </a:spcBef>
              <a:spcAft>
                <a:spcPts val="400"/>
              </a:spcAft>
            </a:pPr>
            <a:r>
              <a:rPr lang="en-US" sz="1600" dirty="0"/>
              <a:t>Alameda, Contra Costa – non-renewal</a:t>
            </a:r>
          </a:p>
          <a:p>
            <a:pPr lvl="1" indent="-229870">
              <a:lnSpc>
                <a:spcPct val="100000"/>
              </a:lnSpc>
              <a:spcBef>
                <a:spcPts val="0"/>
              </a:spcBef>
              <a:spcAft>
                <a:spcPts val="400"/>
              </a:spcAft>
            </a:pPr>
            <a:r>
              <a:rPr lang="en-US" sz="1600" dirty="0"/>
              <a:t>San Joaquin DSNP H5087-027 moving to D-SNP H3561-001</a:t>
            </a:r>
          </a:p>
          <a:p>
            <a:pPr>
              <a:lnSpc>
                <a:spcPct val="100000"/>
              </a:lnSpc>
              <a:spcBef>
                <a:spcPts val="0"/>
              </a:spcBef>
            </a:pPr>
            <a:r>
              <a:rPr lang="en-US" sz="1600" dirty="0">
                <a:latin typeface="Calibri"/>
                <a:cs typeface="Calibri"/>
              </a:rPr>
              <a:t>Big drivers: Exclusive Aligned Enrollment opportunity, co-branded with CalViva Health, broad provider networks and enhanced ancillary benefits</a:t>
            </a:r>
          </a:p>
        </p:txBody>
      </p:sp>
      <p:grpSp>
        <p:nvGrpSpPr>
          <p:cNvPr id="7" name="Group 6">
            <a:extLst>
              <a:ext uri="{FF2B5EF4-FFF2-40B4-BE49-F238E27FC236}">
                <a16:creationId xmlns:a16="http://schemas.microsoft.com/office/drawing/2014/main" id="{564C68D1-04F4-C6DD-4E31-B7DFD41B4D7C}"/>
              </a:ext>
            </a:extLst>
          </p:cNvPr>
          <p:cNvGrpSpPr/>
          <p:nvPr/>
        </p:nvGrpSpPr>
        <p:grpSpPr>
          <a:xfrm>
            <a:off x="7852112" y="1759131"/>
            <a:ext cx="3904576" cy="4521019"/>
            <a:chOff x="7763761" y="1759131"/>
            <a:chExt cx="3904576" cy="4521019"/>
          </a:xfrm>
        </p:grpSpPr>
        <p:pic>
          <p:nvPicPr>
            <p:cNvPr id="8" name="Picture 7" descr="A map of the state of california&#10;&#10;Description automatically generated with medium confidence">
              <a:extLst>
                <a:ext uri="{FF2B5EF4-FFF2-40B4-BE49-F238E27FC236}">
                  <a16:creationId xmlns:a16="http://schemas.microsoft.com/office/drawing/2014/main" id="{861A62FA-EAD5-3439-E685-F2FBE579B261}"/>
                </a:ext>
              </a:extLst>
            </p:cNvPr>
            <p:cNvPicPr>
              <a:picLocks noChangeAspect="1"/>
            </p:cNvPicPr>
            <p:nvPr/>
          </p:nvPicPr>
          <p:blipFill>
            <a:blip r:embed="rId3"/>
            <a:stretch>
              <a:fillRect/>
            </a:stretch>
          </p:blipFill>
          <p:spPr>
            <a:xfrm>
              <a:off x="7763761" y="1759131"/>
              <a:ext cx="3806114" cy="4521019"/>
            </a:xfrm>
            <a:prstGeom prst="rect">
              <a:avLst/>
            </a:prstGeom>
          </p:spPr>
        </p:pic>
        <p:sp>
          <p:nvSpPr>
            <p:cNvPr id="9" name="Rectangle 8">
              <a:extLst>
                <a:ext uri="{FF2B5EF4-FFF2-40B4-BE49-F238E27FC236}">
                  <a16:creationId xmlns:a16="http://schemas.microsoft.com/office/drawing/2014/main" id="{FF2BDFC3-74D8-EC74-7381-1E77908173BC}"/>
                </a:ext>
              </a:extLst>
            </p:cNvPr>
            <p:cNvSpPr/>
            <p:nvPr/>
          </p:nvSpPr>
          <p:spPr>
            <a:xfrm>
              <a:off x="9558670" y="2721935"/>
              <a:ext cx="1488558" cy="7070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DD9000C6-75AE-BF4A-730E-A78CB9E19E69}"/>
                </a:ext>
              </a:extLst>
            </p:cNvPr>
            <p:cNvGrpSpPr/>
            <p:nvPr/>
          </p:nvGrpSpPr>
          <p:grpSpPr>
            <a:xfrm>
              <a:off x="9775162" y="2350379"/>
              <a:ext cx="1893175" cy="646331"/>
              <a:chOff x="10062907" y="2078187"/>
              <a:chExt cx="1893175" cy="646331"/>
            </a:xfrm>
          </p:grpSpPr>
          <p:sp>
            <p:nvSpPr>
              <p:cNvPr id="11" name="TextBox 10">
                <a:extLst>
                  <a:ext uri="{FF2B5EF4-FFF2-40B4-BE49-F238E27FC236}">
                    <a16:creationId xmlns:a16="http://schemas.microsoft.com/office/drawing/2014/main" id="{F0FC89AD-19C4-D800-E6B6-647736BF7957}"/>
                  </a:ext>
                </a:extLst>
              </p:cNvPr>
              <p:cNvSpPr txBox="1"/>
              <p:nvPr/>
            </p:nvSpPr>
            <p:spPr>
              <a:xfrm>
                <a:off x="10301391" y="2078187"/>
                <a:ext cx="1654691" cy="646331"/>
              </a:xfrm>
              <a:prstGeom prst="rect">
                <a:avLst/>
              </a:prstGeom>
              <a:noFill/>
            </p:spPr>
            <p:txBody>
              <a:bodyPr wrap="square" rtlCol="0">
                <a:noAutofit/>
              </a:bodyPr>
              <a:lstStyle/>
              <a:p>
                <a:pPr>
                  <a:lnSpc>
                    <a:spcPct val="120000"/>
                  </a:lnSpc>
                </a:pPr>
                <a:r>
                  <a:rPr lang="en-US" dirty="0"/>
                  <a:t>Wellcare</a:t>
                </a:r>
              </a:p>
              <a:p>
                <a:pPr>
                  <a:lnSpc>
                    <a:spcPct val="120000"/>
                  </a:lnSpc>
                </a:pPr>
                <a:r>
                  <a:rPr lang="en-US" dirty="0"/>
                  <a:t>2024 Expansion</a:t>
                </a:r>
              </a:p>
            </p:txBody>
          </p:sp>
          <p:sp>
            <p:nvSpPr>
              <p:cNvPr id="12" name="Rectangle 11">
                <a:extLst>
                  <a:ext uri="{FF2B5EF4-FFF2-40B4-BE49-F238E27FC236}">
                    <a16:creationId xmlns:a16="http://schemas.microsoft.com/office/drawing/2014/main" id="{5A4CA695-C10A-FE89-9C4F-0B2417A67FE8}"/>
                  </a:ext>
                </a:extLst>
              </p:cNvPr>
              <p:cNvSpPr/>
              <p:nvPr/>
            </p:nvSpPr>
            <p:spPr>
              <a:xfrm>
                <a:off x="10062907" y="2192174"/>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0F3B0B8-725B-3FA7-3F0C-EA4FE11BE110}"/>
                  </a:ext>
                </a:extLst>
              </p:cNvPr>
              <p:cNvSpPr/>
              <p:nvPr/>
            </p:nvSpPr>
            <p:spPr>
              <a:xfrm>
                <a:off x="10062907" y="2521135"/>
                <a:ext cx="198292" cy="1982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5" name="Title 14">
            <a:extLst>
              <a:ext uri="{FF2B5EF4-FFF2-40B4-BE49-F238E27FC236}">
                <a16:creationId xmlns:a16="http://schemas.microsoft.com/office/drawing/2014/main" id="{20BDF7C0-6599-EAD9-92AB-376053FA7B8B}"/>
              </a:ext>
            </a:extLst>
          </p:cNvPr>
          <p:cNvSpPr>
            <a:spLocks noGrp="1"/>
          </p:cNvSpPr>
          <p:nvPr>
            <p:ph type="title"/>
          </p:nvPr>
        </p:nvSpPr>
        <p:spPr/>
        <p:txBody>
          <a:bodyPr/>
          <a:lstStyle/>
          <a:p>
            <a:r>
              <a:rPr lang="en-US" dirty="0"/>
              <a:t>California – North | </a:t>
            </a:r>
            <a:r>
              <a:rPr lang="en-US" sz="3000" i="1" dirty="0"/>
              <a:t>Review</a:t>
            </a:r>
            <a:endParaRPr lang="en-US" dirty="0"/>
          </a:p>
        </p:txBody>
      </p:sp>
    </p:spTree>
    <p:extLst>
      <p:ext uri="{BB962C8B-B14F-4D97-AF65-F5344CB8AC3E}">
        <p14:creationId xmlns:p14="http://schemas.microsoft.com/office/powerpoint/2010/main" val="6615934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481471"/>
            <a:ext cx="6487592" cy="5076337"/>
          </a:xfrm>
        </p:spPr>
        <p:txBody>
          <a:bodyPr vert="horz" lIns="91440" tIns="45720" rIns="91440" bIns="45720" rtlCol="0" anchor="t">
            <a:noAutofit/>
          </a:bodyPr>
          <a:lstStyle/>
          <a:p>
            <a:pPr marL="0" lvl="0" indent="0">
              <a:lnSpc>
                <a:spcPct val="100000"/>
              </a:lnSpc>
              <a:spcBef>
                <a:spcPts val="0"/>
              </a:spcBef>
              <a:spcAft>
                <a:spcPts val="400"/>
              </a:spcAft>
              <a:buNone/>
            </a:pPr>
            <a:r>
              <a:rPr lang="en-US" sz="1600" b="1" dirty="0">
                <a:solidFill>
                  <a:srgbClr val="00A0A3"/>
                </a:solidFill>
              </a:rPr>
              <a:t>Wellcare </a:t>
            </a:r>
            <a:r>
              <a:rPr lang="en-US" sz="1600" b="1" dirty="0">
                <a:solidFill>
                  <a:schemeClr val="accent1"/>
                </a:solidFill>
              </a:rPr>
              <a:t>Continued</a:t>
            </a:r>
            <a:r>
              <a:rPr lang="en-US" sz="1600" b="1" dirty="0">
                <a:solidFill>
                  <a:srgbClr val="00A0A3"/>
                </a:solidFill>
              </a:rPr>
              <a:t> Coverage Counties:</a:t>
            </a:r>
          </a:p>
          <a:p>
            <a:pPr>
              <a:lnSpc>
                <a:spcPct val="100000"/>
              </a:lnSpc>
              <a:spcBef>
                <a:spcPts val="0"/>
              </a:spcBef>
            </a:pPr>
            <a:r>
              <a:rPr lang="en-US" sz="1600" dirty="0">
                <a:solidFill>
                  <a:srgbClr val="000000"/>
                </a:solidFill>
                <a:latin typeface="Calibri"/>
                <a:cs typeface="Calibri"/>
              </a:rPr>
              <a:t>Amador, Fresno, Kern, Madera, Placer,  Sacramento, San Francisco, San Joaquin, San Mateo, Santa Clara, Solano, Stanislaus, Sutter, Tulare, Yolo</a:t>
            </a:r>
          </a:p>
          <a:p>
            <a:pPr marL="0" lvl="0" indent="0">
              <a:lnSpc>
                <a:spcPct val="100000"/>
              </a:lnSpc>
              <a:spcBef>
                <a:spcPts val="0"/>
              </a:spcBef>
              <a:buNone/>
            </a:pPr>
            <a:endParaRPr lang="en-US" sz="1400" b="1" dirty="0">
              <a:solidFill>
                <a:schemeClr val="accent1"/>
              </a:solidFill>
            </a:endParaRPr>
          </a:p>
          <a:p>
            <a:pPr marL="0" indent="0">
              <a:lnSpc>
                <a:spcPct val="100000"/>
              </a:lnSpc>
              <a:spcBef>
                <a:spcPts val="0"/>
              </a:spcBef>
              <a:spcAft>
                <a:spcPts val="400"/>
              </a:spcAft>
              <a:buNone/>
            </a:pPr>
            <a:r>
              <a:rPr lang="en-US" sz="1600" b="1" dirty="0">
                <a:solidFill>
                  <a:srgbClr val="00A0A3"/>
                </a:solidFill>
              </a:rPr>
              <a:t>2024 Expansion Counties:</a:t>
            </a:r>
          </a:p>
          <a:p>
            <a:pPr>
              <a:lnSpc>
                <a:spcPct val="100000"/>
              </a:lnSpc>
              <a:spcBef>
                <a:spcPts val="0"/>
              </a:spcBef>
            </a:pPr>
            <a:r>
              <a:rPr lang="en-US" sz="1600" dirty="0">
                <a:solidFill>
                  <a:srgbClr val="000000"/>
                </a:solidFill>
                <a:latin typeface="Calibri"/>
                <a:cs typeface="Calibri"/>
              </a:rPr>
              <a:t>Kings</a:t>
            </a:r>
          </a:p>
          <a:p>
            <a:pPr>
              <a:lnSpc>
                <a:spcPct val="100000"/>
              </a:lnSpc>
              <a:spcBef>
                <a:spcPts val="0"/>
              </a:spcBef>
            </a:pPr>
            <a:endParaRPr lang="en-US" sz="1400" dirty="0">
              <a:solidFill>
                <a:srgbClr val="262761"/>
              </a:solidFill>
            </a:endParaRPr>
          </a:p>
          <a:p>
            <a:pPr marL="0" indent="0">
              <a:lnSpc>
                <a:spcPct val="100000"/>
              </a:lnSpc>
              <a:spcBef>
                <a:spcPts val="0"/>
              </a:spcBef>
              <a:spcAft>
                <a:spcPts val="400"/>
              </a:spcAft>
              <a:buNone/>
            </a:pPr>
            <a:r>
              <a:rPr lang="en-US" sz="1600" b="1" dirty="0">
                <a:solidFill>
                  <a:srgbClr val="00A0A3"/>
                </a:solidFill>
              </a:rPr>
              <a:t>2024 Reduction Counties:</a:t>
            </a:r>
          </a:p>
          <a:p>
            <a:pPr>
              <a:lnSpc>
                <a:spcPct val="100000"/>
              </a:lnSpc>
              <a:spcBef>
                <a:spcPts val="0"/>
              </a:spcBef>
            </a:pPr>
            <a:r>
              <a:rPr lang="en-US" sz="1600" dirty="0"/>
              <a:t>Alameda and Contra Costa – Non-Renewal</a:t>
            </a:r>
          </a:p>
          <a:p>
            <a:pPr>
              <a:lnSpc>
                <a:spcPct val="100000"/>
              </a:lnSpc>
              <a:spcBef>
                <a:spcPts val="0"/>
              </a:spcBef>
            </a:pPr>
            <a:endParaRPr lang="en-US" sz="1400" dirty="0"/>
          </a:p>
          <a:p>
            <a:pPr marL="0" indent="0">
              <a:lnSpc>
                <a:spcPct val="100000"/>
              </a:lnSpc>
              <a:spcBef>
                <a:spcPts val="0"/>
              </a:spcBef>
              <a:spcAft>
                <a:spcPts val="400"/>
              </a:spcAft>
              <a:buNone/>
            </a:pPr>
            <a:r>
              <a:rPr lang="en-US" sz="1600" b="1" dirty="0">
                <a:solidFill>
                  <a:schemeClr val="accent1"/>
                </a:solidFill>
              </a:rPr>
              <a:t>2024 Reduction Plans:</a:t>
            </a:r>
          </a:p>
          <a:p>
            <a:pPr>
              <a:lnSpc>
                <a:spcPct val="100000"/>
              </a:lnSpc>
              <a:spcBef>
                <a:spcPts val="0"/>
              </a:spcBef>
              <a:spcAft>
                <a:spcPts val="400"/>
              </a:spcAft>
            </a:pPr>
            <a:r>
              <a:rPr lang="en-US" sz="1600" dirty="0"/>
              <a:t>All NorCal counties – Term Wellcare Patriot Giveback H0562-044 </a:t>
            </a:r>
          </a:p>
          <a:p>
            <a:pPr>
              <a:lnSpc>
                <a:spcPct val="100000"/>
              </a:lnSpc>
              <a:spcBef>
                <a:spcPts val="0"/>
              </a:spcBef>
              <a:spcAft>
                <a:spcPts val="400"/>
              </a:spcAft>
            </a:pPr>
            <a:r>
              <a:rPr lang="en-US" sz="1600" dirty="0"/>
              <a:t>All NorCal counties – Term Wellcare Assist H0562-127</a:t>
            </a:r>
          </a:p>
          <a:p>
            <a:pPr>
              <a:lnSpc>
                <a:spcPct val="100000"/>
              </a:lnSpc>
              <a:spcBef>
                <a:spcPts val="0"/>
              </a:spcBef>
              <a:spcAft>
                <a:spcPts val="400"/>
              </a:spcAft>
            </a:pPr>
            <a:r>
              <a:rPr lang="en-US" sz="1600" dirty="0"/>
              <a:t>Santa Clara – Term No Premium, added Premium Ultra H0562-009</a:t>
            </a:r>
          </a:p>
          <a:p>
            <a:pPr>
              <a:lnSpc>
                <a:spcPct val="100000"/>
              </a:lnSpc>
              <a:spcBef>
                <a:spcPts val="0"/>
              </a:spcBef>
              <a:spcAft>
                <a:spcPts val="400"/>
              </a:spcAft>
            </a:pPr>
            <a:r>
              <a:rPr lang="en-US" sz="1600" dirty="0"/>
              <a:t>Fresno, San Francisco – Term Specialty No Premium C-SNP H0562-118.</a:t>
            </a:r>
          </a:p>
          <a:p>
            <a:pPr>
              <a:lnSpc>
                <a:spcPct val="100000"/>
              </a:lnSpc>
              <a:spcBef>
                <a:spcPts val="0"/>
              </a:spcBef>
              <a:spcAft>
                <a:spcPts val="400"/>
              </a:spcAft>
            </a:pPr>
            <a:r>
              <a:rPr lang="en-US" sz="1600" dirty="0"/>
              <a:t>Sacramento, Placer  –  Term Wellcare No Premium H0562-124</a:t>
            </a:r>
          </a:p>
          <a:p>
            <a:pPr>
              <a:lnSpc>
                <a:spcPct val="100000"/>
              </a:lnSpc>
              <a:spcBef>
                <a:spcPts val="0"/>
              </a:spcBef>
              <a:spcAft>
                <a:spcPts val="400"/>
              </a:spcAft>
            </a:pPr>
            <a:r>
              <a:rPr lang="en-US" sz="1600" dirty="0"/>
              <a:t>San Joaquin – D-SNP H5087-027 moving to DSNP H3561-001</a:t>
            </a:r>
            <a:endParaRPr lang="en-US" sz="1800" dirty="0">
              <a:solidFill>
                <a:srgbClr val="262761"/>
              </a:solidFill>
            </a:endParaRPr>
          </a:p>
          <a:p>
            <a:pPr>
              <a:lnSpc>
                <a:spcPct val="100000"/>
              </a:lnSpc>
              <a:spcBef>
                <a:spcPts val="0"/>
              </a:spcBef>
              <a:spcAft>
                <a:spcPts val="1000"/>
              </a:spcAft>
            </a:pPr>
            <a:endParaRPr lang="en-US" sz="2000" b="1" dirty="0">
              <a:solidFill>
                <a:srgbClr val="262761"/>
              </a:solidFill>
            </a:endParaRPr>
          </a:p>
        </p:txBody>
      </p:sp>
      <p:grpSp>
        <p:nvGrpSpPr>
          <p:cNvPr id="2" name="Group 1">
            <a:extLst>
              <a:ext uri="{FF2B5EF4-FFF2-40B4-BE49-F238E27FC236}">
                <a16:creationId xmlns:a16="http://schemas.microsoft.com/office/drawing/2014/main" id="{3653E199-CD39-538B-9088-394D8FE1D58B}"/>
              </a:ext>
            </a:extLst>
          </p:cNvPr>
          <p:cNvGrpSpPr/>
          <p:nvPr/>
        </p:nvGrpSpPr>
        <p:grpSpPr>
          <a:xfrm>
            <a:off x="7426809" y="1759131"/>
            <a:ext cx="3904576" cy="4521019"/>
            <a:chOff x="7763761" y="1759131"/>
            <a:chExt cx="3904576" cy="4521019"/>
          </a:xfrm>
        </p:grpSpPr>
        <p:pic>
          <p:nvPicPr>
            <p:cNvPr id="3" name="Picture 2" descr="A map of the state of california&#10;&#10;Description automatically generated with medium confidence">
              <a:extLst>
                <a:ext uri="{FF2B5EF4-FFF2-40B4-BE49-F238E27FC236}">
                  <a16:creationId xmlns:a16="http://schemas.microsoft.com/office/drawing/2014/main" id="{9FD295AF-E52E-D5C2-0C07-97323D545C01}"/>
                </a:ext>
              </a:extLst>
            </p:cNvPr>
            <p:cNvPicPr>
              <a:picLocks noChangeAspect="1"/>
            </p:cNvPicPr>
            <p:nvPr/>
          </p:nvPicPr>
          <p:blipFill>
            <a:blip r:embed="rId2"/>
            <a:stretch>
              <a:fillRect/>
            </a:stretch>
          </p:blipFill>
          <p:spPr>
            <a:xfrm>
              <a:off x="7763761" y="1759131"/>
              <a:ext cx="3806114" cy="4521019"/>
            </a:xfrm>
            <a:prstGeom prst="rect">
              <a:avLst/>
            </a:prstGeom>
          </p:spPr>
        </p:pic>
        <p:sp>
          <p:nvSpPr>
            <p:cNvPr id="6" name="Rectangle 5">
              <a:extLst>
                <a:ext uri="{FF2B5EF4-FFF2-40B4-BE49-F238E27FC236}">
                  <a16:creationId xmlns:a16="http://schemas.microsoft.com/office/drawing/2014/main" id="{0357F9F3-AAF4-A45B-7039-3529298142C5}"/>
                </a:ext>
              </a:extLst>
            </p:cNvPr>
            <p:cNvSpPr/>
            <p:nvPr/>
          </p:nvSpPr>
          <p:spPr>
            <a:xfrm>
              <a:off x="9558670" y="2721935"/>
              <a:ext cx="1488558" cy="7070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E7C4DEC-D79A-FFB7-E72C-A98E61BF6202}"/>
                </a:ext>
              </a:extLst>
            </p:cNvPr>
            <p:cNvGrpSpPr/>
            <p:nvPr/>
          </p:nvGrpSpPr>
          <p:grpSpPr>
            <a:xfrm>
              <a:off x="9775162" y="2350379"/>
              <a:ext cx="1893175" cy="646331"/>
              <a:chOff x="10062907" y="2078187"/>
              <a:chExt cx="1893175" cy="646331"/>
            </a:xfrm>
          </p:grpSpPr>
          <p:sp>
            <p:nvSpPr>
              <p:cNvPr id="8" name="TextBox 7">
                <a:extLst>
                  <a:ext uri="{FF2B5EF4-FFF2-40B4-BE49-F238E27FC236}">
                    <a16:creationId xmlns:a16="http://schemas.microsoft.com/office/drawing/2014/main" id="{83BA4674-4283-658F-5CFF-E3E35D375B87}"/>
                  </a:ext>
                </a:extLst>
              </p:cNvPr>
              <p:cNvSpPr txBox="1"/>
              <p:nvPr/>
            </p:nvSpPr>
            <p:spPr>
              <a:xfrm>
                <a:off x="10301391" y="2078187"/>
                <a:ext cx="1654691" cy="646331"/>
              </a:xfrm>
              <a:prstGeom prst="rect">
                <a:avLst/>
              </a:prstGeom>
              <a:noFill/>
            </p:spPr>
            <p:txBody>
              <a:bodyPr wrap="square" rtlCol="0">
                <a:noAutofit/>
              </a:bodyPr>
              <a:lstStyle/>
              <a:p>
                <a:pPr>
                  <a:lnSpc>
                    <a:spcPct val="120000"/>
                  </a:lnSpc>
                </a:pPr>
                <a:r>
                  <a:rPr lang="en-US" dirty="0"/>
                  <a:t>Wellcare</a:t>
                </a:r>
              </a:p>
              <a:p>
                <a:pPr>
                  <a:lnSpc>
                    <a:spcPct val="120000"/>
                  </a:lnSpc>
                </a:pPr>
                <a:r>
                  <a:rPr lang="en-US" dirty="0"/>
                  <a:t>2024 Expansion</a:t>
                </a:r>
              </a:p>
            </p:txBody>
          </p:sp>
          <p:sp>
            <p:nvSpPr>
              <p:cNvPr id="9" name="Rectangle 8">
                <a:extLst>
                  <a:ext uri="{FF2B5EF4-FFF2-40B4-BE49-F238E27FC236}">
                    <a16:creationId xmlns:a16="http://schemas.microsoft.com/office/drawing/2014/main" id="{4E2E5735-3317-61EB-C2E5-7DB1A7AF939F}"/>
                  </a:ext>
                </a:extLst>
              </p:cNvPr>
              <p:cNvSpPr/>
              <p:nvPr/>
            </p:nvSpPr>
            <p:spPr>
              <a:xfrm>
                <a:off x="10062907" y="2192174"/>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D672767-EC07-AA21-BC73-56968F892F38}"/>
                  </a:ext>
                </a:extLst>
              </p:cNvPr>
              <p:cNvSpPr/>
              <p:nvPr/>
            </p:nvSpPr>
            <p:spPr>
              <a:xfrm>
                <a:off x="10062907" y="2521135"/>
                <a:ext cx="198292" cy="1982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2" name="Title 11">
            <a:extLst>
              <a:ext uri="{FF2B5EF4-FFF2-40B4-BE49-F238E27FC236}">
                <a16:creationId xmlns:a16="http://schemas.microsoft.com/office/drawing/2014/main" id="{0F481896-FDA9-4643-09A4-4E4221ECCAD2}"/>
              </a:ext>
            </a:extLst>
          </p:cNvPr>
          <p:cNvSpPr>
            <a:spLocks noGrp="1"/>
          </p:cNvSpPr>
          <p:nvPr>
            <p:ph type="title"/>
          </p:nvPr>
        </p:nvSpPr>
        <p:spPr/>
        <p:txBody>
          <a:bodyPr/>
          <a:lstStyle/>
          <a:p>
            <a:r>
              <a:rPr lang="en-US" dirty="0"/>
              <a:t>California – North | </a:t>
            </a:r>
            <a:r>
              <a:rPr lang="en-US" sz="3000" i="1" dirty="0"/>
              <a:t>Service Area</a:t>
            </a:r>
            <a:endParaRPr lang="en-US" dirty="0"/>
          </a:p>
        </p:txBody>
      </p:sp>
    </p:spTree>
    <p:extLst>
      <p:ext uri="{BB962C8B-B14F-4D97-AF65-F5344CB8AC3E}">
        <p14:creationId xmlns:p14="http://schemas.microsoft.com/office/powerpoint/2010/main" val="997816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572320" y="1366554"/>
          <a:ext cx="11047360" cy="4847675"/>
        </p:xfrm>
        <a:graphic>
          <a:graphicData uri="http://schemas.openxmlformats.org/drawingml/2006/table">
            <a:tbl>
              <a:tblPr firstRow="1" bandRow="1">
                <a:tableStyleId>{5C22544A-7EE6-4342-B048-85BDC9FD1C3A}</a:tableStyleId>
              </a:tblPr>
              <a:tblGrid>
                <a:gridCol w="2295498">
                  <a:extLst>
                    <a:ext uri="{9D8B030D-6E8A-4147-A177-3AD203B41FA5}">
                      <a16:colId xmlns:a16="http://schemas.microsoft.com/office/drawing/2014/main" val="1876114676"/>
                    </a:ext>
                  </a:extLst>
                </a:gridCol>
                <a:gridCol w="1189869">
                  <a:extLst>
                    <a:ext uri="{9D8B030D-6E8A-4147-A177-3AD203B41FA5}">
                      <a16:colId xmlns:a16="http://schemas.microsoft.com/office/drawing/2014/main" val="213999969"/>
                    </a:ext>
                  </a:extLst>
                </a:gridCol>
                <a:gridCol w="1893187">
                  <a:extLst>
                    <a:ext uri="{9D8B030D-6E8A-4147-A177-3AD203B41FA5}">
                      <a16:colId xmlns:a16="http://schemas.microsoft.com/office/drawing/2014/main" val="1839423025"/>
                    </a:ext>
                  </a:extLst>
                </a:gridCol>
                <a:gridCol w="5668806">
                  <a:extLst>
                    <a:ext uri="{9D8B030D-6E8A-4147-A177-3AD203B41FA5}">
                      <a16:colId xmlns:a16="http://schemas.microsoft.com/office/drawing/2014/main" val="1077905729"/>
                    </a:ext>
                  </a:extLst>
                </a:gridCol>
              </a:tblGrid>
              <a:tr h="366147">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915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mn-lt"/>
                        </a:rPr>
                        <a:t>Wellcare No Premium</a:t>
                      </a:r>
                    </a:p>
                    <a:p>
                      <a:pPr lvl="0">
                        <a:buNone/>
                      </a:pPr>
                      <a:r>
                        <a:rPr lang="en-US" sz="1400" b="1" i="0" u="none" strike="noStrike" noProof="0" dirty="0">
                          <a:solidFill>
                            <a:schemeClr val="tx1"/>
                          </a:solidFill>
                          <a:latin typeface="+mn-lt"/>
                        </a:rPr>
                        <a:t>H0562-128</a:t>
                      </a:r>
                      <a:r>
                        <a:rPr lang="en-US" sz="1400" b="1" i="0" u="none" strike="noStrike" noProof="0" dirty="0">
                          <a:solidFill>
                            <a:srgbClr val="00B050"/>
                          </a:solidFill>
                          <a:latin typeface="+mn-lt"/>
                        </a:rPr>
                        <a:t>  </a:t>
                      </a:r>
                    </a:p>
                    <a:p>
                      <a:pPr lvl="0">
                        <a:buNone/>
                      </a:pPr>
                      <a:r>
                        <a:rPr lang="en-US" sz="1400" b="1" i="0" u="none" strike="noStrike" noProof="0" dirty="0">
                          <a:solidFill>
                            <a:schemeClr val="accent3"/>
                          </a:solidFill>
                          <a:latin typeface="+mn-lt"/>
                        </a:rPr>
                        <a:t>*Push Plan</a:t>
                      </a:r>
                      <a:endParaRPr lang="en-US" sz="1400" b="1" i="0" u="none" strike="noStrike" noProof="0" dirty="0">
                        <a:solidFill>
                          <a:schemeClr val="accent3"/>
                        </a:solidFill>
                        <a:latin typeface="Calibri"/>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mn-lt"/>
                        </a:rPr>
                        <a:t>HMO -MAPD</a:t>
                      </a:r>
                    </a:p>
                    <a:p>
                      <a:pPr lvl="0" algn="l">
                        <a:buNone/>
                      </a:pP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s-ES" sz="1400" b="0" dirty="0">
                          <a:solidFill>
                            <a:schemeClr val="tx1"/>
                          </a:solidFill>
                        </a:rPr>
                        <a:t>Amador, San Mateo, Santa Clara, Solano, Yolo</a:t>
                      </a:r>
                      <a:endParaRPr lang="en-US" sz="14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$0 </a:t>
                      </a:r>
                      <a:r>
                        <a:rPr lang="en-US" sz="1400" kern="1200" dirty="0">
                          <a:solidFill>
                            <a:schemeClr val="dk1"/>
                          </a:solidFill>
                          <a:latin typeface="+mn-lt"/>
                          <a:ea typeface="+mn-ea"/>
                          <a:cs typeface="+mn-cs"/>
                        </a:rPr>
                        <a:t>PCP, </a:t>
                      </a:r>
                      <a:r>
                        <a:rPr lang="en-US" sz="1400" b="1" kern="1200" dirty="0">
                          <a:solidFill>
                            <a:schemeClr val="dk1"/>
                          </a:solidFill>
                          <a:latin typeface="+mn-lt"/>
                          <a:ea typeface="+mn-ea"/>
                          <a:cs typeface="+mn-cs"/>
                        </a:rPr>
                        <a:t>$25 </a:t>
                      </a:r>
                      <a:r>
                        <a:rPr lang="en-US" sz="1400" kern="1200" dirty="0">
                          <a:solidFill>
                            <a:schemeClr val="dk1"/>
                          </a:solidFill>
                          <a:latin typeface="+mn-lt"/>
                          <a:ea typeface="+mn-ea"/>
                          <a:cs typeface="+mn-cs"/>
                        </a:rPr>
                        <a:t>Specialist; </a:t>
                      </a:r>
                      <a:r>
                        <a:rPr lang="en-US" sz="1400" b="1" kern="1200" dirty="0">
                          <a:solidFill>
                            <a:schemeClr val="dk1"/>
                          </a:solidFill>
                          <a:latin typeface="+mn-lt"/>
                          <a:ea typeface="+mn-ea"/>
                          <a:cs typeface="+mn-cs"/>
                        </a:rPr>
                        <a:t>$8,850 </a:t>
                      </a:r>
                      <a:r>
                        <a:rPr lang="en-US" sz="1400" kern="1200" dirty="0">
                          <a:solidFill>
                            <a:schemeClr val="dk1"/>
                          </a:solidFill>
                          <a:latin typeface="+mn-lt"/>
                          <a:ea typeface="+mn-ea"/>
                          <a:cs typeface="+mn-cs"/>
                        </a:rPr>
                        <a:t>MOOP; </a:t>
                      </a:r>
                      <a:r>
                        <a:rPr lang="en-US" sz="1400" b="1" kern="1200" dirty="0">
                          <a:solidFill>
                            <a:schemeClr val="dk1"/>
                          </a:solidFill>
                          <a:latin typeface="+mn-lt"/>
                          <a:ea typeface="+mn-ea"/>
                          <a:cs typeface="+mn-cs"/>
                        </a:rPr>
                        <a:t>$350 </a:t>
                      </a:r>
                      <a:r>
                        <a:rPr lang="en-US" sz="1400" kern="1200" dirty="0">
                          <a:solidFill>
                            <a:schemeClr val="dk1"/>
                          </a:solidFill>
                          <a:latin typeface="+mn-lt"/>
                          <a:ea typeface="+mn-ea"/>
                          <a:cs typeface="+mn-cs"/>
                        </a:rPr>
                        <a:t>Hospital Stay 1-5 days; </a:t>
                      </a:r>
                      <a:r>
                        <a:rPr lang="en-US" sz="1400" b="1" kern="1200" dirty="0">
                          <a:solidFill>
                            <a:schemeClr val="dk1"/>
                          </a:solidFill>
                          <a:latin typeface="+mn-lt"/>
                          <a:ea typeface="+mn-ea"/>
                          <a:cs typeface="+mn-cs"/>
                        </a:rPr>
                        <a:t>Unlimited</a:t>
                      </a:r>
                      <a:r>
                        <a:rPr lang="en-US" sz="1400" b="1" kern="1200" baseline="0" dirty="0">
                          <a:solidFill>
                            <a:schemeClr val="dk1"/>
                          </a:solidFill>
                          <a:latin typeface="+mn-lt"/>
                          <a:ea typeface="+mn-ea"/>
                          <a:cs typeface="+mn-cs"/>
                        </a:rPr>
                        <a:t> </a:t>
                      </a:r>
                      <a:r>
                        <a:rPr lang="en-US" sz="1400" b="0" kern="1200" baseline="0" dirty="0">
                          <a:solidFill>
                            <a:schemeClr val="dk1"/>
                          </a:solidFill>
                          <a:latin typeface="+mn-lt"/>
                          <a:ea typeface="+mn-ea"/>
                          <a:cs typeface="+mn-cs"/>
                        </a:rPr>
                        <a:t>Comp </a:t>
                      </a:r>
                      <a:r>
                        <a:rPr lang="en-US" sz="1400" b="0" kern="1200" dirty="0">
                          <a:solidFill>
                            <a:schemeClr val="dk1"/>
                          </a:solidFill>
                          <a:latin typeface="+mn-lt"/>
                          <a:ea typeface="+mn-ea"/>
                          <a:cs typeface="+mn-cs"/>
                        </a:rPr>
                        <a:t>Dental $0-2250; </a:t>
                      </a:r>
                      <a:r>
                        <a:rPr lang="en-US" sz="1400" b="1" kern="1200" dirty="0">
                          <a:solidFill>
                            <a:schemeClr val="dk1"/>
                          </a:solidFill>
                          <a:latin typeface="+mn-lt"/>
                          <a:ea typeface="+mn-ea"/>
                          <a:cs typeface="+mn-cs"/>
                        </a:rPr>
                        <a:t>$60 </a:t>
                      </a:r>
                      <a:r>
                        <a:rPr lang="en-US" sz="1400" kern="1200" dirty="0">
                          <a:solidFill>
                            <a:schemeClr val="dk1"/>
                          </a:solidFill>
                          <a:latin typeface="+mn-lt"/>
                          <a:ea typeface="+mn-ea"/>
                          <a:cs typeface="+mn-cs"/>
                        </a:rPr>
                        <a:t>OTC Per Quarters; </a:t>
                      </a:r>
                      <a:r>
                        <a:rPr lang="en-US" sz="1400" b="1" kern="1200" dirty="0">
                          <a:solidFill>
                            <a:schemeClr val="dk1"/>
                          </a:solidFill>
                          <a:latin typeface="+mn-lt"/>
                          <a:ea typeface="+mn-ea"/>
                          <a:cs typeface="+mn-cs"/>
                        </a:rPr>
                        <a:t>$200 </a:t>
                      </a:r>
                      <a:r>
                        <a:rPr lang="en-US" sz="1400" kern="1200" dirty="0">
                          <a:solidFill>
                            <a:schemeClr val="dk1"/>
                          </a:solidFill>
                          <a:latin typeface="+mn-lt"/>
                          <a:ea typeface="+mn-ea"/>
                          <a:cs typeface="+mn-cs"/>
                        </a:rPr>
                        <a:t>Vision; </a:t>
                      </a:r>
                      <a:r>
                        <a:rPr lang="en-US" sz="1400" b="1" kern="1200" dirty="0">
                          <a:solidFill>
                            <a:schemeClr val="dk1"/>
                          </a:solidFill>
                          <a:latin typeface="+mn-lt"/>
                          <a:ea typeface="+mn-ea"/>
                          <a:cs typeface="+mn-cs"/>
                        </a:rPr>
                        <a:t>$500</a:t>
                      </a:r>
                      <a:r>
                        <a:rPr lang="en-US" sz="1400" b="0" kern="1200" dirty="0">
                          <a:solidFill>
                            <a:schemeClr val="dk1"/>
                          </a:solidFill>
                          <a:latin typeface="+mn-lt"/>
                          <a:ea typeface="+mn-ea"/>
                          <a:cs typeface="+mn-cs"/>
                        </a:rPr>
                        <a:t> Hearing (2 Aids); Fitness</a:t>
                      </a:r>
                      <a:r>
                        <a:rPr lang="en-US" sz="1400" b="0" kern="1200" baseline="0" dirty="0">
                          <a:solidFill>
                            <a:schemeClr val="dk1"/>
                          </a:solidFill>
                          <a:latin typeface="+mn-lt"/>
                          <a:ea typeface="+mn-ea"/>
                          <a:cs typeface="+mn-cs"/>
                        </a:rPr>
                        <a:t> with Peerfit; Part D deductible: </a:t>
                      </a:r>
                      <a:r>
                        <a:rPr lang="en-US" sz="1400" b="1" kern="1200" baseline="0" dirty="0">
                          <a:solidFill>
                            <a:schemeClr val="dk1"/>
                          </a:solidFill>
                          <a:latin typeface="+mn-lt"/>
                          <a:ea typeface="+mn-ea"/>
                          <a:cs typeface="+mn-cs"/>
                        </a:rPr>
                        <a:t>$545 </a:t>
                      </a:r>
                      <a:r>
                        <a:rPr lang="en-US" sz="1400" b="0" kern="1200" baseline="0" dirty="0">
                          <a:solidFill>
                            <a:schemeClr val="dk1"/>
                          </a:solidFill>
                          <a:latin typeface="+mn-lt"/>
                          <a:ea typeface="+mn-ea"/>
                          <a:cs typeface="+mn-cs"/>
                        </a:rPr>
                        <a:t>T3-5.</a:t>
                      </a:r>
                      <a:endParaRPr lang="en-US" sz="1400"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81060510"/>
                  </a:ext>
                </a:extLst>
              </a:tr>
              <a:tr h="827891">
                <a:tc>
                  <a:txBody>
                    <a:bodyPr/>
                    <a:lstStyle/>
                    <a:p>
                      <a:pPr lvl="0">
                        <a:buNone/>
                      </a:pPr>
                      <a:r>
                        <a:rPr lang="en-US" sz="1400" b="0" i="0" u="none" strike="noStrike" noProof="0" dirty="0">
                          <a:latin typeface="Calibri"/>
                        </a:rPr>
                        <a:t>Wellcare No Premium</a:t>
                      </a:r>
                    </a:p>
                    <a:p>
                      <a:pPr lvl="0">
                        <a:buNone/>
                      </a:pPr>
                      <a:r>
                        <a:rPr lang="en-US" sz="1400" b="0" i="1" u="none" strike="noStrike" noProof="0" dirty="0">
                          <a:latin typeface="+mn-lt"/>
                        </a:rPr>
                        <a:t>H5087-024</a:t>
                      </a:r>
                      <a:endParaRPr lang="en-US" sz="1400" b="0" i="1" u="none" strike="noStrike" noProof="0" dirty="0">
                        <a:latin typeface="Calibri"/>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400" b="0" i="0" u="none" strike="noStrike" noProof="0" dirty="0">
                          <a:latin typeface="Calibri"/>
                        </a:rPr>
                        <a:t>HMO -MAPD</a:t>
                      </a:r>
                    </a:p>
                    <a:p>
                      <a:pPr lvl="0" algn="l">
                        <a:buNone/>
                      </a:pP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400" dirty="0">
                          <a:solidFill>
                            <a:schemeClr val="tx1"/>
                          </a:solidFill>
                        </a:rPr>
                        <a:t>San Joaquin, Ventura</a:t>
                      </a:r>
                      <a:endParaRPr lang="en-US" sz="1400" b="1" dirty="0">
                        <a:solidFill>
                          <a:schemeClr val="accent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kern="1200" dirty="0">
                          <a:solidFill>
                            <a:schemeClr val="dk1"/>
                          </a:solidFill>
                          <a:latin typeface="+mn-lt"/>
                          <a:ea typeface="+mn-ea"/>
                          <a:cs typeface="+mn-cs"/>
                        </a:rPr>
                        <a:t>$0 </a:t>
                      </a:r>
                      <a:r>
                        <a:rPr lang="en-US" sz="1400" kern="1200" dirty="0">
                          <a:solidFill>
                            <a:schemeClr val="dk1"/>
                          </a:solidFill>
                          <a:latin typeface="+mn-lt"/>
                          <a:ea typeface="+mn-ea"/>
                          <a:cs typeface="+mn-cs"/>
                        </a:rPr>
                        <a:t>PCP, </a:t>
                      </a:r>
                      <a:r>
                        <a:rPr lang="en-US" sz="1400" b="1" kern="1200" dirty="0">
                          <a:solidFill>
                            <a:schemeClr val="dk1"/>
                          </a:solidFill>
                          <a:latin typeface="+mn-lt"/>
                          <a:ea typeface="+mn-ea"/>
                          <a:cs typeface="+mn-cs"/>
                        </a:rPr>
                        <a:t>$5 </a:t>
                      </a:r>
                      <a:r>
                        <a:rPr lang="en-US" sz="1400" kern="1200" dirty="0">
                          <a:solidFill>
                            <a:schemeClr val="dk1"/>
                          </a:solidFill>
                          <a:latin typeface="+mn-lt"/>
                          <a:ea typeface="+mn-ea"/>
                          <a:cs typeface="+mn-cs"/>
                        </a:rPr>
                        <a:t>Specialist; </a:t>
                      </a:r>
                      <a:r>
                        <a:rPr lang="en-US" sz="1400" b="1" kern="1200" dirty="0">
                          <a:solidFill>
                            <a:schemeClr val="dk1"/>
                          </a:solidFill>
                          <a:latin typeface="+mn-lt"/>
                          <a:ea typeface="+mn-ea"/>
                          <a:cs typeface="+mn-cs"/>
                        </a:rPr>
                        <a:t>$3,850 </a:t>
                      </a:r>
                      <a:r>
                        <a:rPr lang="en-US" sz="1400" kern="1200" dirty="0">
                          <a:solidFill>
                            <a:schemeClr val="dk1"/>
                          </a:solidFill>
                          <a:latin typeface="+mn-lt"/>
                          <a:ea typeface="+mn-ea"/>
                          <a:cs typeface="+mn-cs"/>
                        </a:rPr>
                        <a:t>MOOP; </a:t>
                      </a:r>
                      <a:r>
                        <a:rPr lang="en-US" sz="1400" b="1" kern="1200" dirty="0">
                          <a:solidFill>
                            <a:schemeClr val="dk1"/>
                          </a:solidFill>
                          <a:latin typeface="+mn-lt"/>
                          <a:ea typeface="+mn-ea"/>
                          <a:cs typeface="+mn-cs"/>
                        </a:rPr>
                        <a:t>$225 </a:t>
                      </a:r>
                      <a:r>
                        <a:rPr lang="en-US" sz="1400" kern="1200" dirty="0">
                          <a:solidFill>
                            <a:schemeClr val="dk1"/>
                          </a:solidFill>
                          <a:latin typeface="+mn-lt"/>
                          <a:ea typeface="+mn-ea"/>
                          <a:cs typeface="+mn-cs"/>
                        </a:rPr>
                        <a:t>Hospital Stay 1-6 days; </a:t>
                      </a:r>
                      <a:r>
                        <a:rPr lang="en-US" sz="1400" b="1" dirty="0">
                          <a:solidFill>
                            <a:schemeClr val="tx1"/>
                          </a:solidFill>
                        </a:rPr>
                        <a:t>$60 </a:t>
                      </a:r>
                      <a:r>
                        <a:rPr lang="en-US" sz="1400" dirty="0">
                          <a:solidFill>
                            <a:schemeClr val="tx1"/>
                          </a:solidFill>
                        </a:rPr>
                        <a:t>OTC/qtr, </a:t>
                      </a:r>
                      <a:r>
                        <a:rPr lang="en-US" sz="1400" b="1" dirty="0">
                          <a:solidFill>
                            <a:schemeClr val="tx1"/>
                          </a:solidFill>
                        </a:rPr>
                        <a:t>$100 </a:t>
                      </a:r>
                      <a:r>
                        <a:rPr lang="en-US" sz="1400" dirty="0">
                          <a:solidFill>
                            <a:schemeClr val="tx1"/>
                          </a:solidFill>
                        </a:rPr>
                        <a:t>Vision; </a:t>
                      </a:r>
                      <a:r>
                        <a:rPr lang="en-US" sz="1400" b="1" dirty="0">
                          <a:solidFill>
                            <a:schemeClr val="tx1"/>
                          </a:solidFill>
                        </a:rPr>
                        <a:t>No Limit </a:t>
                      </a:r>
                      <a:r>
                        <a:rPr lang="en-US" sz="1400" dirty="0">
                          <a:solidFill>
                            <a:schemeClr val="tx1"/>
                          </a:solidFill>
                        </a:rPr>
                        <a:t>Dental w/Delta Dental; </a:t>
                      </a:r>
                      <a:r>
                        <a:rPr lang="en-US" sz="1400" b="1" dirty="0">
                          <a:solidFill>
                            <a:schemeClr val="tx1"/>
                          </a:solidFill>
                        </a:rPr>
                        <a:t>$500 </a:t>
                      </a:r>
                      <a:r>
                        <a:rPr lang="en-US" sz="1400" dirty="0">
                          <a:solidFill>
                            <a:schemeClr val="tx1"/>
                          </a:solidFill>
                        </a:rPr>
                        <a:t>Hearing (2 Aids); </a:t>
                      </a:r>
                      <a:r>
                        <a:rPr lang="en-US" sz="1400" b="1" dirty="0">
                          <a:solidFill>
                            <a:schemeClr val="tx1"/>
                          </a:solidFill>
                        </a:rPr>
                        <a:t>no</a:t>
                      </a:r>
                      <a:r>
                        <a:rPr lang="en-US" sz="1400" dirty="0">
                          <a:solidFill>
                            <a:schemeClr val="tx1"/>
                          </a:solidFill>
                        </a:rPr>
                        <a:t> transportation trips; Fitness with Peerfit; </a:t>
                      </a:r>
                      <a:r>
                        <a:rPr lang="en-US" sz="1400" b="0" kern="1200" baseline="0" dirty="0">
                          <a:solidFill>
                            <a:schemeClr val="dk1"/>
                          </a:solidFill>
                          <a:latin typeface="+mn-lt"/>
                          <a:ea typeface="+mn-ea"/>
                          <a:cs typeface="+mn-cs"/>
                        </a:rPr>
                        <a:t>Part D deductible: </a:t>
                      </a:r>
                      <a:r>
                        <a:rPr lang="en-US" sz="1400" b="1" kern="1200" baseline="0" dirty="0">
                          <a:solidFill>
                            <a:schemeClr val="dk1"/>
                          </a:solidFill>
                          <a:latin typeface="+mn-lt"/>
                          <a:ea typeface="+mn-ea"/>
                          <a:cs typeface="+mn-cs"/>
                        </a:rPr>
                        <a:t>$300 </a:t>
                      </a:r>
                      <a:r>
                        <a:rPr lang="en-US" sz="1400" b="0" kern="1200" baseline="0" dirty="0">
                          <a:solidFill>
                            <a:schemeClr val="dk1"/>
                          </a:solidFill>
                          <a:latin typeface="+mn-lt"/>
                          <a:ea typeface="+mn-ea"/>
                          <a:cs typeface="+mn-cs"/>
                        </a:rPr>
                        <a:t>T3-5.</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709410">
                <a:tc>
                  <a:txBody>
                    <a:bodyPr/>
                    <a:lstStyle/>
                    <a:p>
                      <a:pPr lvl="0">
                        <a:buNone/>
                      </a:pPr>
                      <a:r>
                        <a:rPr lang="en-US" sz="1400" b="0" i="0" u="none" strike="noStrike" noProof="0" dirty="0">
                          <a:solidFill>
                            <a:schemeClr val="tx1"/>
                          </a:solidFill>
                          <a:latin typeface="Calibri"/>
                        </a:rPr>
                        <a:t>Wellcare No Premium Focus</a:t>
                      </a:r>
                    </a:p>
                    <a:p>
                      <a:pPr lvl="0">
                        <a:buNone/>
                      </a:pPr>
                      <a:r>
                        <a:rPr lang="en-US" sz="1400" b="1" i="0" u="none" strike="noStrike" noProof="0" dirty="0">
                          <a:solidFill>
                            <a:schemeClr val="tx1"/>
                          </a:solidFill>
                          <a:latin typeface="Calibri"/>
                        </a:rPr>
                        <a:t>H0562-097</a:t>
                      </a:r>
                      <a:r>
                        <a:rPr lang="en-US" sz="1400" b="1" i="0" u="none" strike="noStrike" noProof="0" dirty="0">
                          <a:solidFill>
                            <a:srgbClr val="00B050"/>
                          </a:solidFill>
                          <a:latin typeface="Calibri"/>
                        </a:rPr>
                        <a:t> </a:t>
                      </a:r>
                    </a:p>
                    <a:p>
                      <a:pPr lvl="0">
                        <a:buNone/>
                      </a:pPr>
                      <a:r>
                        <a:rPr lang="en-US" sz="1400" b="1" i="0" u="none" strike="noStrike" noProof="0" dirty="0">
                          <a:solidFill>
                            <a:schemeClr val="accent3"/>
                          </a:solidFill>
                          <a:latin typeface="Calibri"/>
                        </a:rPr>
                        <a:t>*Push Plan</a:t>
                      </a:r>
                      <a:endParaRPr lang="en-US" sz="1400" b="1" i="0" dirty="0">
                        <a:solidFill>
                          <a:schemeClr val="accent3"/>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noProof="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mn-lt"/>
                        </a:rPr>
                        <a:t>HMO –MAPD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noProof="0" dirty="0">
                        <a:latin typeface="+mn-lt"/>
                      </a:endParaRPr>
                    </a:p>
                    <a:p>
                      <a:pPr algn="l"/>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tx1"/>
                          </a:solidFill>
                        </a:rPr>
                        <a:t>San Francisco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$0 </a:t>
                      </a:r>
                      <a:r>
                        <a:rPr lang="en-US" sz="1400" kern="1200" dirty="0">
                          <a:solidFill>
                            <a:schemeClr val="dk1"/>
                          </a:solidFill>
                          <a:latin typeface="+mn-lt"/>
                          <a:ea typeface="+mn-ea"/>
                          <a:cs typeface="+mn-cs"/>
                        </a:rPr>
                        <a:t>PCP, </a:t>
                      </a:r>
                      <a:r>
                        <a:rPr lang="en-US" sz="1400" b="1" kern="1200" dirty="0">
                          <a:solidFill>
                            <a:schemeClr val="dk1"/>
                          </a:solidFill>
                          <a:latin typeface="+mn-lt"/>
                          <a:ea typeface="+mn-ea"/>
                          <a:cs typeface="+mn-cs"/>
                        </a:rPr>
                        <a:t>$20 </a:t>
                      </a:r>
                      <a:r>
                        <a:rPr lang="en-US" sz="1400" kern="1200" dirty="0">
                          <a:solidFill>
                            <a:schemeClr val="dk1"/>
                          </a:solidFill>
                          <a:latin typeface="+mn-lt"/>
                          <a:ea typeface="+mn-ea"/>
                          <a:cs typeface="+mn-cs"/>
                        </a:rPr>
                        <a:t>Specialist; </a:t>
                      </a:r>
                      <a:r>
                        <a:rPr lang="en-US" sz="1400" b="1" kern="1200" dirty="0">
                          <a:solidFill>
                            <a:schemeClr val="tx1"/>
                          </a:solidFill>
                          <a:latin typeface="+mn-lt"/>
                          <a:ea typeface="+mn-ea"/>
                          <a:cs typeface="+mn-cs"/>
                        </a:rPr>
                        <a:t>$6,350 </a:t>
                      </a:r>
                      <a:r>
                        <a:rPr lang="en-US" sz="1400" kern="1200" dirty="0">
                          <a:solidFill>
                            <a:schemeClr val="dk1"/>
                          </a:solidFill>
                          <a:latin typeface="+mn-lt"/>
                          <a:ea typeface="+mn-ea"/>
                          <a:cs typeface="+mn-cs"/>
                        </a:rPr>
                        <a:t>MOOP; </a:t>
                      </a:r>
                      <a:r>
                        <a:rPr lang="en-US" sz="1400" b="1" kern="1200" dirty="0">
                          <a:solidFill>
                            <a:schemeClr val="dk1"/>
                          </a:solidFill>
                          <a:latin typeface="+mn-lt"/>
                          <a:ea typeface="+mn-ea"/>
                          <a:cs typeface="+mn-cs"/>
                        </a:rPr>
                        <a:t>$350 </a:t>
                      </a:r>
                      <a:r>
                        <a:rPr lang="en-US" sz="1400" kern="1200" dirty="0">
                          <a:solidFill>
                            <a:schemeClr val="dk1"/>
                          </a:solidFill>
                          <a:latin typeface="+mn-lt"/>
                          <a:ea typeface="+mn-ea"/>
                          <a:cs typeface="+mn-cs"/>
                        </a:rPr>
                        <a:t>Hospital Stay 1-5 days; </a:t>
                      </a:r>
                      <a:r>
                        <a:rPr lang="en-US" sz="1400" b="1" dirty="0">
                          <a:solidFill>
                            <a:schemeClr val="tx1"/>
                          </a:solidFill>
                        </a:rPr>
                        <a:t>$40 </a:t>
                      </a:r>
                      <a:r>
                        <a:rPr lang="en-US" sz="1400" dirty="0">
                          <a:solidFill>
                            <a:schemeClr val="tx1"/>
                          </a:solidFill>
                        </a:rPr>
                        <a:t>OTC, </a:t>
                      </a:r>
                      <a:r>
                        <a:rPr lang="en-US" sz="1400" b="1" dirty="0">
                          <a:solidFill>
                            <a:schemeClr val="tx1"/>
                          </a:solidFill>
                        </a:rPr>
                        <a:t>$200 </a:t>
                      </a:r>
                      <a:r>
                        <a:rPr lang="en-US" sz="1400" dirty="0">
                          <a:solidFill>
                            <a:schemeClr val="tx1"/>
                          </a:solidFill>
                        </a:rPr>
                        <a:t>Vision; </a:t>
                      </a:r>
                      <a:r>
                        <a:rPr lang="en-US" sz="1400" b="1" dirty="0">
                          <a:solidFill>
                            <a:schemeClr val="tx1"/>
                          </a:solidFill>
                        </a:rPr>
                        <a:t>Unlimited</a:t>
                      </a:r>
                      <a:r>
                        <a:rPr lang="en-US" sz="1400" dirty="0">
                          <a:solidFill>
                            <a:schemeClr val="tx1"/>
                          </a:solidFill>
                        </a:rPr>
                        <a:t> </a:t>
                      </a:r>
                      <a:r>
                        <a:rPr lang="en-US" sz="1400" b="0" kern="1200" baseline="0" dirty="0">
                          <a:solidFill>
                            <a:schemeClr val="tx1"/>
                          </a:solidFill>
                          <a:latin typeface="+mn-lt"/>
                          <a:ea typeface="+mn-ea"/>
                          <a:cs typeface="+mn-cs"/>
                        </a:rPr>
                        <a:t>Comp </a:t>
                      </a:r>
                      <a:r>
                        <a:rPr lang="en-US" sz="1400" b="0" kern="1200" dirty="0">
                          <a:solidFill>
                            <a:schemeClr val="tx1"/>
                          </a:solidFill>
                          <a:latin typeface="+mn-lt"/>
                          <a:ea typeface="+mn-ea"/>
                          <a:cs typeface="+mn-cs"/>
                        </a:rPr>
                        <a:t>Dental </a:t>
                      </a:r>
                      <a:r>
                        <a:rPr lang="en-US" sz="1400" b="1" kern="1200" dirty="0">
                          <a:solidFill>
                            <a:schemeClr val="tx1"/>
                          </a:solidFill>
                          <a:latin typeface="+mn-lt"/>
                          <a:ea typeface="+mn-ea"/>
                          <a:cs typeface="+mn-cs"/>
                        </a:rPr>
                        <a:t>$0-2250</a:t>
                      </a:r>
                      <a:r>
                        <a:rPr lang="en-US" sz="1400" dirty="0">
                          <a:solidFill>
                            <a:schemeClr val="tx1"/>
                          </a:solidFill>
                        </a:rPr>
                        <a:t>; </a:t>
                      </a:r>
                      <a:r>
                        <a:rPr lang="en-US" sz="1400" b="1" dirty="0">
                          <a:solidFill>
                            <a:schemeClr val="tx1"/>
                          </a:solidFill>
                        </a:rPr>
                        <a:t>$500 </a:t>
                      </a:r>
                      <a:r>
                        <a:rPr lang="en-US" sz="1400" dirty="0">
                          <a:solidFill>
                            <a:schemeClr val="tx1"/>
                          </a:solidFill>
                        </a:rPr>
                        <a:t>Hearing (2 Aids); </a:t>
                      </a:r>
                      <a:r>
                        <a:rPr lang="en-US" sz="1400" b="1" dirty="0">
                          <a:solidFill>
                            <a:schemeClr val="tx1"/>
                          </a:solidFill>
                        </a:rPr>
                        <a:t>12</a:t>
                      </a:r>
                      <a:r>
                        <a:rPr lang="en-US" sz="1400" dirty="0">
                          <a:solidFill>
                            <a:schemeClr val="tx1"/>
                          </a:solidFill>
                        </a:rPr>
                        <a:t> one-way transportation trips; Fitness with Peerfit; </a:t>
                      </a:r>
                      <a:r>
                        <a:rPr lang="en-US" sz="1400" b="0" kern="1200" baseline="0" dirty="0">
                          <a:solidFill>
                            <a:schemeClr val="dk1"/>
                          </a:solidFill>
                          <a:latin typeface="+mn-lt"/>
                          <a:ea typeface="+mn-ea"/>
                          <a:cs typeface="+mn-cs"/>
                        </a:rPr>
                        <a:t>Part D deductible: </a:t>
                      </a:r>
                      <a:r>
                        <a:rPr lang="en-US" sz="1400" b="1" kern="1200" baseline="0" dirty="0">
                          <a:solidFill>
                            <a:schemeClr val="dk1"/>
                          </a:solidFill>
                          <a:latin typeface="+mn-lt"/>
                          <a:ea typeface="+mn-ea"/>
                          <a:cs typeface="+mn-cs"/>
                        </a:rPr>
                        <a:t>$150 </a:t>
                      </a:r>
                      <a:r>
                        <a:rPr lang="en-US" sz="1400" b="0" kern="1200" baseline="0" dirty="0">
                          <a:solidFill>
                            <a:schemeClr val="dk1"/>
                          </a:solidFill>
                          <a:latin typeface="+mn-lt"/>
                          <a:ea typeface="+mn-ea"/>
                          <a:cs typeface="+mn-cs"/>
                        </a:rPr>
                        <a:t>T3-5</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709410">
                <a:tc>
                  <a:txBody>
                    <a:bodyPr/>
                    <a:lstStyle/>
                    <a:p>
                      <a:pPr lvl="0">
                        <a:buNone/>
                      </a:pPr>
                      <a:r>
                        <a:rPr lang="en-US" sz="1400" b="0" i="0" u="none" strike="noStrike" noProof="0" dirty="0">
                          <a:latin typeface="+mn-lt"/>
                        </a:rPr>
                        <a:t>Wellcare No Premium Ruby</a:t>
                      </a:r>
                    </a:p>
                    <a:p>
                      <a:pPr lvl="0">
                        <a:buNone/>
                      </a:pPr>
                      <a:r>
                        <a:rPr lang="en-US" sz="1400" b="0" i="1" u="none" strike="noStrike" noProof="0" dirty="0">
                          <a:latin typeface="+mn-lt"/>
                        </a:rPr>
                        <a:t>H0562-079</a:t>
                      </a:r>
                    </a:p>
                    <a:p>
                      <a:pPr lvl="0">
                        <a:buNone/>
                      </a:pPr>
                      <a:endParaRPr lang="en-US" sz="1400" b="0" i="1" u="none" strike="noStrike" noProof="0" dirty="0">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mn-lt"/>
                        </a:rPr>
                        <a:t>HMO -MAPD</a:t>
                      </a:r>
                    </a:p>
                    <a:p>
                      <a:pPr algn="l"/>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tx1"/>
                          </a:solidFill>
                        </a:rPr>
                        <a:t>Fresno, Kern, Madera, Stanislaus, Tulare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$0 </a:t>
                      </a:r>
                      <a:r>
                        <a:rPr lang="en-US" sz="1400" kern="1200" dirty="0">
                          <a:solidFill>
                            <a:schemeClr val="dk1"/>
                          </a:solidFill>
                          <a:latin typeface="+mn-lt"/>
                          <a:ea typeface="+mn-ea"/>
                          <a:cs typeface="+mn-cs"/>
                        </a:rPr>
                        <a:t>PCP, </a:t>
                      </a:r>
                      <a:r>
                        <a:rPr lang="en-US" sz="1400" b="1" kern="1200" dirty="0">
                          <a:solidFill>
                            <a:schemeClr val="dk1"/>
                          </a:solidFill>
                          <a:latin typeface="+mn-lt"/>
                          <a:ea typeface="+mn-ea"/>
                          <a:cs typeface="+mn-cs"/>
                        </a:rPr>
                        <a:t>$0 </a:t>
                      </a:r>
                      <a:r>
                        <a:rPr lang="en-US" sz="1400" kern="1200" dirty="0">
                          <a:solidFill>
                            <a:schemeClr val="dk1"/>
                          </a:solidFill>
                          <a:latin typeface="+mn-lt"/>
                          <a:ea typeface="+mn-ea"/>
                          <a:cs typeface="+mn-cs"/>
                        </a:rPr>
                        <a:t>Specialist; </a:t>
                      </a:r>
                      <a:r>
                        <a:rPr lang="en-US" sz="1400" b="1" kern="1200" dirty="0">
                          <a:solidFill>
                            <a:schemeClr val="dk1"/>
                          </a:solidFill>
                          <a:latin typeface="+mn-lt"/>
                          <a:ea typeface="+mn-ea"/>
                          <a:cs typeface="+mn-cs"/>
                        </a:rPr>
                        <a:t>$350 </a:t>
                      </a:r>
                      <a:r>
                        <a:rPr lang="en-US" sz="1400" kern="1200" dirty="0">
                          <a:solidFill>
                            <a:schemeClr val="dk1"/>
                          </a:solidFill>
                          <a:latin typeface="+mn-lt"/>
                          <a:ea typeface="+mn-ea"/>
                          <a:cs typeface="+mn-cs"/>
                        </a:rPr>
                        <a:t>Hospital Stay 1-5 days;  </a:t>
                      </a:r>
                      <a:r>
                        <a:rPr lang="en-US" sz="1400" b="1" kern="1200" dirty="0">
                          <a:solidFill>
                            <a:schemeClr val="dk1"/>
                          </a:solidFill>
                          <a:latin typeface="+mn-lt"/>
                          <a:ea typeface="+mn-ea"/>
                          <a:cs typeface="+mn-cs"/>
                        </a:rPr>
                        <a:t>$3,850 </a:t>
                      </a:r>
                      <a:r>
                        <a:rPr lang="en-US" sz="1400" kern="1200" dirty="0">
                          <a:solidFill>
                            <a:schemeClr val="dk1"/>
                          </a:solidFill>
                          <a:latin typeface="+mn-lt"/>
                          <a:ea typeface="+mn-ea"/>
                          <a:cs typeface="+mn-cs"/>
                        </a:rPr>
                        <a:t>MOOP; </a:t>
                      </a:r>
                      <a:r>
                        <a:rPr lang="en-US" sz="1400" b="1" dirty="0">
                          <a:solidFill>
                            <a:schemeClr val="tx1"/>
                          </a:solidFill>
                        </a:rPr>
                        <a:t>$60 </a:t>
                      </a:r>
                      <a:r>
                        <a:rPr lang="en-US" sz="1400" dirty="0">
                          <a:solidFill>
                            <a:schemeClr val="tx1"/>
                          </a:solidFill>
                        </a:rPr>
                        <a:t>OTC, </a:t>
                      </a:r>
                      <a:r>
                        <a:rPr lang="en-US" sz="1400" b="1" dirty="0">
                          <a:solidFill>
                            <a:schemeClr val="tx1"/>
                          </a:solidFill>
                        </a:rPr>
                        <a:t>$100 </a:t>
                      </a:r>
                      <a:r>
                        <a:rPr lang="en-US" sz="1400" dirty="0">
                          <a:solidFill>
                            <a:schemeClr val="tx1"/>
                          </a:solidFill>
                        </a:rPr>
                        <a:t>Vision; </a:t>
                      </a:r>
                      <a:r>
                        <a:rPr lang="en-US" sz="1400" b="1" kern="1200" dirty="0">
                          <a:solidFill>
                            <a:schemeClr val="tx1"/>
                          </a:solidFill>
                          <a:latin typeface="+mn-lt"/>
                          <a:ea typeface="+mn-ea"/>
                          <a:cs typeface="+mn-cs"/>
                        </a:rPr>
                        <a:t>Unlimited</a:t>
                      </a:r>
                      <a:r>
                        <a:rPr lang="en-US" sz="1400" b="1" kern="1200" baseline="0" dirty="0">
                          <a:solidFill>
                            <a:schemeClr val="tx1"/>
                          </a:solidFill>
                          <a:latin typeface="+mn-lt"/>
                          <a:ea typeface="+mn-ea"/>
                          <a:cs typeface="+mn-cs"/>
                        </a:rPr>
                        <a:t> </a:t>
                      </a:r>
                      <a:r>
                        <a:rPr lang="en-US" sz="1400" b="0" kern="1200" baseline="0" dirty="0">
                          <a:solidFill>
                            <a:schemeClr val="tx1"/>
                          </a:solidFill>
                          <a:latin typeface="+mn-lt"/>
                          <a:ea typeface="+mn-ea"/>
                          <a:cs typeface="+mn-cs"/>
                        </a:rPr>
                        <a:t>Comp </a:t>
                      </a:r>
                      <a:r>
                        <a:rPr lang="en-US" sz="1400" b="0" kern="1200" dirty="0">
                          <a:solidFill>
                            <a:schemeClr val="tx1"/>
                          </a:solidFill>
                          <a:latin typeface="+mn-lt"/>
                          <a:ea typeface="+mn-ea"/>
                          <a:cs typeface="+mn-cs"/>
                        </a:rPr>
                        <a:t>Dental $0-2250</a:t>
                      </a:r>
                      <a:r>
                        <a:rPr lang="en-US" sz="1400" dirty="0">
                          <a:solidFill>
                            <a:schemeClr val="tx1"/>
                          </a:solidFill>
                        </a:rPr>
                        <a:t>; </a:t>
                      </a:r>
                      <a:r>
                        <a:rPr lang="en-US" sz="1400" b="1" dirty="0">
                          <a:solidFill>
                            <a:schemeClr val="tx1"/>
                          </a:solidFill>
                        </a:rPr>
                        <a:t>$500 </a:t>
                      </a:r>
                      <a:r>
                        <a:rPr lang="en-US" sz="1400" dirty="0">
                          <a:solidFill>
                            <a:schemeClr val="tx1"/>
                          </a:solidFill>
                        </a:rPr>
                        <a:t>Hearing (2 Aids); </a:t>
                      </a:r>
                      <a:r>
                        <a:rPr lang="en-US" sz="1400" b="1" dirty="0">
                          <a:solidFill>
                            <a:schemeClr val="tx1"/>
                          </a:solidFill>
                        </a:rPr>
                        <a:t>no </a:t>
                      </a:r>
                      <a:r>
                        <a:rPr lang="en-US" sz="1400" dirty="0">
                          <a:solidFill>
                            <a:schemeClr val="tx1"/>
                          </a:solidFill>
                        </a:rPr>
                        <a:t>transportation; Fitness with Peerfit; </a:t>
                      </a:r>
                      <a:r>
                        <a:rPr lang="en-US" sz="1400" b="0" kern="1200" baseline="0" dirty="0">
                          <a:solidFill>
                            <a:schemeClr val="dk1"/>
                          </a:solidFill>
                          <a:latin typeface="+mn-lt"/>
                          <a:ea typeface="+mn-ea"/>
                          <a:cs typeface="+mn-cs"/>
                        </a:rPr>
                        <a:t>Part D deductible: </a:t>
                      </a:r>
                      <a:r>
                        <a:rPr lang="en-US" sz="1400" b="1" kern="1200" baseline="0" dirty="0">
                          <a:solidFill>
                            <a:schemeClr val="dk1"/>
                          </a:solidFill>
                          <a:latin typeface="+mn-lt"/>
                          <a:ea typeface="+mn-ea"/>
                          <a:cs typeface="+mn-cs"/>
                        </a:rPr>
                        <a:t>$300 </a:t>
                      </a:r>
                      <a:r>
                        <a:rPr lang="en-US" sz="1400" b="0" kern="1200" baseline="0" dirty="0">
                          <a:solidFill>
                            <a:schemeClr val="dk1"/>
                          </a:solidFill>
                          <a:latin typeface="+mn-lt"/>
                          <a:ea typeface="+mn-ea"/>
                          <a:cs typeface="+mn-cs"/>
                        </a:rPr>
                        <a:t>T3-5.</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31276955"/>
                  </a:ext>
                </a:extLst>
              </a:tr>
              <a:tr h="915368">
                <a:tc>
                  <a:txBody>
                    <a:bodyPr/>
                    <a:lstStyle/>
                    <a:p>
                      <a:r>
                        <a:rPr lang="en-US" sz="1400" dirty="0">
                          <a:solidFill>
                            <a:schemeClr val="tx1"/>
                          </a:solidFill>
                        </a:rPr>
                        <a:t>Wellcare No Premium Open </a:t>
                      </a:r>
                    </a:p>
                    <a:p>
                      <a:pPr lvl="0">
                        <a:buNone/>
                      </a:pPr>
                      <a:r>
                        <a:rPr lang="en-US" sz="1400" i="1" dirty="0">
                          <a:solidFill>
                            <a:schemeClr val="tx1"/>
                          </a:solidFill>
                        </a:rPr>
                        <a:t>H7360-001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tx1"/>
                          </a:solidFill>
                        </a:rPr>
                        <a:t>Amador, Sutter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dirty="0">
                          <a:solidFill>
                            <a:schemeClr val="tx1"/>
                          </a:solidFill>
                        </a:rPr>
                        <a:t>$0 </a:t>
                      </a:r>
                      <a:r>
                        <a:rPr lang="en-US" sz="1400" dirty="0">
                          <a:solidFill>
                            <a:schemeClr val="tx1"/>
                          </a:solidFill>
                        </a:rPr>
                        <a:t>Premium,</a:t>
                      </a:r>
                      <a:r>
                        <a:rPr lang="en-US" sz="1400" b="1" dirty="0">
                          <a:solidFill>
                            <a:schemeClr val="tx1"/>
                          </a:solidFill>
                        </a:rPr>
                        <a:t> </a:t>
                      </a:r>
                      <a:r>
                        <a:rPr lang="en-US" sz="1400" b="1" kern="1200" dirty="0">
                          <a:solidFill>
                            <a:schemeClr val="dk1"/>
                          </a:solidFill>
                          <a:latin typeface="+mn-lt"/>
                          <a:ea typeface="+mn-ea"/>
                          <a:cs typeface="+mn-cs"/>
                        </a:rPr>
                        <a:t>$5 </a:t>
                      </a:r>
                      <a:r>
                        <a:rPr lang="en-US" sz="1400" kern="1200" dirty="0">
                          <a:solidFill>
                            <a:schemeClr val="dk1"/>
                          </a:solidFill>
                          <a:latin typeface="+mn-lt"/>
                          <a:ea typeface="+mn-ea"/>
                          <a:cs typeface="+mn-cs"/>
                        </a:rPr>
                        <a:t>PCP, </a:t>
                      </a:r>
                      <a:r>
                        <a:rPr lang="en-US" sz="1400" b="1" kern="1200" dirty="0">
                          <a:solidFill>
                            <a:schemeClr val="dk1"/>
                          </a:solidFill>
                          <a:latin typeface="+mn-lt"/>
                          <a:ea typeface="+mn-ea"/>
                          <a:cs typeface="+mn-cs"/>
                        </a:rPr>
                        <a:t>$50 </a:t>
                      </a:r>
                      <a:r>
                        <a:rPr lang="en-US" sz="1400" kern="1200" dirty="0">
                          <a:solidFill>
                            <a:schemeClr val="dk1"/>
                          </a:solidFill>
                          <a:latin typeface="+mn-lt"/>
                          <a:ea typeface="+mn-ea"/>
                          <a:cs typeface="+mn-cs"/>
                        </a:rPr>
                        <a:t>Specialist; </a:t>
                      </a:r>
                      <a:r>
                        <a:rPr lang="en-US" sz="1400" b="1" kern="1200" dirty="0">
                          <a:solidFill>
                            <a:schemeClr val="dk1"/>
                          </a:solidFill>
                          <a:latin typeface="+mn-lt"/>
                          <a:ea typeface="+mn-ea"/>
                          <a:cs typeface="+mn-cs"/>
                        </a:rPr>
                        <a:t>$8,850 </a:t>
                      </a:r>
                      <a:r>
                        <a:rPr lang="en-US" sz="1400" kern="1200" dirty="0">
                          <a:solidFill>
                            <a:schemeClr val="dk1"/>
                          </a:solidFill>
                          <a:latin typeface="+mn-lt"/>
                          <a:ea typeface="+mn-ea"/>
                          <a:cs typeface="+mn-cs"/>
                        </a:rPr>
                        <a:t>INN/</a:t>
                      </a:r>
                      <a:r>
                        <a:rPr lang="en-US" sz="1400" b="1" kern="1200" dirty="0">
                          <a:solidFill>
                            <a:schemeClr val="dk1"/>
                          </a:solidFill>
                          <a:latin typeface="+mn-lt"/>
                          <a:ea typeface="+mn-ea"/>
                          <a:cs typeface="+mn-cs"/>
                        </a:rPr>
                        <a:t>$13,300 </a:t>
                      </a:r>
                      <a:r>
                        <a:rPr lang="en-US" sz="1400" kern="1200" dirty="0">
                          <a:solidFill>
                            <a:schemeClr val="dk1"/>
                          </a:solidFill>
                          <a:latin typeface="+mn-lt"/>
                          <a:ea typeface="+mn-ea"/>
                          <a:cs typeface="+mn-cs"/>
                        </a:rPr>
                        <a:t>OON;  </a:t>
                      </a:r>
                      <a:r>
                        <a:rPr lang="en-US" sz="1400" b="1" kern="1200" dirty="0">
                          <a:solidFill>
                            <a:schemeClr val="dk1"/>
                          </a:solidFill>
                          <a:latin typeface="+mn-lt"/>
                          <a:ea typeface="+mn-ea"/>
                          <a:cs typeface="+mn-cs"/>
                        </a:rPr>
                        <a:t>$300 </a:t>
                      </a:r>
                      <a:r>
                        <a:rPr lang="en-US" sz="1400" kern="1200" dirty="0">
                          <a:solidFill>
                            <a:schemeClr val="dk1"/>
                          </a:solidFill>
                          <a:latin typeface="+mn-lt"/>
                          <a:ea typeface="+mn-ea"/>
                          <a:cs typeface="+mn-cs"/>
                        </a:rPr>
                        <a:t>Hospital Stay 1-5 days; </a:t>
                      </a:r>
                      <a:r>
                        <a:rPr lang="en-US" sz="1400" b="1" dirty="0">
                          <a:solidFill>
                            <a:schemeClr val="tx1"/>
                          </a:solidFill>
                        </a:rPr>
                        <a:t>$35 </a:t>
                      </a:r>
                      <a:r>
                        <a:rPr lang="en-US" sz="1400" dirty="0">
                          <a:solidFill>
                            <a:schemeClr val="tx1"/>
                          </a:solidFill>
                        </a:rPr>
                        <a:t>OTC per quarters; Dental </a:t>
                      </a:r>
                      <a:r>
                        <a:rPr lang="it-IT" sz="1400" dirty="0">
                          <a:solidFill>
                            <a:schemeClr val="tx1"/>
                          </a:solidFill>
                        </a:rPr>
                        <a:t>PPO Centene Copper </a:t>
                      </a:r>
                      <a:r>
                        <a:rPr lang="it-IT" sz="1400" b="1" dirty="0">
                          <a:solidFill>
                            <a:schemeClr val="tx1"/>
                          </a:solidFill>
                        </a:rPr>
                        <a:t>$1,500 (</a:t>
                      </a:r>
                      <a:r>
                        <a:rPr lang="it-IT" sz="1400" dirty="0">
                          <a:solidFill>
                            <a:schemeClr val="tx1"/>
                          </a:solidFill>
                        </a:rPr>
                        <a:t>40% INN); </a:t>
                      </a:r>
                      <a:r>
                        <a:rPr lang="it-IT" sz="1400" b="1" dirty="0">
                          <a:solidFill>
                            <a:schemeClr val="tx1"/>
                          </a:solidFill>
                        </a:rPr>
                        <a:t>$100 </a:t>
                      </a:r>
                      <a:r>
                        <a:rPr lang="it-IT" sz="1400" dirty="0">
                          <a:solidFill>
                            <a:schemeClr val="tx1"/>
                          </a:solidFill>
                        </a:rPr>
                        <a:t>Visoin</a:t>
                      </a:r>
                      <a:r>
                        <a:rPr lang="it-IT" sz="1400" b="1" dirty="0">
                          <a:solidFill>
                            <a:schemeClr val="tx1"/>
                          </a:solidFill>
                        </a:rPr>
                        <a:t>; 12</a:t>
                      </a:r>
                      <a:r>
                        <a:rPr lang="it-IT" sz="1400" dirty="0">
                          <a:solidFill>
                            <a:schemeClr val="tx1"/>
                          </a:solidFill>
                        </a:rPr>
                        <a:t> one-way </a:t>
                      </a:r>
                      <a:r>
                        <a:rPr lang="en-US" sz="1400" b="0" kern="1200" dirty="0">
                          <a:solidFill>
                            <a:schemeClr val="dk1"/>
                          </a:solidFill>
                          <a:latin typeface="+mn-lt"/>
                          <a:ea typeface="+mn-ea"/>
                          <a:cs typeface="+mn-cs"/>
                        </a:rPr>
                        <a:t>transportation trips; </a:t>
                      </a:r>
                      <a:r>
                        <a:rPr lang="en-US" sz="1400" b="1" kern="1200" dirty="0">
                          <a:solidFill>
                            <a:schemeClr val="dk1"/>
                          </a:solidFill>
                          <a:latin typeface="+mn-lt"/>
                          <a:ea typeface="+mn-ea"/>
                          <a:cs typeface="+mn-cs"/>
                        </a:rPr>
                        <a:t>$1000 </a:t>
                      </a:r>
                      <a:r>
                        <a:rPr lang="en-US" sz="1400" b="0" kern="1200" dirty="0">
                          <a:solidFill>
                            <a:schemeClr val="dk1"/>
                          </a:solidFill>
                          <a:latin typeface="+mn-lt"/>
                          <a:ea typeface="+mn-ea"/>
                          <a:cs typeface="+mn-cs"/>
                        </a:rPr>
                        <a:t>Hearing (2 Aids); </a:t>
                      </a:r>
                      <a:r>
                        <a:rPr lang="en-US" sz="1400" dirty="0">
                          <a:solidFill>
                            <a:schemeClr val="tx1"/>
                          </a:solidFill>
                        </a:rPr>
                        <a:t>PERS; Fitness with Peerfit; </a:t>
                      </a:r>
                      <a:r>
                        <a:rPr lang="en-US" sz="1400" b="1" kern="1200" baseline="0" dirty="0">
                          <a:solidFill>
                            <a:schemeClr val="dk1"/>
                          </a:solidFill>
                          <a:latin typeface="+mn-lt"/>
                          <a:ea typeface="+mn-ea"/>
                          <a:cs typeface="+mn-cs"/>
                        </a:rPr>
                        <a:t>$300 </a:t>
                      </a:r>
                      <a:r>
                        <a:rPr lang="en-US" sz="1400" b="0" kern="1200" baseline="0" dirty="0">
                          <a:solidFill>
                            <a:schemeClr val="dk1"/>
                          </a:solidFill>
                          <a:latin typeface="+mn-lt"/>
                          <a:ea typeface="+mn-ea"/>
                          <a:cs typeface="+mn-cs"/>
                        </a:rPr>
                        <a:t>RX Deductible Tier 3-5</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9418948"/>
                  </a:ext>
                </a:extLst>
              </a:tr>
            </a:tbl>
          </a:graphicData>
        </a:graphic>
      </p:graphicFrame>
      <p:sp>
        <p:nvSpPr>
          <p:cNvPr id="5" name="Title 4">
            <a:extLst>
              <a:ext uri="{FF2B5EF4-FFF2-40B4-BE49-F238E27FC236}">
                <a16:creationId xmlns:a16="http://schemas.microsoft.com/office/drawing/2014/main" id="{86D1CD07-9914-3391-BEF0-CC578201A25A}"/>
              </a:ext>
            </a:extLst>
          </p:cNvPr>
          <p:cNvSpPr>
            <a:spLocks noGrp="1"/>
          </p:cNvSpPr>
          <p:nvPr>
            <p:ph type="title"/>
          </p:nvPr>
        </p:nvSpPr>
        <p:spPr/>
        <p:txBody>
          <a:bodyPr/>
          <a:lstStyle/>
          <a:p>
            <a:r>
              <a:rPr lang="en-US" dirty="0"/>
              <a:t>California – North| </a:t>
            </a:r>
            <a:r>
              <a:rPr lang="en-US" sz="3000" i="1" dirty="0"/>
              <a:t>At a Glance</a:t>
            </a:r>
            <a:endParaRPr lang="en-US" dirty="0"/>
          </a:p>
        </p:txBody>
      </p:sp>
    </p:spTree>
    <p:extLst>
      <p:ext uri="{BB962C8B-B14F-4D97-AF65-F5344CB8AC3E}">
        <p14:creationId xmlns:p14="http://schemas.microsoft.com/office/powerpoint/2010/main" val="21453455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632177" y="1353336"/>
          <a:ext cx="10939464" cy="4145051"/>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876114676"/>
                    </a:ext>
                  </a:extLst>
                </a:gridCol>
                <a:gridCol w="1463040">
                  <a:extLst>
                    <a:ext uri="{9D8B030D-6E8A-4147-A177-3AD203B41FA5}">
                      <a16:colId xmlns:a16="http://schemas.microsoft.com/office/drawing/2014/main" val="213999969"/>
                    </a:ext>
                  </a:extLst>
                </a:gridCol>
                <a:gridCol w="2161224">
                  <a:extLst>
                    <a:ext uri="{9D8B030D-6E8A-4147-A177-3AD203B41FA5}">
                      <a16:colId xmlns:a16="http://schemas.microsoft.com/office/drawing/2014/main" val="1839423025"/>
                    </a:ext>
                  </a:extLst>
                </a:gridCol>
                <a:gridCol w="5212080">
                  <a:extLst>
                    <a:ext uri="{9D8B030D-6E8A-4147-A177-3AD203B41FA5}">
                      <a16:colId xmlns:a16="http://schemas.microsoft.com/office/drawing/2014/main" val="1077905729"/>
                    </a:ext>
                  </a:extLst>
                </a:gridCol>
              </a:tblGrid>
              <a:tr h="365531">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944289">
                <a:tc>
                  <a:txBody>
                    <a:bodyPr/>
                    <a:lstStyle/>
                    <a:p>
                      <a:pPr lvl="0" algn="l">
                        <a:buNone/>
                      </a:pPr>
                      <a:r>
                        <a:rPr lang="en-US" sz="1400" dirty="0">
                          <a:solidFill>
                            <a:schemeClr val="tx1"/>
                          </a:solidFill>
                        </a:rPr>
                        <a:t>Wellcare Dual Liberty</a:t>
                      </a:r>
                      <a:endParaRPr lang="en-US" sz="1400" b="1" dirty="0">
                        <a:solidFill>
                          <a:srgbClr val="00B050"/>
                        </a:solidFill>
                      </a:endParaRPr>
                    </a:p>
                    <a:p>
                      <a:pPr lvl="0" algn="l">
                        <a:buNone/>
                      </a:pPr>
                      <a:r>
                        <a:rPr lang="en-US" sz="1400" i="1" dirty="0">
                          <a:solidFill>
                            <a:schemeClr val="tx1"/>
                          </a:solidFill>
                        </a:rPr>
                        <a:t>H3561-001</a:t>
                      </a:r>
                    </a:p>
                    <a:p>
                      <a:pPr lvl="0" algn="l">
                        <a:buNone/>
                      </a:pPr>
                      <a:r>
                        <a:rPr lang="en-US" sz="1400" dirty="0">
                          <a:solidFill>
                            <a:schemeClr val="accent3"/>
                          </a:solidFill>
                        </a:rPr>
                        <a:t>*</a:t>
                      </a:r>
                      <a:r>
                        <a:rPr lang="en-US" sz="1400" b="1" dirty="0">
                          <a:solidFill>
                            <a:schemeClr val="accent3"/>
                          </a:solidFill>
                        </a:rPr>
                        <a:t>Push Plan</a:t>
                      </a:r>
                      <a:endParaRPr lang="en-US" sz="1400" i="1" dirty="0">
                        <a:solidFill>
                          <a:schemeClr val="accent3"/>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mn-lt"/>
                        </a:rPr>
                        <a:t>HMO D-SNP</a:t>
                      </a:r>
                      <a:endParaRPr lang="en-US" sz="1400" dirty="0">
                        <a:solidFill>
                          <a:schemeClr val="tx1"/>
                        </a:solidFill>
                      </a:endParaRPr>
                    </a:p>
                    <a:p>
                      <a:pPr algn="l"/>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pt-BR" sz="1400" dirty="0">
                          <a:solidFill>
                            <a:schemeClr val="tx1"/>
                          </a:solidFill>
                        </a:rPr>
                        <a:t>Amador, Imperial, Kern, Placer, San Francisco, San Joaquin, Stanislaus</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$75 </a:t>
                      </a:r>
                      <a:r>
                        <a:rPr lang="en-US" sz="1400" dirty="0">
                          <a:solidFill>
                            <a:schemeClr val="tx1"/>
                          </a:solidFill>
                        </a:rPr>
                        <a:t>OTC/mo</a:t>
                      </a:r>
                      <a:r>
                        <a:rPr lang="en-US" sz="1400" kern="1200" dirty="0">
                          <a:solidFill>
                            <a:schemeClr val="dk1"/>
                          </a:solidFill>
                          <a:effectLst/>
                          <a:latin typeface="+mn-lt"/>
                          <a:ea typeface="+mn-ea"/>
                          <a:cs typeface="+mn-cs"/>
                        </a:rPr>
                        <a:t>†</a:t>
                      </a:r>
                      <a:r>
                        <a:rPr lang="en-US" sz="1400" dirty="0">
                          <a:solidFill>
                            <a:schemeClr val="tx1"/>
                          </a:solidFill>
                        </a:rPr>
                        <a:t>, VBID (gas, utilities, rent assistance, and healthy food), </a:t>
                      </a:r>
                      <a:r>
                        <a:rPr lang="en-US" sz="1400" b="1" dirty="0">
                          <a:solidFill>
                            <a:schemeClr val="tx1"/>
                          </a:solidFill>
                        </a:rPr>
                        <a:t>$300 </a:t>
                      </a:r>
                      <a:r>
                        <a:rPr lang="en-US" sz="1400" dirty="0">
                          <a:solidFill>
                            <a:schemeClr val="tx1"/>
                          </a:solidFill>
                        </a:rPr>
                        <a:t>Vision; Dental Wrap </a:t>
                      </a:r>
                      <a:r>
                        <a:rPr lang="en-US" sz="1400" b="1" dirty="0">
                          <a:solidFill>
                            <a:schemeClr val="tx1"/>
                          </a:solidFill>
                        </a:rPr>
                        <a:t>No Limit </a:t>
                      </a:r>
                      <a:r>
                        <a:rPr lang="en-US" sz="1400" dirty="0">
                          <a:solidFill>
                            <a:schemeClr val="tx1"/>
                          </a:solidFill>
                        </a:rPr>
                        <a:t>w/Delta Dental; </a:t>
                      </a:r>
                      <a:r>
                        <a:rPr lang="en-US" sz="1400" b="1" dirty="0">
                          <a:solidFill>
                            <a:schemeClr val="tx1"/>
                          </a:solidFill>
                        </a:rPr>
                        <a:t>$1,000 </a:t>
                      </a:r>
                      <a:r>
                        <a:rPr lang="en-US" sz="1400" dirty="0">
                          <a:solidFill>
                            <a:schemeClr val="tx1"/>
                          </a:solidFill>
                        </a:rPr>
                        <a:t>Hearing (2 Aids); </a:t>
                      </a:r>
                      <a:r>
                        <a:rPr lang="en-US" sz="1400" b="1" dirty="0">
                          <a:solidFill>
                            <a:schemeClr val="tx1"/>
                          </a:solidFill>
                        </a:rPr>
                        <a:t>24</a:t>
                      </a:r>
                      <a:r>
                        <a:rPr lang="en-US" sz="1400" dirty="0">
                          <a:solidFill>
                            <a:schemeClr val="tx1"/>
                          </a:solidFill>
                        </a:rPr>
                        <a:t> one-way transportation trips; Fitness with Peerfit; </a:t>
                      </a:r>
                      <a:r>
                        <a:rPr lang="en-US" sz="1400" b="1" dirty="0">
                          <a:solidFill>
                            <a:schemeClr val="tx1"/>
                          </a:solidFill>
                        </a:rPr>
                        <a:t>$0 </a:t>
                      </a:r>
                      <a:r>
                        <a:rPr lang="en-US" sz="1400" dirty="0">
                          <a:solidFill>
                            <a:schemeClr val="tx1"/>
                          </a:solidFill>
                        </a:rPr>
                        <a:t>Prescription Drugs.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6329475"/>
                  </a:ext>
                </a:extLst>
              </a:tr>
              <a:tr h="944289">
                <a:tc>
                  <a:txBody>
                    <a:bodyPr/>
                    <a:lstStyle/>
                    <a:p>
                      <a:pPr lvl="0" algn="l">
                        <a:buNone/>
                      </a:pPr>
                      <a:r>
                        <a:rPr lang="en-US" sz="1400" b="0" i="0" u="none" strike="noStrike" noProof="0" dirty="0">
                          <a:latin typeface="+mn-lt"/>
                        </a:rPr>
                        <a:t>Wellcare – CalViva Health Dual Align </a:t>
                      </a:r>
                      <a:r>
                        <a:rPr lang="en-US" sz="1400" b="0" i="1" u="none" strike="noStrike" noProof="0" dirty="0">
                          <a:latin typeface="+mn-lt"/>
                        </a:rPr>
                        <a:t>H3561-007</a:t>
                      </a:r>
                    </a:p>
                    <a:p>
                      <a:pPr lvl="0" algn="l">
                        <a:buNone/>
                      </a:pPr>
                      <a:r>
                        <a:rPr lang="en-US" sz="1400" b="0" i="0" u="none" strike="noStrike" noProof="0" dirty="0">
                          <a:solidFill>
                            <a:schemeClr val="accent3"/>
                          </a:solidFill>
                          <a:latin typeface="+mn-lt"/>
                        </a:rPr>
                        <a:t>*</a:t>
                      </a:r>
                      <a:r>
                        <a:rPr lang="en-US" sz="1400" b="1" i="0" u="none" strike="noStrike" noProof="0" dirty="0">
                          <a:solidFill>
                            <a:schemeClr val="accent3"/>
                          </a:solidFill>
                          <a:latin typeface="+mn-lt"/>
                        </a:rPr>
                        <a:t>Push Plan</a:t>
                      </a:r>
                      <a:endParaRPr lang="en-US" sz="1400" b="0" i="1" u="none" strike="noStrike" kern="1200" dirty="0">
                        <a:solidFill>
                          <a:schemeClr val="accent3"/>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b="0" i="0" u="none" strike="noStrike" noProof="0" dirty="0">
                          <a:latin typeface="+mn-lt"/>
                        </a:rPr>
                        <a:t>HMO D-SNP</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it-IT" sz="1400" dirty="0">
                          <a:solidFill>
                            <a:schemeClr val="tx1"/>
                          </a:solidFill>
                        </a:rPr>
                        <a:t>Fresno, </a:t>
                      </a:r>
                      <a:r>
                        <a:rPr lang="it-IT" sz="1400" b="1" dirty="0">
                          <a:solidFill>
                            <a:schemeClr val="accent4"/>
                          </a:solidFill>
                        </a:rPr>
                        <a:t>Kings*</a:t>
                      </a:r>
                      <a:r>
                        <a:rPr lang="it-IT" sz="1400" dirty="0">
                          <a:solidFill>
                            <a:schemeClr val="tx1"/>
                          </a:solidFill>
                        </a:rPr>
                        <a:t>, Madera</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$75 </a:t>
                      </a:r>
                      <a:r>
                        <a:rPr lang="en-US" sz="1400" dirty="0">
                          <a:solidFill>
                            <a:schemeClr val="tx1"/>
                          </a:solidFill>
                        </a:rPr>
                        <a:t>OTC/mo</a:t>
                      </a:r>
                      <a:r>
                        <a:rPr lang="en-US" sz="1400" kern="1200" dirty="0">
                          <a:solidFill>
                            <a:schemeClr val="dk1"/>
                          </a:solidFill>
                          <a:effectLst/>
                          <a:latin typeface="+mn-lt"/>
                          <a:ea typeface="+mn-ea"/>
                          <a:cs typeface="+mn-cs"/>
                        </a:rPr>
                        <a:t>†</a:t>
                      </a:r>
                      <a:r>
                        <a:rPr lang="en-US" sz="1400" dirty="0">
                          <a:solidFill>
                            <a:schemeClr val="tx1"/>
                          </a:solidFill>
                        </a:rPr>
                        <a:t>, VBID (gas, utilities, rent assistance, and healthy food), </a:t>
                      </a:r>
                      <a:r>
                        <a:rPr lang="en-US" sz="1400" b="1" dirty="0">
                          <a:solidFill>
                            <a:schemeClr val="tx1"/>
                          </a:solidFill>
                        </a:rPr>
                        <a:t>$300 </a:t>
                      </a:r>
                      <a:r>
                        <a:rPr lang="en-US" sz="1400" dirty="0">
                          <a:solidFill>
                            <a:schemeClr val="tx1"/>
                          </a:solidFill>
                        </a:rPr>
                        <a:t>Vision; Dental Wrap </a:t>
                      </a:r>
                      <a:r>
                        <a:rPr lang="en-US" sz="1400" b="1" dirty="0">
                          <a:solidFill>
                            <a:schemeClr val="tx1"/>
                          </a:solidFill>
                        </a:rPr>
                        <a:t>No Limit </a:t>
                      </a:r>
                      <a:r>
                        <a:rPr lang="en-US" sz="1400" dirty="0">
                          <a:solidFill>
                            <a:schemeClr val="tx1"/>
                          </a:solidFill>
                        </a:rPr>
                        <a:t>w/Delta Dental; </a:t>
                      </a:r>
                      <a:r>
                        <a:rPr lang="en-US" sz="1400" b="1" dirty="0">
                          <a:solidFill>
                            <a:schemeClr val="tx1"/>
                          </a:solidFill>
                        </a:rPr>
                        <a:t>$1,000 </a:t>
                      </a:r>
                      <a:r>
                        <a:rPr lang="en-US" sz="1400" dirty="0">
                          <a:solidFill>
                            <a:schemeClr val="tx1"/>
                          </a:solidFill>
                        </a:rPr>
                        <a:t>Hearing (2 Aids); </a:t>
                      </a:r>
                      <a:r>
                        <a:rPr lang="en-US" sz="1400" b="1" dirty="0">
                          <a:solidFill>
                            <a:schemeClr val="tx1"/>
                          </a:solidFill>
                        </a:rPr>
                        <a:t>24</a:t>
                      </a:r>
                      <a:r>
                        <a:rPr lang="en-US" sz="1400" dirty="0">
                          <a:solidFill>
                            <a:schemeClr val="tx1"/>
                          </a:solidFill>
                        </a:rPr>
                        <a:t> one-way transportation trips; Fitness with Peerfit;</a:t>
                      </a:r>
                      <a:r>
                        <a:rPr lang="en-US" sz="1400" b="1" dirty="0">
                          <a:solidFill>
                            <a:schemeClr val="tx1"/>
                          </a:solidFill>
                        </a:rPr>
                        <a:t> $0 </a:t>
                      </a:r>
                      <a:r>
                        <a:rPr lang="en-US" sz="1400" dirty="0">
                          <a:solidFill>
                            <a:schemeClr val="tx1"/>
                          </a:solidFill>
                        </a:rPr>
                        <a:t>Prescription Drugs.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r h="944289">
                <a:tc>
                  <a:txBody>
                    <a:bodyPr/>
                    <a:lstStyle/>
                    <a:p>
                      <a:pPr lvl="0" algn="l">
                        <a:buNone/>
                      </a:pPr>
                      <a:r>
                        <a:rPr lang="en-US" sz="1400" dirty="0">
                          <a:solidFill>
                            <a:schemeClr val="tx1"/>
                          </a:solidFill>
                        </a:rPr>
                        <a:t>Wellcare Dual Align</a:t>
                      </a:r>
                      <a:endParaRPr lang="en-US" sz="1400" b="1" dirty="0">
                        <a:solidFill>
                          <a:srgbClr val="00B050"/>
                        </a:solidFill>
                      </a:endParaRPr>
                    </a:p>
                    <a:p>
                      <a:pPr lvl="0" algn="l">
                        <a:buNone/>
                      </a:pPr>
                      <a:r>
                        <a:rPr lang="en-US" sz="1400" i="1" dirty="0">
                          <a:solidFill>
                            <a:schemeClr val="tx1"/>
                          </a:solidFill>
                        </a:rPr>
                        <a:t>H3561-008</a:t>
                      </a:r>
                    </a:p>
                    <a:p>
                      <a:pPr lvl="0" algn="l">
                        <a:buNone/>
                      </a:pPr>
                      <a:r>
                        <a:rPr lang="en-US" sz="1400" dirty="0">
                          <a:solidFill>
                            <a:schemeClr val="accent3"/>
                          </a:solidFill>
                        </a:rPr>
                        <a:t>*</a:t>
                      </a:r>
                      <a:r>
                        <a:rPr lang="en-US" sz="1400" b="1" dirty="0">
                          <a:solidFill>
                            <a:schemeClr val="accent3"/>
                          </a:solidFill>
                        </a:rPr>
                        <a:t>Push Plan</a:t>
                      </a:r>
                      <a:endParaRPr lang="en-US" sz="1400" i="1" dirty="0">
                        <a:solidFill>
                          <a:schemeClr val="accent3"/>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mn-lt"/>
                        </a:rPr>
                        <a:t>HMO D-SNP</a:t>
                      </a:r>
                      <a:endParaRPr lang="en-US"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b="0" dirty="0">
                          <a:solidFill>
                            <a:schemeClr val="tx1"/>
                          </a:solidFill>
                        </a:rPr>
                        <a:t>Los Angeles, Sacramento, Tulare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$75 </a:t>
                      </a:r>
                      <a:r>
                        <a:rPr lang="en-US" sz="1400" dirty="0">
                          <a:solidFill>
                            <a:schemeClr val="tx1"/>
                          </a:solidFill>
                        </a:rPr>
                        <a:t>OTC/mo</a:t>
                      </a:r>
                      <a:r>
                        <a:rPr lang="en-US" sz="1400" kern="1200" dirty="0">
                          <a:solidFill>
                            <a:schemeClr val="dk1"/>
                          </a:solidFill>
                          <a:effectLst/>
                          <a:latin typeface="+mn-lt"/>
                          <a:ea typeface="+mn-ea"/>
                          <a:cs typeface="+mn-cs"/>
                        </a:rPr>
                        <a:t>†</a:t>
                      </a:r>
                      <a:r>
                        <a:rPr lang="en-US" sz="1400" dirty="0">
                          <a:solidFill>
                            <a:schemeClr val="tx1"/>
                          </a:solidFill>
                        </a:rPr>
                        <a:t>, VBID (gas, utilities, rent assistance, and healthy food), </a:t>
                      </a:r>
                      <a:r>
                        <a:rPr lang="en-US" sz="1400" b="1" dirty="0">
                          <a:solidFill>
                            <a:schemeClr val="tx1"/>
                          </a:solidFill>
                        </a:rPr>
                        <a:t>$300 </a:t>
                      </a:r>
                      <a:r>
                        <a:rPr lang="en-US" sz="1400" dirty="0">
                          <a:solidFill>
                            <a:schemeClr val="tx1"/>
                          </a:solidFill>
                        </a:rPr>
                        <a:t>Vision; Dental Wrap </a:t>
                      </a:r>
                      <a:r>
                        <a:rPr lang="en-US" sz="1400" b="1" dirty="0">
                          <a:solidFill>
                            <a:schemeClr val="tx1"/>
                          </a:solidFill>
                        </a:rPr>
                        <a:t>No Limit </a:t>
                      </a:r>
                      <a:r>
                        <a:rPr lang="en-US" sz="1400" dirty="0">
                          <a:solidFill>
                            <a:schemeClr val="tx1"/>
                          </a:solidFill>
                        </a:rPr>
                        <a:t>w/Delta Dental; </a:t>
                      </a:r>
                      <a:r>
                        <a:rPr lang="en-US" sz="1400" b="1" dirty="0">
                          <a:solidFill>
                            <a:schemeClr val="tx1"/>
                          </a:solidFill>
                        </a:rPr>
                        <a:t>$1,000 </a:t>
                      </a:r>
                      <a:r>
                        <a:rPr lang="en-US" sz="1400" dirty="0">
                          <a:solidFill>
                            <a:schemeClr val="tx1"/>
                          </a:solidFill>
                        </a:rPr>
                        <a:t>Hearing (2 Aids); </a:t>
                      </a:r>
                      <a:r>
                        <a:rPr lang="en-US" sz="1400" b="1" dirty="0">
                          <a:solidFill>
                            <a:schemeClr val="tx1"/>
                          </a:solidFill>
                        </a:rPr>
                        <a:t>24</a:t>
                      </a:r>
                      <a:r>
                        <a:rPr lang="en-US" sz="1400" dirty="0">
                          <a:solidFill>
                            <a:schemeClr val="tx1"/>
                          </a:solidFill>
                        </a:rPr>
                        <a:t> one-way transportation trips; Fitness with Peerfit;</a:t>
                      </a:r>
                      <a:r>
                        <a:rPr lang="en-US" sz="1400" b="1" dirty="0">
                          <a:solidFill>
                            <a:schemeClr val="tx1"/>
                          </a:solidFill>
                        </a:rPr>
                        <a:t> $0 </a:t>
                      </a:r>
                      <a:r>
                        <a:rPr lang="en-US" sz="1400" dirty="0">
                          <a:solidFill>
                            <a:schemeClr val="tx1"/>
                          </a:solidFill>
                        </a:rPr>
                        <a:t>Prescription Drugs.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68917652"/>
                  </a:ext>
                </a:extLst>
              </a:tr>
              <a:tr h="944289">
                <a:tc>
                  <a:txBody>
                    <a:bodyPr/>
                    <a:lstStyle/>
                    <a:p>
                      <a:pPr algn="l" fontAlgn="b"/>
                      <a:r>
                        <a:rPr lang="en-US" sz="1400" b="0" i="0" u="none" strike="noStrike" kern="1200" dirty="0">
                          <a:solidFill>
                            <a:srgbClr val="000000"/>
                          </a:solidFill>
                          <a:effectLst/>
                          <a:latin typeface="+mn-lt"/>
                          <a:ea typeface="+mn-ea"/>
                          <a:cs typeface="+mn-cs"/>
                        </a:rPr>
                        <a:t>Wellcare </a:t>
                      </a:r>
                    </a:p>
                    <a:p>
                      <a:pPr algn="l" fontAlgn="b"/>
                      <a:r>
                        <a:rPr lang="en-US" sz="1400" b="0" i="0" u="none" strike="noStrike" kern="1200" dirty="0">
                          <a:solidFill>
                            <a:srgbClr val="000000"/>
                          </a:solidFill>
                          <a:effectLst/>
                          <a:latin typeface="+mn-lt"/>
                          <a:ea typeface="+mn-ea"/>
                          <a:cs typeface="+mn-cs"/>
                        </a:rPr>
                        <a:t>Specialty No Premium</a:t>
                      </a:r>
                    </a:p>
                    <a:p>
                      <a:pPr algn="l" fontAlgn="b"/>
                      <a:r>
                        <a:rPr lang="en-US" sz="1400" b="0" i="1" u="none" strike="noStrike" kern="1200" dirty="0">
                          <a:solidFill>
                            <a:srgbClr val="000000"/>
                          </a:solidFill>
                          <a:effectLst/>
                          <a:latin typeface="+mn-lt"/>
                          <a:ea typeface="+mn-ea"/>
                          <a:cs typeface="+mn-cs"/>
                        </a:rPr>
                        <a:t>H0562-092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C-SNP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tx1"/>
                          </a:solidFill>
                        </a:rPr>
                        <a:t>Kern </a:t>
                      </a:r>
                      <a:endParaRPr lang="en-US" sz="1400" b="1" dirty="0">
                        <a:solidFill>
                          <a:schemeClr val="accent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$0 </a:t>
                      </a:r>
                      <a:r>
                        <a:rPr lang="en-US" sz="1400" kern="1200" dirty="0">
                          <a:solidFill>
                            <a:schemeClr val="dk1"/>
                          </a:solidFill>
                          <a:latin typeface="+mn-lt"/>
                          <a:ea typeface="+mn-ea"/>
                          <a:cs typeface="+mn-cs"/>
                        </a:rPr>
                        <a:t>PCP, </a:t>
                      </a:r>
                      <a:r>
                        <a:rPr lang="en-US" sz="1400" b="1" kern="1200" dirty="0">
                          <a:solidFill>
                            <a:schemeClr val="dk1"/>
                          </a:solidFill>
                          <a:latin typeface="+mn-lt"/>
                          <a:ea typeface="+mn-ea"/>
                          <a:cs typeface="+mn-cs"/>
                        </a:rPr>
                        <a:t>$0 </a:t>
                      </a:r>
                      <a:r>
                        <a:rPr lang="en-US" sz="1400" kern="1200" dirty="0">
                          <a:solidFill>
                            <a:schemeClr val="dk1"/>
                          </a:solidFill>
                          <a:latin typeface="+mn-lt"/>
                          <a:ea typeface="+mn-ea"/>
                          <a:cs typeface="+mn-cs"/>
                        </a:rPr>
                        <a:t>Specialist; </a:t>
                      </a:r>
                      <a:r>
                        <a:rPr lang="en-US" sz="1400" b="1" kern="1200" dirty="0">
                          <a:solidFill>
                            <a:schemeClr val="dk1"/>
                          </a:solidFill>
                          <a:latin typeface="+mn-lt"/>
                          <a:ea typeface="+mn-ea"/>
                          <a:cs typeface="+mn-cs"/>
                        </a:rPr>
                        <a:t>$1,900 </a:t>
                      </a:r>
                      <a:r>
                        <a:rPr lang="en-US" sz="1400" kern="1200" dirty="0">
                          <a:solidFill>
                            <a:schemeClr val="dk1"/>
                          </a:solidFill>
                          <a:latin typeface="+mn-lt"/>
                          <a:ea typeface="+mn-ea"/>
                          <a:cs typeface="+mn-cs"/>
                        </a:rPr>
                        <a:t>MOOP; </a:t>
                      </a:r>
                      <a:r>
                        <a:rPr lang="en-US" sz="1400" b="1" kern="1200" baseline="0" dirty="0">
                          <a:solidFill>
                            <a:schemeClr val="dk1"/>
                          </a:solidFill>
                          <a:latin typeface="+mn-lt"/>
                          <a:ea typeface="+mn-ea"/>
                          <a:cs typeface="+mn-cs"/>
                        </a:rPr>
                        <a:t>Unlimited </a:t>
                      </a:r>
                      <a:r>
                        <a:rPr lang="en-US" sz="1400" b="0" kern="1200" baseline="0" dirty="0">
                          <a:solidFill>
                            <a:schemeClr val="dk1"/>
                          </a:solidFill>
                          <a:latin typeface="+mn-lt"/>
                          <a:ea typeface="+mn-ea"/>
                          <a:cs typeface="+mn-cs"/>
                        </a:rPr>
                        <a:t>Comp </a:t>
                      </a:r>
                      <a:r>
                        <a:rPr lang="en-US" sz="1400" b="0" kern="1200" dirty="0">
                          <a:solidFill>
                            <a:schemeClr val="dk1"/>
                          </a:solidFill>
                          <a:latin typeface="+mn-lt"/>
                          <a:ea typeface="+mn-ea"/>
                          <a:cs typeface="+mn-cs"/>
                        </a:rPr>
                        <a:t>Dental </a:t>
                      </a:r>
                      <a:r>
                        <a:rPr lang="en-US" sz="1400" b="1" kern="1200" dirty="0">
                          <a:solidFill>
                            <a:schemeClr val="dk1"/>
                          </a:solidFill>
                          <a:latin typeface="+mn-lt"/>
                          <a:ea typeface="+mn-ea"/>
                          <a:cs typeface="+mn-cs"/>
                        </a:rPr>
                        <a:t>$0-2250</a:t>
                      </a:r>
                      <a:r>
                        <a:rPr lang="en-US" sz="1400" b="0" kern="1200" dirty="0">
                          <a:solidFill>
                            <a:schemeClr val="dk1"/>
                          </a:solidFill>
                          <a:latin typeface="+mn-lt"/>
                          <a:ea typeface="+mn-ea"/>
                          <a:cs typeface="+mn-cs"/>
                        </a:rPr>
                        <a:t>; </a:t>
                      </a:r>
                      <a:r>
                        <a:rPr lang="en-US" sz="1400" b="1" kern="1200" dirty="0">
                          <a:solidFill>
                            <a:schemeClr val="dk1"/>
                          </a:solidFill>
                          <a:latin typeface="+mn-lt"/>
                          <a:ea typeface="+mn-ea"/>
                          <a:cs typeface="+mn-cs"/>
                        </a:rPr>
                        <a:t>$60 </a:t>
                      </a:r>
                      <a:r>
                        <a:rPr lang="en-US" sz="1400" b="0" kern="1200" dirty="0">
                          <a:solidFill>
                            <a:schemeClr val="dk1"/>
                          </a:solidFill>
                          <a:latin typeface="+mn-lt"/>
                          <a:ea typeface="+mn-ea"/>
                          <a:cs typeface="+mn-cs"/>
                        </a:rPr>
                        <a:t>OTC</a:t>
                      </a:r>
                      <a:r>
                        <a:rPr lang="en-US" sz="1400" b="0" kern="1200" baseline="0" dirty="0">
                          <a:solidFill>
                            <a:schemeClr val="dk1"/>
                          </a:solidFill>
                          <a:latin typeface="+mn-lt"/>
                          <a:ea typeface="+mn-ea"/>
                          <a:cs typeface="+mn-cs"/>
                        </a:rPr>
                        <a:t> Per Quarter; </a:t>
                      </a:r>
                      <a:r>
                        <a:rPr lang="en-US" sz="1400" b="1" kern="1200" baseline="0" dirty="0">
                          <a:solidFill>
                            <a:schemeClr val="dk1"/>
                          </a:solidFill>
                          <a:latin typeface="+mn-lt"/>
                          <a:ea typeface="+mn-ea"/>
                          <a:cs typeface="+mn-cs"/>
                        </a:rPr>
                        <a:t>$200 </a:t>
                      </a:r>
                      <a:r>
                        <a:rPr lang="en-US" sz="1400" b="0" kern="1200" baseline="0" dirty="0">
                          <a:solidFill>
                            <a:schemeClr val="dk1"/>
                          </a:solidFill>
                          <a:latin typeface="+mn-lt"/>
                          <a:ea typeface="+mn-ea"/>
                          <a:cs typeface="+mn-cs"/>
                        </a:rPr>
                        <a:t>Vision; </a:t>
                      </a:r>
                      <a:r>
                        <a:rPr lang="en-US" sz="1400" b="1" kern="1200" dirty="0">
                          <a:solidFill>
                            <a:schemeClr val="dk1"/>
                          </a:solidFill>
                          <a:latin typeface="+mn-lt"/>
                          <a:ea typeface="+mn-ea"/>
                          <a:cs typeface="+mn-cs"/>
                        </a:rPr>
                        <a:t>$500</a:t>
                      </a:r>
                      <a:r>
                        <a:rPr lang="en-US" sz="1400" b="0" kern="1200" dirty="0">
                          <a:solidFill>
                            <a:schemeClr val="dk1"/>
                          </a:solidFill>
                          <a:latin typeface="+mn-lt"/>
                          <a:ea typeface="+mn-ea"/>
                          <a:cs typeface="+mn-cs"/>
                        </a:rPr>
                        <a:t> Hearing (2 Aids); </a:t>
                      </a:r>
                      <a:r>
                        <a:rPr lang="en-US" sz="1400" b="1" kern="1200" dirty="0">
                          <a:solidFill>
                            <a:schemeClr val="dk1"/>
                          </a:solidFill>
                          <a:latin typeface="+mn-lt"/>
                          <a:ea typeface="+mn-ea"/>
                          <a:cs typeface="+mn-cs"/>
                        </a:rPr>
                        <a:t> 24 </a:t>
                      </a:r>
                      <a:r>
                        <a:rPr lang="en-US" sz="1400" b="0" kern="1200" dirty="0">
                          <a:solidFill>
                            <a:schemeClr val="dk1"/>
                          </a:solidFill>
                          <a:latin typeface="+mn-lt"/>
                          <a:ea typeface="+mn-ea"/>
                          <a:cs typeface="+mn-cs"/>
                        </a:rPr>
                        <a:t>one-way transportation trips every year; Fitness</a:t>
                      </a:r>
                      <a:r>
                        <a:rPr lang="en-US" sz="1400" b="0" kern="1200" baseline="0" dirty="0">
                          <a:solidFill>
                            <a:schemeClr val="dk1"/>
                          </a:solidFill>
                          <a:latin typeface="+mn-lt"/>
                          <a:ea typeface="+mn-ea"/>
                          <a:cs typeface="+mn-cs"/>
                        </a:rPr>
                        <a:t> with Peerfit;</a:t>
                      </a:r>
                      <a:r>
                        <a:rPr lang="en-US" sz="1400" b="1" kern="1200" baseline="0" dirty="0">
                          <a:solidFill>
                            <a:schemeClr val="dk1"/>
                          </a:solidFill>
                          <a:latin typeface="+mn-lt"/>
                          <a:ea typeface="+mn-ea"/>
                          <a:cs typeface="+mn-cs"/>
                        </a:rPr>
                        <a:t> 42</a:t>
                      </a:r>
                      <a:r>
                        <a:rPr lang="en-US" sz="1400" b="0" kern="1200" baseline="0" dirty="0">
                          <a:solidFill>
                            <a:schemeClr val="dk1"/>
                          </a:solidFill>
                          <a:latin typeface="+mn-lt"/>
                          <a:ea typeface="+mn-ea"/>
                          <a:cs typeface="+mn-cs"/>
                        </a:rPr>
                        <a:t> Post-Acute Meals; </a:t>
                      </a:r>
                      <a:r>
                        <a:rPr lang="en-US" sz="1400" b="0" kern="1200" dirty="0">
                          <a:solidFill>
                            <a:schemeClr val="dk1"/>
                          </a:solidFill>
                          <a:latin typeface="+mn-lt"/>
                          <a:ea typeface="+mn-ea"/>
                          <a:cs typeface="+mn-cs"/>
                        </a:rPr>
                        <a:t>PERS; </a:t>
                      </a:r>
                      <a:r>
                        <a:rPr lang="en-US" sz="1400" b="0" kern="1200" baseline="0" dirty="0">
                          <a:solidFill>
                            <a:schemeClr val="dk1"/>
                          </a:solidFill>
                          <a:latin typeface="+mn-lt"/>
                          <a:ea typeface="+mn-ea"/>
                          <a:cs typeface="+mn-cs"/>
                        </a:rPr>
                        <a:t>Part D deductible: </a:t>
                      </a:r>
                      <a:r>
                        <a:rPr lang="en-US" sz="1400" b="0" kern="1200" baseline="0" dirty="0">
                          <a:solidFill>
                            <a:schemeClr val="tx1"/>
                          </a:solidFill>
                          <a:latin typeface="+mn-lt"/>
                          <a:ea typeface="+mn-ea"/>
                          <a:cs typeface="+mn-cs"/>
                        </a:rPr>
                        <a:t>$150 </a:t>
                      </a:r>
                      <a:r>
                        <a:rPr lang="en-US" sz="1400" b="0" kern="1200" baseline="0" dirty="0">
                          <a:solidFill>
                            <a:schemeClr val="dk1"/>
                          </a:solidFill>
                          <a:latin typeface="+mn-lt"/>
                          <a:ea typeface="+mn-ea"/>
                          <a:cs typeface="+mn-cs"/>
                        </a:rPr>
                        <a:t>T3-5.</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13493008"/>
                  </a:ext>
                </a:extLst>
              </a:tr>
            </a:tbl>
          </a:graphicData>
        </a:graphic>
      </p:graphicFrame>
      <p:sp>
        <p:nvSpPr>
          <p:cNvPr id="8" name="Title 7">
            <a:extLst>
              <a:ext uri="{FF2B5EF4-FFF2-40B4-BE49-F238E27FC236}">
                <a16:creationId xmlns:a16="http://schemas.microsoft.com/office/drawing/2014/main" id="{2127F47D-9945-37C4-454E-0C5D518A8766}"/>
              </a:ext>
            </a:extLst>
          </p:cNvPr>
          <p:cNvSpPr>
            <a:spLocks noGrp="1"/>
          </p:cNvSpPr>
          <p:nvPr>
            <p:ph type="title"/>
          </p:nvPr>
        </p:nvSpPr>
        <p:spPr/>
        <p:txBody>
          <a:bodyPr/>
          <a:lstStyle/>
          <a:p>
            <a:r>
              <a:rPr lang="en-US" dirty="0"/>
              <a:t>California – North| </a:t>
            </a:r>
            <a:r>
              <a:rPr lang="en-US" sz="3000" i="1" dirty="0"/>
              <a:t>At a Glance</a:t>
            </a:r>
            <a:endParaRPr lang="en-US" dirty="0"/>
          </a:p>
        </p:txBody>
      </p:sp>
      <p:sp>
        <p:nvSpPr>
          <p:cNvPr id="9" name="TextBox 8">
            <a:extLst>
              <a:ext uri="{FF2B5EF4-FFF2-40B4-BE49-F238E27FC236}">
                <a16:creationId xmlns:a16="http://schemas.microsoft.com/office/drawing/2014/main" id="{24E5183E-EDAF-0519-ADB5-0050370B8AEE}"/>
              </a:ext>
            </a:extLst>
          </p:cNvPr>
          <p:cNvSpPr txBox="1"/>
          <p:nvPr/>
        </p:nvSpPr>
        <p:spPr>
          <a:xfrm>
            <a:off x="6997876" y="6251944"/>
            <a:ext cx="4572000" cy="261610"/>
          </a:xfrm>
          <a:prstGeom prst="rect">
            <a:avLst/>
          </a:prstGeom>
          <a:noFill/>
        </p:spPr>
        <p:txBody>
          <a:bodyPr wrap="square" rtlCol="0">
            <a:spAutoFit/>
          </a:bodyPr>
          <a:lstStyle/>
          <a:p>
            <a:pPr algn="r"/>
            <a:r>
              <a:rPr lang="en-US" sz="1100" dirty="0">
                <a:solidFill>
                  <a:schemeClr val="accent3"/>
                </a:solidFill>
              </a:rPr>
              <a:t>Confidential and Proprietary Information</a:t>
            </a:r>
          </a:p>
        </p:txBody>
      </p:sp>
      <p:sp>
        <p:nvSpPr>
          <p:cNvPr id="10" name="Rectangle 9">
            <a:extLst>
              <a:ext uri="{FF2B5EF4-FFF2-40B4-BE49-F238E27FC236}">
                <a16:creationId xmlns:a16="http://schemas.microsoft.com/office/drawing/2014/main" id="{C5CA1483-FD1E-9930-AF7A-14D45724FF09}"/>
              </a:ext>
            </a:extLst>
          </p:cNvPr>
          <p:cNvSpPr/>
          <p:nvPr/>
        </p:nvSpPr>
        <p:spPr>
          <a:xfrm>
            <a:off x="478465" y="6251944"/>
            <a:ext cx="2998382" cy="261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D1B45ED-FF4F-CA28-1A11-E8807FCB7C92}"/>
              </a:ext>
            </a:extLst>
          </p:cNvPr>
          <p:cNvSpPr txBox="1"/>
          <p:nvPr/>
        </p:nvSpPr>
        <p:spPr>
          <a:xfrm>
            <a:off x="622124" y="5546849"/>
            <a:ext cx="10903627" cy="830997"/>
          </a:xfrm>
          <a:prstGeom prst="rect">
            <a:avLst/>
          </a:prstGeom>
          <a:noFill/>
        </p:spPr>
        <p:txBody>
          <a:bodyPr wrap="square" rtlCol="0">
            <a:spAutoFit/>
          </a:bodyPr>
          <a:lstStyle/>
          <a:p>
            <a:r>
              <a:rPr lang="en-US" sz="1000" b="1" dirty="0">
                <a:solidFill>
                  <a:schemeClr val="accent4"/>
                </a:solidFill>
              </a:rPr>
              <a:t>*New expansion county</a:t>
            </a:r>
          </a:p>
          <a:p>
            <a:endParaRPr lang="en-US" sz="400" dirty="0"/>
          </a:p>
          <a:p>
            <a:r>
              <a:rPr lang="en-US" sz="1000" kern="1200" dirty="0">
                <a:solidFill>
                  <a:schemeClr val="dk1"/>
                </a:solidFill>
                <a:effectLst/>
                <a:latin typeface="+mn-lt"/>
                <a:ea typeface="+mn-ea"/>
                <a:cs typeface="+mn-cs"/>
              </a:rPr>
              <a:t>†</a:t>
            </a:r>
            <a:r>
              <a:rPr lang="en-US" sz="1000" dirty="0"/>
              <a:t>Unused OTC amounts carry over to the next month. The amount loaded into the card is combined with benefit allowance under VBID (gas, utilities, rent assistance, and healthy food). Member may use the loaded allowance interchangeably between OTC and VBID benefits, as member best sees fit for their needs.</a:t>
            </a:r>
          </a:p>
          <a:p>
            <a:endParaRPr lang="en-US" sz="400" dirty="0"/>
          </a:p>
          <a:p>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09334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14FD60-3811-49B9-0B0D-57905FB9E2F8}"/>
              </a:ext>
            </a:extLst>
          </p:cNvPr>
          <p:cNvGrpSpPr/>
          <p:nvPr/>
        </p:nvGrpSpPr>
        <p:grpSpPr>
          <a:xfrm>
            <a:off x="6500103" y="1807094"/>
            <a:ext cx="5051515" cy="3788636"/>
            <a:chOff x="6832259" y="1326995"/>
            <a:chExt cx="5051515" cy="3788636"/>
          </a:xfrm>
        </p:grpSpPr>
        <p:grpSp>
          <p:nvGrpSpPr>
            <p:cNvPr id="14" name="Group 13">
              <a:extLst>
                <a:ext uri="{FF2B5EF4-FFF2-40B4-BE49-F238E27FC236}">
                  <a16:creationId xmlns:a16="http://schemas.microsoft.com/office/drawing/2014/main" id="{302B2D2F-4CEE-C85E-3A95-051B5FDB099A}"/>
                </a:ext>
              </a:extLst>
            </p:cNvPr>
            <p:cNvGrpSpPr/>
            <p:nvPr/>
          </p:nvGrpSpPr>
          <p:grpSpPr>
            <a:xfrm>
              <a:off x="6832259" y="1326995"/>
              <a:ext cx="5051515" cy="3788636"/>
              <a:chOff x="6832259" y="1326995"/>
              <a:chExt cx="5051515" cy="3788636"/>
            </a:xfrm>
          </p:grpSpPr>
          <p:pic>
            <p:nvPicPr>
              <p:cNvPr id="15" name="Picture 14">
                <a:extLst>
                  <a:ext uri="{FF2B5EF4-FFF2-40B4-BE49-F238E27FC236}">
                    <a16:creationId xmlns:a16="http://schemas.microsoft.com/office/drawing/2014/main" id="{21C199BB-9822-AD1E-B985-905B132A7786}"/>
                  </a:ext>
                </a:extLst>
              </p:cNvPr>
              <p:cNvPicPr>
                <a:picLocks noChangeAspect="1"/>
              </p:cNvPicPr>
              <p:nvPr/>
            </p:nvPicPr>
            <p:blipFill>
              <a:blip r:embed="rId2"/>
              <a:stretch>
                <a:fillRect/>
              </a:stretch>
            </p:blipFill>
            <p:spPr>
              <a:xfrm>
                <a:off x="6832259" y="1326995"/>
                <a:ext cx="5051515" cy="3788636"/>
              </a:xfrm>
              <a:prstGeom prst="rect">
                <a:avLst/>
              </a:prstGeom>
            </p:spPr>
          </p:pic>
          <p:sp>
            <p:nvSpPr>
              <p:cNvPr id="16" name="Rectangle 15">
                <a:extLst>
                  <a:ext uri="{FF2B5EF4-FFF2-40B4-BE49-F238E27FC236}">
                    <a16:creationId xmlns:a16="http://schemas.microsoft.com/office/drawing/2014/main" id="{DA0647D5-E154-B6E4-2EF5-89A1328527AA}"/>
                  </a:ext>
                </a:extLst>
              </p:cNvPr>
              <p:cNvSpPr/>
              <p:nvPr/>
            </p:nvSpPr>
            <p:spPr>
              <a:xfrm>
                <a:off x="9656956" y="3746810"/>
                <a:ext cx="789506" cy="258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B04C5D39-DCA8-E063-1F1A-67546C6843C7}"/>
                </a:ext>
              </a:extLst>
            </p:cNvPr>
            <p:cNvSpPr txBox="1"/>
            <p:nvPr/>
          </p:nvSpPr>
          <p:spPr>
            <a:xfrm>
              <a:off x="8458129" y="3429000"/>
              <a:ext cx="1276140" cy="369332"/>
            </a:xfrm>
            <a:prstGeom prst="rect">
              <a:avLst/>
            </a:prstGeom>
            <a:noFill/>
          </p:spPr>
          <p:txBody>
            <a:bodyPr wrap="square" rtlCol="0">
              <a:spAutoFit/>
            </a:bodyPr>
            <a:lstStyle/>
            <a:p>
              <a:r>
                <a:rPr lang="en-US" dirty="0"/>
                <a:t>Wellcare</a:t>
              </a:r>
            </a:p>
          </p:txBody>
        </p:sp>
        <p:sp>
          <p:nvSpPr>
            <p:cNvPr id="18" name="Rectangle 17">
              <a:extLst>
                <a:ext uri="{FF2B5EF4-FFF2-40B4-BE49-F238E27FC236}">
                  <a16:creationId xmlns:a16="http://schemas.microsoft.com/office/drawing/2014/main" id="{55A41EF5-C02D-0D2A-9E47-2CCA3471E780}"/>
                </a:ext>
              </a:extLst>
            </p:cNvPr>
            <p:cNvSpPr/>
            <p:nvPr/>
          </p:nvSpPr>
          <p:spPr>
            <a:xfrm>
              <a:off x="8219644" y="3516151"/>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Hawaii | </a:t>
            </a:r>
            <a:r>
              <a:rPr lang="en-US" sz="3000" i="1" dirty="0"/>
              <a:t>Review</a:t>
            </a:r>
            <a:endParaRPr lang="en-US" dirty="0"/>
          </a:p>
        </p:txBody>
      </p:sp>
      <p:sp>
        <p:nvSpPr>
          <p:cNvPr id="19" name="Content Placeholder 4">
            <a:extLst>
              <a:ext uri="{FF2B5EF4-FFF2-40B4-BE49-F238E27FC236}">
                <a16:creationId xmlns:a16="http://schemas.microsoft.com/office/drawing/2014/main" id="{F1B77A20-E0FA-25C0-2E39-8D130C195853}"/>
              </a:ext>
            </a:extLst>
          </p:cNvPr>
          <p:cNvSpPr>
            <a:spLocks noGrp="1"/>
          </p:cNvSpPr>
          <p:nvPr>
            <p:ph idx="1"/>
          </p:nvPr>
        </p:nvSpPr>
        <p:spPr>
          <a:xfrm>
            <a:off x="640382" y="1828866"/>
            <a:ext cx="5859721" cy="4027649"/>
          </a:xfrm>
        </p:spPr>
        <p:txBody>
          <a:bodyPr vert="horz" lIns="91440" tIns="45720" rIns="91440" bIns="45720" rtlCol="0" anchor="t">
            <a:noAutofit/>
          </a:bodyPr>
          <a:lstStyle/>
          <a:p>
            <a:pPr>
              <a:lnSpc>
                <a:spcPct val="100000"/>
              </a:lnSpc>
            </a:pPr>
            <a:r>
              <a:rPr lang="en-US" sz="1800" dirty="0">
                <a:latin typeface="Calibri"/>
                <a:cs typeface="Calibri"/>
              </a:rPr>
              <a:t>Geography: Hawaii consists of 6 islands but grouped into </a:t>
            </a:r>
            <a:br>
              <a:rPr lang="en-US" sz="1800" dirty="0">
                <a:latin typeface="Calibri"/>
                <a:cs typeface="Calibri"/>
              </a:rPr>
            </a:br>
            <a:r>
              <a:rPr lang="en-US" sz="1800" dirty="0">
                <a:latin typeface="Calibri"/>
                <a:cs typeface="Calibri"/>
              </a:rPr>
              <a:t>4 counties: Honolulu, Hawaii, Kauai, Maui (Maui, Lanai, Molokai); air travel is needed to go between counties</a:t>
            </a:r>
          </a:p>
          <a:p>
            <a:pPr lvl="1" indent="-229870">
              <a:lnSpc>
                <a:spcPct val="100000"/>
              </a:lnSpc>
            </a:pPr>
            <a:r>
              <a:rPr lang="en-US" sz="1800" dirty="0">
                <a:latin typeface="Calibri"/>
                <a:cs typeface="Calibri"/>
              </a:rPr>
              <a:t>Urban geography: Honolulu</a:t>
            </a:r>
          </a:p>
          <a:p>
            <a:pPr lvl="1" indent="-229870">
              <a:lnSpc>
                <a:spcPct val="100000"/>
              </a:lnSpc>
            </a:pPr>
            <a:r>
              <a:rPr lang="en-US" sz="1800" dirty="0">
                <a:latin typeface="Calibri"/>
                <a:cs typeface="Calibri"/>
              </a:rPr>
              <a:t>Rural geography: Hawaii, Kauai, and Maui</a:t>
            </a:r>
          </a:p>
          <a:p>
            <a:pPr>
              <a:lnSpc>
                <a:spcPct val="100000"/>
              </a:lnSpc>
            </a:pPr>
            <a:r>
              <a:rPr lang="en-US" sz="1800" dirty="0">
                <a:latin typeface="Calibri"/>
                <a:cs typeface="Calibri"/>
              </a:rPr>
              <a:t>Top competitors: UHC, Humana, HMSA, Kaiser, Devoted </a:t>
            </a:r>
          </a:p>
          <a:p>
            <a:pPr>
              <a:lnSpc>
                <a:spcPct val="100000"/>
              </a:lnSpc>
            </a:pPr>
            <a:r>
              <a:rPr lang="en-US" sz="1800" dirty="0">
                <a:latin typeface="Calibri"/>
                <a:cs typeface="Calibri"/>
              </a:rPr>
              <a:t>Network highlights: Hawaii Senior Medical Group, FQHCs (Hawaii Island Community Health Center), QCIPN</a:t>
            </a:r>
          </a:p>
          <a:p>
            <a:pPr>
              <a:lnSpc>
                <a:spcPct val="100000"/>
              </a:lnSpc>
            </a:pPr>
            <a:r>
              <a:rPr lang="en-US" sz="1800" dirty="0">
                <a:latin typeface="Calibri"/>
                <a:cs typeface="Calibri"/>
              </a:rPr>
              <a:t>Big drivers: NEW spendable card (D/V/H, OTC, Gas, Utilities), fitness, dental with dentures, acupuncture, chiropractic, vision, and hearing</a:t>
            </a:r>
          </a:p>
          <a:p>
            <a:pPr>
              <a:lnSpc>
                <a:spcPct val="100000"/>
              </a:lnSpc>
            </a:pPr>
            <a:endParaRPr lang="en-US" sz="1800" dirty="0"/>
          </a:p>
        </p:txBody>
      </p:sp>
      <p:pic>
        <p:nvPicPr>
          <p:cNvPr id="2" name="Picture 5">
            <a:extLst>
              <a:ext uri="{FF2B5EF4-FFF2-40B4-BE49-F238E27FC236}">
                <a16:creationId xmlns:a16="http://schemas.microsoft.com/office/drawing/2014/main" id="{BF3C54DD-87D0-A96D-E1AA-C152F98C0912}"/>
              </a:ext>
            </a:extLst>
          </p:cNvPr>
          <p:cNvPicPr>
            <a:picLocks noChangeAspect="1"/>
          </p:cNvPicPr>
          <p:nvPr/>
        </p:nvPicPr>
        <p:blipFill>
          <a:blip r:embed="rId3"/>
          <a:srcRect/>
          <a:stretch/>
        </p:blipFill>
        <p:spPr>
          <a:xfrm>
            <a:off x="7042513" y="5156549"/>
            <a:ext cx="1996849" cy="898278"/>
          </a:xfrm>
          <a:prstGeom prst="rect">
            <a:avLst/>
          </a:prstGeom>
        </p:spPr>
      </p:pic>
    </p:spTree>
    <p:extLst>
      <p:ext uri="{BB962C8B-B14F-4D97-AF65-F5344CB8AC3E}">
        <p14:creationId xmlns:p14="http://schemas.microsoft.com/office/powerpoint/2010/main" val="33567020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51F1005-3CDB-78C7-D098-40ED3F9B49A1}"/>
              </a:ext>
            </a:extLst>
          </p:cNvPr>
          <p:cNvGraphicFramePr>
            <a:graphicFrameLocks noGrp="1"/>
          </p:cNvGraphicFramePr>
          <p:nvPr/>
        </p:nvGraphicFramePr>
        <p:xfrm>
          <a:off x="622125" y="1435353"/>
          <a:ext cx="10947749" cy="4754880"/>
        </p:xfrm>
        <a:graphic>
          <a:graphicData uri="http://schemas.openxmlformats.org/drawingml/2006/table">
            <a:tbl>
              <a:tblPr firstRow="1" bandRow="1">
                <a:tableStyleId>{5C22544A-7EE6-4342-B048-85BDC9FD1C3A}</a:tableStyleId>
              </a:tblPr>
              <a:tblGrid>
                <a:gridCol w="2645291">
                  <a:extLst>
                    <a:ext uri="{9D8B030D-6E8A-4147-A177-3AD203B41FA5}">
                      <a16:colId xmlns:a16="http://schemas.microsoft.com/office/drawing/2014/main" val="2292443368"/>
                    </a:ext>
                  </a:extLst>
                </a:gridCol>
                <a:gridCol w="2144556">
                  <a:extLst>
                    <a:ext uri="{9D8B030D-6E8A-4147-A177-3AD203B41FA5}">
                      <a16:colId xmlns:a16="http://schemas.microsoft.com/office/drawing/2014/main" val="658288031"/>
                    </a:ext>
                  </a:extLst>
                </a:gridCol>
                <a:gridCol w="6157902">
                  <a:extLst>
                    <a:ext uri="{9D8B030D-6E8A-4147-A177-3AD203B41FA5}">
                      <a16:colId xmlns:a16="http://schemas.microsoft.com/office/drawing/2014/main" val="718233776"/>
                    </a:ext>
                  </a:extLst>
                </a:gridCol>
              </a:tblGrid>
              <a:tr h="365760">
                <a:tc>
                  <a:txBody>
                    <a:bodyPr/>
                    <a:lstStyle/>
                    <a:p>
                      <a:pPr marL="137160" lvl="1" algn="l" rtl="0" eaLnBrk="1" latinLnBrk="0" hangingPunct="1">
                        <a:spcBef>
                          <a:spcPts val="0"/>
                        </a:spcBef>
                        <a:spcAft>
                          <a:spcPts val="0"/>
                        </a:spcAft>
                      </a:pPr>
                      <a:r>
                        <a:rPr lang="en-US" sz="1600" kern="1200" dirty="0">
                          <a:effectLst/>
                        </a:rPr>
                        <a:t>Push Plans</a:t>
                      </a:r>
                      <a:endParaRPr lang="en-US" sz="1600"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lvl="1" algn="l" rtl="0" eaLnBrk="1" latinLnBrk="0" hangingPunct="1">
                        <a:spcBef>
                          <a:spcPts val="0"/>
                        </a:spcBef>
                        <a:spcAft>
                          <a:spcPts val="0"/>
                        </a:spcAft>
                      </a:pPr>
                      <a:r>
                        <a:rPr lang="en-US" sz="1600" kern="1200" dirty="0">
                          <a:effectLst/>
                        </a:rPr>
                        <a:t>Plan Type</a:t>
                      </a:r>
                      <a:endParaRPr lang="en-US" sz="1600"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lvl="1" algn="l" rtl="0" eaLnBrk="1" latinLnBrk="0" hangingPunct="1">
                        <a:spcBef>
                          <a:spcPts val="0"/>
                        </a:spcBef>
                        <a:spcAft>
                          <a:spcPts val="0"/>
                        </a:spcAft>
                      </a:pPr>
                      <a:r>
                        <a:rPr lang="en-US" sz="1600" kern="1200" dirty="0">
                          <a:effectLst/>
                        </a:rPr>
                        <a:t>Benefit Highlights</a:t>
                      </a:r>
                      <a:endParaRPr lang="en-US" sz="1600"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04972437"/>
                  </a:ext>
                </a:extLst>
              </a:tr>
              <a:tr h="548640">
                <a:tc>
                  <a:txBody>
                    <a:bodyPr/>
                    <a:lstStyle/>
                    <a:p>
                      <a:pPr marL="137160" algn="l" rtl="0" eaLnBrk="1" latinLnBrk="0" hangingPunct="1">
                        <a:spcBef>
                          <a:spcPts val="0"/>
                        </a:spcBef>
                        <a:spcAft>
                          <a:spcPts val="0"/>
                        </a:spcAft>
                      </a:pPr>
                      <a:r>
                        <a:rPr lang="en-US" sz="1400" kern="1200" dirty="0">
                          <a:effectLst/>
                        </a:rPr>
                        <a:t>Wellcare 'Ohana </a:t>
                      </a:r>
                    </a:p>
                    <a:p>
                      <a:pPr marL="137160" algn="l" rtl="0" eaLnBrk="1" latinLnBrk="0" hangingPunct="1">
                        <a:spcBef>
                          <a:spcPts val="0"/>
                        </a:spcBef>
                        <a:spcAft>
                          <a:spcPts val="0"/>
                        </a:spcAft>
                      </a:pPr>
                      <a:r>
                        <a:rPr lang="en-US" sz="1400" kern="1200" dirty="0">
                          <a:effectLst/>
                        </a:rPr>
                        <a:t>No Premium (Honolulu county)</a:t>
                      </a:r>
                      <a:endParaRPr lang="en-US" sz="1400"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algn="l" rtl="0" eaLnBrk="1" latinLnBrk="0" hangingPunct="1">
                        <a:spcBef>
                          <a:spcPts val="0"/>
                        </a:spcBef>
                        <a:spcAft>
                          <a:spcPts val="0"/>
                        </a:spcAft>
                      </a:pPr>
                      <a:r>
                        <a:rPr lang="en-US" sz="1400" kern="1200" dirty="0">
                          <a:effectLst/>
                        </a:rPr>
                        <a:t>HMO</a:t>
                      </a:r>
                      <a:endParaRPr lang="en-US" sz="1400"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marR="0" indent="0" algn="l" rtl="0" eaLnBrk="1" fontAlgn="auto" latinLnBrk="0" hangingPunct="1">
                        <a:spcBef>
                          <a:spcPts val="0"/>
                        </a:spcBef>
                        <a:spcAft>
                          <a:spcPts val="0"/>
                        </a:spcAft>
                      </a:pPr>
                      <a:r>
                        <a:rPr lang="en-US" sz="1400" kern="1200" dirty="0">
                          <a:effectLst/>
                        </a:rPr>
                        <a:t>OTC, Dental </a:t>
                      </a:r>
                      <a:r>
                        <a:rPr lang="en-US" sz="1400" b="1" kern="1200" dirty="0">
                          <a:effectLst/>
                        </a:rPr>
                        <a:t>$1,500</a:t>
                      </a:r>
                      <a:r>
                        <a:rPr lang="en-US" sz="1400" kern="1200" dirty="0">
                          <a:effectLst/>
                        </a:rPr>
                        <a:t> including Dentures, Vision </a:t>
                      </a:r>
                      <a:r>
                        <a:rPr lang="en-US" sz="1400" b="1" kern="1200" dirty="0">
                          <a:effectLst/>
                        </a:rPr>
                        <a:t>$200</a:t>
                      </a:r>
                      <a:r>
                        <a:rPr lang="en-US" sz="1400" kern="1200" dirty="0">
                          <a:effectLst/>
                        </a:rPr>
                        <a:t>, Hearing Aids, </a:t>
                      </a:r>
                      <a:br>
                        <a:rPr lang="en-US" sz="1400" kern="1200" dirty="0">
                          <a:effectLst/>
                        </a:rPr>
                      </a:br>
                      <a:r>
                        <a:rPr lang="en-US" sz="1400" kern="1200" dirty="0">
                          <a:effectLst/>
                        </a:rPr>
                        <a:t>Low professional copays with Tier 1 providers, Acupuncture, Chiropractic, Fitness</a:t>
                      </a:r>
                      <a:endParaRPr lang="en-US" sz="1400"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06057307"/>
                  </a:ext>
                </a:extLst>
              </a:tr>
              <a:tr h="548640">
                <a:tc>
                  <a:txBody>
                    <a:bodyPr/>
                    <a:lstStyle/>
                    <a:p>
                      <a:pPr marL="137160" algn="l" rtl="0" eaLnBrk="1" latinLnBrk="0" hangingPunct="1">
                        <a:spcBef>
                          <a:spcPts val="0"/>
                        </a:spcBef>
                        <a:spcAft>
                          <a:spcPts val="0"/>
                        </a:spcAft>
                      </a:pPr>
                      <a:r>
                        <a:rPr lang="en-US" sz="1400" kern="1200" dirty="0">
                          <a:effectLst/>
                        </a:rPr>
                        <a:t>Wellcare 'Ohana </a:t>
                      </a:r>
                    </a:p>
                    <a:p>
                      <a:pPr marL="137160" algn="l" rtl="0" eaLnBrk="1" latinLnBrk="0" hangingPunct="1">
                        <a:spcBef>
                          <a:spcPts val="0"/>
                        </a:spcBef>
                        <a:spcAft>
                          <a:spcPts val="0"/>
                        </a:spcAft>
                      </a:pPr>
                      <a:r>
                        <a:rPr lang="en-US" sz="1400" kern="1200" dirty="0">
                          <a:effectLst/>
                        </a:rPr>
                        <a:t>No Premium (Hawaii county)</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algn="l" rtl="0" eaLnBrk="1" latinLnBrk="0" hangingPunct="1">
                        <a:spcBef>
                          <a:spcPts val="0"/>
                        </a:spcBef>
                        <a:spcAft>
                          <a:spcPts val="0"/>
                        </a:spcAft>
                      </a:pPr>
                      <a:r>
                        <a:rPr lang="en-US" sz="1400" kern="1200" dirty="0">
                          <a:effectLst/>
                        </a:rPr>
                        <a:t>HMO</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marR="0" indent="0" algn="l" rtl="0" eaLnBrk="1" fontAlgn="auto" latinLnBrk="0" hangingPunct="1">
                        <a:spcBef>
                          <a:spcPts val="0"/>
                        </a:spcBef>
                        <a:spcAft>
                          <a:spcPts val="0"/>
                        </a:spcAft>
                      </a:pPr>
                      <a:r>
                        <a:rPr lang="en-US" sz="1400" b="1" kern="1200" dirty="0">
                          <a:effectLst/>
                        </a:rPr>
                        <a:t>$0 </a:t>
                      </a:r>
                      <a:r>
                        <a:rPr lang="en-US" sz="1400" kern="1200" dirty="0">
                          <a:effectLst/>
                        </a:rPr>
                        <a:t>Premium plan, OTC, Dental </a:t>
                      </a:r>
                      <a:r>
                        <a:rPr lang="en-US" sz="1400" b="1" kern="1200" dirty="0">
                          <a:effectLst/>
                        </a:rPr>
                        <a:t>$1,000</a:t>
                      </a:r>
                      <a:r>
                        <a:rPr lang="en-US" sz="1400" kern="1200" dirty="0">
                          <a:effectLst/>
                        </a:rPr>
                        <a:t> including Dentures, Vision </a:t>
                      </a:r>
                      <a:r>
                        <a:rPr lang="en-US" sz="1400" b="1" kern="1200" dirty="0">
                          <a:effectLst/>
                        </a:rPr>
                        <a:t>$100</a:t>
                      </a:r>
                      <a:r>
                        <a:rPr lang="en-US" sz="1400" kern="1200" dirty="0">
                          <a:effectLst/>
                        </a:rPr>
                        <a:t>, Hearing Aids, Acupuncture, Chiropractic, Fitness </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96667986"/>
                  </a:ext>
                </a:extLst>
              </a:tr>
              <a:tr h="548640">
                <a:tc>
                  <a:txBody>
                    <a:bodyPr/>
                    <a:lstStyle/>
                    <a:p>
                      <a:pPr marL="137160" algn="l" rtl="0" eaLnBrk="1" latinLnBrk="0" hangingPunct="1">
                        <a:spcBef>
                          <a:spcPts val="0"/>
                        </a:spcBef>
                        <a:spcAft>
                          <a:spcPts val="0"/>
                        </a:spcAft>
                      </a:pPr>
                      <a:r>
                        <a:rPr lang="en-US" sz="1400" kern="1200" dirty="0">
                          <a:effectLst/>
                        </a:rPr>
                        <a:t>Wellcare 'Ohana </a:t>
                      </a:r>
                    </a:p>
                    <a:p>
                      <a:pPr marL="137160" algn="l" rtl="0" eaLnBrk="1" latinLnBrk="0" hangingPunct="1">
                        <a:spcBef>
                          <a:spcPts val="0"/>
                        </a:spcBef>
                        <a:spcAft>
                          <a:spcPts val="0"/>
                        </a:spcAft>
                      </a:pPr>
                      <a:r>
                        <a:rPr lang="en-US" sz="1400" kern="1200" dirty="0">
                          <a:effectLst/>
                        </a:rPr>
                        <a:t>Dual Liberty (HIDE)</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algn="l" rtl="0" eaLnBrk="1" latinLnBrk="0" hangingPunct="1">
                        <a:spcBef>
                          <a:spcPts val="0"/>
                        </a:spcBef>
                        <a:spcAft>
                          <a:spcPts val="0"/>
                        </a:spcAft>
                      </a:pPr>
                      <a:r>
                        <a:rPr lang="en-US" sz="1400" kern="1200" dirty="0">
                          <a:effectLst/>
                        </a:rPr>
                        <a:t>HMO D-SNP</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marR="0" indent="0" algn="l" rtl="0" eaLnBrk="1" fontAlgn="auto" latinLnBrk="0" hangingPunct="1">
                        <a:spcBef>
                          <a:spcPts val="0"/>
                        </a:spcBef>
                        <a:spcAft>
                          <a:spcPts val="0"/>
                        </a:spcAft>
                      </a:pPr>
                      <a:r>
                        <a:rPr lang="en-US" sz="1400" b="1" kern="1200" dirty="0">
                          <a:effectLst/>
                        </a:rPr>
                        <a:t>$85/month spendable card (D/V/H, OTC, Gas, utilities)</a:t>
                      </a:r>
                      <a:r>
                        <a:rPr lang="en-US" sz="1400" kern="1200" dirty="0">
                          <a:effectLst/>
                        </a:rPr>
                        <a:t>, Dental </a:t>
                      </a:r>
                      <a:r>
                        <a:rPr lang="en-US" sz="1400" b="1" kern="1200" dirty="0">
                          <a:effectLst/>
                        </a:rPr>
                        <a:t>$3,000</a:t>
                      </a:r>
                      <a:r>
                        <a:rPr lang="en-US" sz="1400" kern="1200" dirty="0">
                          <a:effectLst/>
                        </a:rPr>
                        <a:t> including Dentures, Fitness, Acupuncture, Chiropractic  </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14861091"/>
                  </a:ext>
                </a:extLst>
              </a:tr>
              <a:tr h="548640">
                <a:tc>
                  <a:txBody>
                    <a:bodyPr/>
                    <a:lstStyle/>
                    <a:p>
                      <a:pPr marL="137160" algn="l" rtl="0" eaLnBrk="1" latinLnBrk="0" hangingPunct="1">
                        <a:spcBef>
                          <a:spcPts val="0"/>
                        </a:spcBef>
                        <a:spcAft>
                          <a:spcPts val="0"/>
                        </a:spcAft>
                      </a:pPr>
                      <a:r>
                        <a:rPr lang="en-US" sz="1400" dirty="0">
                          <a:effectLst/>
                        </a:rPr>
                        <a:t>Wellcare ‘Ohana </a:t>
                      </a:r>
                    </a:p>
                    <a:p>
                      <a:pPr marL="137160" algn="l" rtl="0" eaLnBrk="1" latinLnBrk="0" hangingPunct="1">
                        <a:spcBef>
                          <a:spcPts val="0"/>
                        </a:spcBef>
                        <a:spcAft>
                          <a:spcPts val="0"/>
                        </a:spcAft>
                      </a:pPr>
                      <a:r>
                        <a:rPr lang="en-US" sz="1400" dirty="0">
                          <a:effectLst/>
                        </a:rPr>
                        <a:t>Dual Align (FIDE)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algn="l" rtl="0" eaLnBrk="1" latinLnBrk="0" hangingPunct="1">
                        <a:spcBef>
                          <a:spcPts val="0"/>
                        </a:spcBef>
                        <a:spcAft>
                          <a:spcPts val="0"/>
                        </a:spcAft>
                      </a:pPr>
                      <a:r>
                        <a:rPr lang="en-US" sz="1400" dirty="0">
                          <a:effectLst/>
                        </a:rPr>
                        <a:t>HMO D-SNP</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marR="0" indent="0" algn="l" rtl="0" eaLnBrk="1" fontAlgn="auto" latinLnBrk="0" hangingPunct="1">
                        <a:spcBef>
                          <a:spcPts val="0"/>
                        </a:spcBef>
                        <a:spcAft>
                          <a:spcPts val="0"/>
                        </a:spcAft>
                      </a:pPr>
                      <a:r>
                        <a:rPr lang="en-US" sz="1400" b="1" kern="1200" dirty="0">
                          <a:effectLst/>
                        </a:rPr>
                        <a:t>$90/month spendable card (D/V/H, OTC, Gas, utilities)</a:t>
                      </a:r>
                      <a:r>
                        <a:rPr lang="en-US" sz="1400" kern="1200" dirty="0">
                          <a:effectLst/>
                        </a:rPr>
                        <a:t>, Dental </a:t>
                      </a:r>
                      <a:r>
                        <a:rPr lang="en-US" sz="1400" b="1" kern="1200" dirty="0">
                          <a:effectLst/>
                        </a:rPr>
                        <a:t>$3,000</a:t>
                      </a:r>
                      <a:r>
                        <a:rPr lang="en-US" sz="1400" kern="1200" dirty="0">
                          <a:effectLst/>
                        </a:rPr>
                        <a:t> including Dentures, Fitness, Acupuncture, Chiropractic  </a:t>
                      </a:r>
                      <a:endParaRPr lang="en-US" sz="1400"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7248743"/>
                  </a:ext>
                </a:extLst>
              </a:tr>
              <a:tr h="548640">
                <a:tc>
                  <a:txBody>
                    <a:bodyPr/>
                    <a:lstStyle/>
                    <a:p>
                      <a:pPr marL="137160" algn="l" rtl="0" eaLnBrk="1" latinLnBrk="0" hangingPunct="1">
                        <a:spcBef>
                          <a:spcPts val="0"/>
                        </a:spcBef>
                        <a:spcAft>
                          <a:spcPts val="0"/>
                        </a:spcAft>
                      </a:pPr>
                      <a:r>
                        <a:rPr lang="en-US" sz="1400" kern="1200" dirty="0">
                          <a:effectLst/>
                        </a:rPr>
                        <a:t>Wellcare 'Ohana </a:t>
                      </a:r>
                    </a:p>
                    <a:p>
                      <a:pPr marL="137160" algn="l" rtl="0" eaLnBrk="1" latinLnBrk="0" hangingPunct="1">
                        <a:spcBef>
                          <a:spcPts val="0"/>
                        </a:spcBef>
                        <a:spcAft>
                          <a:spcPts val="0"/>
                        </a:spcAft>
                      </a:pPr>
                      <a:r>
                        <a:rPr lang="en-US" sz="1400" kern="1200" dirty="0">
                          <a:effectLst/>
                        </a:rPr>
                        <a:t>No Premium Open </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algn="l" rtl="0" eaLnBrk="1" latinLnBrk="0" hangingPunct="1">
                        <a:spcBef>
                          <a:spcPts val="0"/>
                        </a:spcBef>
                        <a:spcAft>
                          <a:spcPts val="0"/>
                        </a:spcAft>
                      </a:pPr>
                      <a:r>
                        <a:rPr lang="en-US" sz="1400" kern="1200" dirty="0">
                          <a:effectLst/>
                        </a:rPr>
                        <a:t>PPO</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marR="0" indent="0" algn="l" rtl="0" eaLnBrk="1" fontAlgn="auto" latinLnBrk="0" hangingPunct="1">
                        <a:spcBef>
                          <a:spcPts val="0"/>
                        </a:spcBef>
                        <a:spcAft>
                          <a:spcPts val="0"/>
                        </a:spcAft>
                      </a:pPr>
                      <a:r>
                        <a:rPr lang="en-US" sz="1400" kern="1200" dirty="0">
                          <a:effectLst/>
                        </a:rPr>
                        <a:t>OTC, Dental </a:t>
                      </a:r>
                      <a:r>
                        <a:rPr lang="en-US" sz="1400" b="1" kern="1200" dirty="0">
                          <a:effectLst/>
                        </a:rPr>
                        <a:t>Bronze</a:t>
                      </a:r>
                      <a:r>
                        <a:rPr lang="en-US" sz="1400" kern="1200" dirty="0">
                          <a:effectLst/>
                        </a:rPr>
                        <a:t>, Vision </a:t>
                      </a:r>
                      <a:r>
                        <a:rPr lang="en-US" sz="1400" b="1" kern="1200" dirty="0">
                          <a:effectLst/>
                        </a:rPr>
                        <a:t>$100</a:t>
                      </a:r>
                      <a:r>
                        <a:rPr lang="en-US" sz="1400" kern="1200" dirty="0">
                          <a:effectLst/>
                        </a:rPr>
                        <a:t>, Hearing Aids, Fitness, Acupuncture, Chiropractic</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47347539"/>
                  </a:ext>
                </a:extLst>
              </a:tr>
              <a:tr h="548640">
                <a:tc>
                  <a:txBody>
                    <a:bodyPr/>
                    <a:lstStyle/>
                    <a:p>
                      <a:pPr marL="137160" algn="l" rtl="0" eaLnBrk="1" latinLnBrk="0" hangingPunct="1">
                        <a:spcBef>
                          <a:spcPts val="0"/>
                        </a:spcBef>
                        <a:spcAft>
                          <a:spcPts val="0"/>
                        </a:spcAft>
                      </a:pPr>
                      <a:r>
                        <a:rPr lang="en-US" sz="1400" kern="1200" dirty="0">
                          <a:effectLst/>
                        </a:rPr>
                        <a:t>Wellcare 'Ohana </a:t>
                      </a:r>
                    </a:p>
                    <a:p>
                      <a:pPr marL="137160" algn="l" rtl="0" eaLnBrk="1" latinLnBrk="0" hangingPunct="1">
                        <a:spcBef>
                          <a:spcPts val="0"/>
                        </a:spcBef>
                        <a:spcAft>
                          <a:spcPts val="0"/>
                        </a:spcAft>
                      </a:pPr>
                      <a:r>
                        <a:rPr lang="en-US" sz="1400" kern="1200" dirty="0">
                          <a:effectLst/>
                        </a:rPr>
                        <a:t>Patriot Open </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algn="l" rtl="0" eaLnBrk="1" latinLnBrk="0" hangingPunct="1">
                        <a:spcBef>
                          <a:spcPts val="0"/>
                        </a:spcBef>
                        <a:spcAft>
                          <a:spcPts val="0"/>
                        </a:spcAft>
                      </a:pPr>
                      <a:r>
                        <a:rPr lang="en-US" sz="1400" kern="1200" dirty="0">
                          <a:effectLst/>
                        </a:rPr>
                        <a:t>PPO</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marR="0" indent="0" algn="l" rtl="0" eaLnBrk="1" fontAlgn="auto" latinLnBrk="0" hangingPunct="1">
                        <a:spcBef>
                          <a:spcPts val="0"/>
                        </a:spcBef>
                        <a:spcAft>
                          <a:spcPts val="0"/>
                        </a:spcAft>
                      </a:pPr>
                      <a:r>
                        <a:rPr lang="en-US" sz="1400" kern="1200" dirty="0">
                          <a:effectLst/>
                        </a:rPr>
                        <a:t>Low PCP, OTC, Dental </a:t>
                      </a:r>
                      <a:r>
                        <a:rPr lang="en-US" sz="1400" b="1" kern="1200" dirty="0">
                          <a:effectLst/>
                        </a:rPr>
                        <a:t>$2,000 </a:t>
                      </a:r>
                      <a:r>
                        <a:rPr lang="en-US" sz="1400" b="0" kern="1200" dirty="0">
                          <a:effectLst/>
                        </a:rPr>
                        <a:t>including Dentures, </a:t>
                      </a:r>
                      <a:r>
                        <a:rPr lang="en-US" sz="1400" kern="1200" dirty="0">
                          <a:effectLst/>
                        </a:rPr>
                        <a:t>Fitness, Acupuncture, Chiropractic</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06760079"/>
                  </a:ext>
                </a:extLst>
              </a:tr>
              <a:tr h="548640">
                <a:tc>
                  <a:txBody>
                    <a:bodyPr/>
                    <a:lstStyle/>
                    <a:p>
                      <a:pPr marL="137160" algn="l" rtl="0" eaLnBrk="1" latinLnBrk="0" hangingPunct="1">
                        <a:spcBef>
                          <a:spcPts val="0"/>
                        </a:spcBef>
                        <a:spcAft>
                          <a:spcPts val="0"/>
                        </a:spcAft>
                      </a:pPr>
                      <a:r>
                        <a:rPr lang="en-US" sz="1400" kern="1200" dirty="0">
                          <a:effectLst/>
                        </a:rPr>
                        <a:t>Wellcare 'Ohana Assist Open </a:t>
                      </a:r>
                    </a:p>
                    <a:p>
                      <a:pPr marL="137160" algn="l" defTabSz="914400" rtl="0" eaLnBrk="1" latinLnBrk="0" hangingPunct="1">
                        <a:spcBef>
                          <a:spcPts val="0"/>
                        </a:spcBef>
                        <a:spcAft>
                          <a:spcPts val="0"/>
                        </a:spcAft>
                      </a:pPr>
                      <a:r>
                        <a:rPr lang="en-US" sz="1400" i="1" kern="1200" dirty="0">
                          <a:solidFill>
                            <a:schemeClr val="dk1"/>
                          </a:solidFill>
                          <a:effectLst/>
                          <a:latin typeface="+mn-lt"/>
                          <a:ea typeface="+mn-ea"/>
                          <a:cs typeface="+mn-cs"/>
                        </a:rPr>
                        <a:t>Honolulu County Only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algn="l" rtl="0" eaLnBrk="1" latinLnBrk="0" hangingPunct="1">
                        <a:spcBef>
                          <a:spcPts val="0"/>
                        </a:spcBef>
                        <a:spcAft>
                          <a:spcPts val="0"/>
                        </a:spcAft>
                      </a:pPr>
                      <a:r>
                        <a:rPr lang="en-US" sz="1400" kern="1200" dirty="0">
                          <a:effectLst/>
                        </a:rPr>
                        <a:t>PPO</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marR="0" indent="0" algn="l" rtl="0" eaLnBrk="1" fontAlgn="auto" latinLnBrk="0" hangingPunct="1">
                        <a:spcBef>
                          <a:spcPts val="0"/>
                        </a:spcBef>
                        <a:spcAft>
                          <a:spcPts val="0"/>
                        </a:spcAft>
                      </a:pPr>
                      <a:r>
                        <a:rPr lang="en-US" sz="1400" kern="1200" dirty="0">
                          <a:effectLst/>
                        </a:rPr>
                        <a:t>OTC, Dental </a:t>
                      </a:r>
                      <a:r>
                        <a:rPr lang="en-US" sz="1400" b="1" kern="1200" dirty="0">
                          <a:effectLst/>
                        </a:rPr>
                        <a:t>$2,000</a:t>
                      </a:r>
                      <a:r>
                        <a:rPr lang="en-US" sz="1400" kern="1200" dirty="0">
                          <a:effectLst/>
                        </a:rPr>
                        <a:t> including Dentures, Vision </a:t>
                      </a:r>
                      <a:r>
                        <a:rPr lang="en-US" sz="1400" b="1" kern="1200" dirty="0">
                          <a:effectLst/>
                        </a:rPr>
                        <a:t>$100</a:t>
                      </a:r>
                      <a:r>
                        <a:rPr lang="en-US" sz="1400" kern="1200" dirty="0">
                          <a:effectLst/>
                        </a:rPr>
                        <a:t>, Fitness, Acupuncture, Chiropractic  </a:t>
                      </a:r>
                      <a:endParaRPr lang="en-US" dirty="0">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4816740"/>
                  </a:ext>
                </a:extLst>
              </a:tr>
              <a:tr h="548640">
                <a:tc>
                  <a:txBody>
                    <a:bodyPr/>
                    <a:lstStyle/>
                    <a:p>
                      <a:pPr marL="137160" algn="l" rtl="0" eaLnBrk="1" latinLnBrk="0" hangingPunct="1">
                        <a:spcBef>
                          <a:spcPts val="0"/>
                        </a:spcBef>
                        <a:spcAft>
                          <a:spcPts val="0"/>
                        </a:spcAft>
                      </a:pPr>
                      <a:r>
                        <a:rPr lang="en-US" sz="1400" dirty="0">
                          <a:effectLst/>
                        </a:rPr>
                        <a:t>Wellcare ‘Ohana Low Premium</a:t>
                      </a:r>
                    </a:p>
                    <a:p>
                      <a:pPr marL="137160" algn="l" defTabSz="914400" rtl="0" eaLnBrk="1" latinLnBrk="0" hangingPunct="1">
                        <a:spcBef>
                          <a:spcPts val="0"/>
                        </a:spcBef>
                        <a:spcAft>
                          <a:spcPts val="0"/>
                        </a:spcAft>
                      </a:pPr>
                      <a:r>
                        <a:rPr lang="en-US" sz="1400" i="1" kern="1200" dirty="0">
                          <a:solidFill>
                            <a:schemeClr val="dk1"/>
                          </a:solidFill>
                          <a:effectLst/>
                          <a:latin typeface="+mn-lt"/>
                          <a:ea typeface="+mn-ea"/>
                          <a:cs typeface="+mn-cs"/>
                        </a:rPr>
                        <a:t>Kaui, Maui, Hawaii County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algn="l" rtl="0" eaLnBrk="1" latinLnBrk="0" hangingPunct="1">
                        <a:spcBef>
                          <a:spcPts val="0"/>
                        </a:spcBef>
                        <a:spcAft>
                          <a:spcPts val="0"/>
                        </a:spcAft>
                      </a:pPr>
                      <a:r>
                        <a:rPr lang="en-US" sz="1400" dirty="0">
                          <a:effectLst/>
                        </a:rPr>
                        <a:t>PPO</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160" marR="0" indent="0" algn="l" rtl="0" eaLnBrk="1" fontAlgn="auto" latinLnBrk="0" hangingPunct="1">
                        <a:spcBef>
                          <a:spcPts val="0"/>
                        </a:spcBef>
                        <a:spcAft>
                          <a:spcPts val="0"/>
                        </a:spcAft>
                      </a:pPr>
                      <a:r>
                        <a:rPr lang="en-US" sz="1400" dirty="0">
                          <a:effectLst/>
                        </a:rPr>
                        <a:t>OTC, Dental </a:t>
                      </a:r>
                      <a:r>
                        <a:rPr lang="en-US" sz="1400" b="1" dirty="0">
                          <a:effectLst/>
                        </a:rPr>
                        <a:t>$1,000 </a:t>
                      </a:r>
                      <a:r>
                        <a:rPr lang="en-US" sz="1400" dirty="0">
                          <a:effectLst/>
                        </a:rPr>
                        <a:t>including Dentures, Vision </a:t>
                      </a:r>
                      <a:r>
                        <a:rPr lang="en-US" sz="1400" b="1" dirty="0">
                          <a:effectLst/>
                        </a:rPr>
                        <a:t>$100</a:t>
                      </a:r>
                      <a:r>
                        <a:rPr lang="en-US" sz="1400" dirty="0">
                          <a:effectLst/>
                        </a:rPr>
                        <a:t>, Fitness, Acupuncture, Chiropractic</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3197408"/>
                  </a:ext>
                </a:extLst>
              </a:tr>
            </a:tbl>
          </a:graphicData>
        </a:graphic>
      </p:graphicFrame>
      <p:sp>
        <p:nvSpPr>
          <p:cNvPr id="4" name="Title 3">
            <a:extLst>
              <a:ext uri="{FF2B5EF4-FFF2-40B4-BE49-F238E27FC236}">
                <a16:creationId xmlns:a16="http://schemas.microsoft.com/office/drawing/2014/main" id="{31FBA38B-2B1D-25CF-D4A8-00DE8EDEDF5F}"/>
              </a:ext>
            </a:extLst>
          </p:cNvPr>
          <p:cNvSpPr>
            <a:spLocks noGrp="1"/>
          </p:cNvSpPr>
          <p:nvPr>
            <p:ph type="title"/>
          </p:nvPr>
        </p:nvSpPr>
        <p:spPr/>
        <p:txBody>
          <a:bodyPr/>
          <a:lstStyle/>
          <a:p>
            <a:r>
              <a:rPr lang="en-US" dirty="0"/>
              <a:t>Hawaii | </a:t>
            </a:r>
            <a:r>
              <a:rPr lang="en-US" sz="3000" i="1" dirty="0"/>
              <a:t>At a Glance</a:t>
            </a:r>
            <a:endParaRPr lang="en-US" sz="3000" dirty="0"/>
          </a:p>
        </p:txBody>
      </p:sp>
    </p:spTree>
    <p:extLst>
      <p:ext uri="{BB962C8B-B14F-4D97-AF65-F5344CB8AC3E}">
        <p14:creationId xmlns:p14="http://schemas.microsoft.com/office/powerpoint/2010/main" val="23091137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5D36FB-3C83-8F5A-9A2F-78E5B1246A80}"/>
              </a:ext>
            </a:extLst>
          </p:cNvPr>
          <p:cNvSpPr/>
          <p:nvPr/>
        </p:nvSpPr>
        <p:spPr>
          <a:xfrm>
            <a:off x="7207940" y="4634999"/>
            <a:ext cx="2421295" cy="93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4">
            <a:extLst>
              <a:ext uri="{FF2B5EF4-FFF2-40B4-BE49-F238E27FC236}">
                <a16:creationId xmlns:a16="http://schemas.microsoft.com/office/drawing/2014/main" id="{8BD1C7DE-EE25-8FC4-7CF2-7EAADD68A9F7}"/>
              </a:ext>
            </a:extLst>
          </p:cNvPr>
          <p:cNvSpPr>
            <a:spLocks noGrp="1"/>
          </p:cNvSpPr>
          <p:nvPr>
            <p:ph type="title"/>
          </p:nvPr>
        </p:nvSpPr>
        <p:spPr>
          <a:xfrm>
            <a:off x="622125" y="485126"/>
            <a:ext cx="9182275" cy="1162878"/>
          </a:xfrm>
        </p:spPr>
        <p:txBody>
          <a:bodyPr/>
          <a:lstStyle/>
          <a:p>
            <a:r>
              <a:rPr lang="en-US" dirty="0"/>
              <a:t>Nevada | </a:t>
            </a:r>
            <a:r>
              <a:rPr lang="en-US" sz="3000" i="1" dirty="0"/>
              <a:t>Review</a:t>
            </a:r>
            <a:endParaRPr lang="en-US" dirty="0"/>
          </a:p>
        </p:txBody>
      </p:sp>
      <p:sp>
        <p:nvSpPr>
          <p:cNvPr id="13" name="Content Placeholder 2">
            <a:extLst>
              <a:ext uri="{FF2B5EF4-FFF2-40B4-BE49-F238E27FC236}">
                <a16:creationId xmlns:a16="http://schemas.microsoft.com/office/drawing/2014/main" id="{FCBEF691-B0E6-83AD-3383-81C4214D6E3F}"/>
              </a:ext>
            </a:extLst>
          </p:cNvPr>
          <p:cNvSpPr txBox="1">
            <a:spLocks/>
          </p:cNvSpPr>
          <p:nvPr/>
        </p:nvSpPr>
        <p:spPr>
          <a:xfrm>
            <a:off x="622125" y="1854200"/>
            <a:ext cx="6977110" cy="444335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A0A3"/>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460375" indent="-230188" algn="l" defTabSz="914400" rtl="0" eaLnBrk="1" latinLnBrk="0" hangingPunct="1">
              <a:lnSpc>
                <a:spcPct val="90000"/>
              </a:lnSpc>
              <a:spcBef>
                <a:spcPts val="500"/>
              </a:spcBef>
              <a:buClr>
                <a:srgbClr val="6E6E6E"/>
              </a:buClr>
              <a:buFont typeface="Wingdings" pitchFamily="2" charset="2"/>
              <a:buChar char="§"/>
              <a:tabLst/>
              <a:defRPr sz="2400" kern="1200">
                <a:solidFill>
                  <a:schemeClr val="tx1"/>
                </a:solidFill>
                <a:latin typeface="Calibri" panose="020F0502020204030204" pitchFamily="34" charset="0"/>
                <a:ea typeface="+mn-ea"/>
                <a:cs typeface="Calibri" panose="020F0502020204030204" pitchFamily="34" charset="0"/>
              </a:defRPr>
            </a:lvl2pPr>
            <a:lvl3pPr marL="685800" indent="-225425"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3pPr>
            <a:lvl4pPr marL="915988" indent="-230188"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4pPr>
            <a:lvl5pPr marL="1146175" indent="-230188" algn="l" defTabSz="914400" rtl="0" eaLnBrk="1" latinLnBrk="0" hangingPunct="1">
              <a:lnSpc>
                <a:spcPct val="90000"/>
              </a:lnSpc>
              <a:spcBef>
                <a:spcPts val="500"/>
              </a:spcBef>
              <a:buClr>
                <a:srgbClr val="333333"/>
              </a:buClr>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t>6 MAPD products (HMO, PPO, C-SNP, D-SNP), 3 PDP</a:t>
            </a:r>
          </a:p>
          <a:p>
            <a:pPr>
              <a:lnSpc>
                <a:spcPct val="100000"/>
              </a:lnSpc>
            </a:pPr>
            <a:r>
              <a:rPr lang="en-US" sz="1800" dirty="0"/>
              <a:t>IPA co-branded products in Clark/Nye counties (P3/Arkos)</a:t>
            </a:r>
          </a:p>
          <a:p>
            <a:pPr>
              <a:lnSpc>
                <a:spcPct val="100000"/>
              </a:lnSpc>
            </a:pPr>
            <a:r>
              <a:rPr lang="en-US" sz="1800" dirty="0"/>
              <a:t>Metropolitan geography - Clark, Washoe</a:t>
            </a:r>
          </a:p>
          <a:p>
            <a:pPr>
              <a:lnSpc>
                <a:spcPct val="100000"/>
              </a:lnSpc>
            </a:pPr>
            <a:r>
              <a:rPr lang="en-US" sz="1800" dirty="0"/>
              <a:t>Rural geography - Carson City, Lyon, Nye, Churchill, Douglas, Storey</a:t>
            </a:r>
          </a:p>
          <a:p>
            <a:pPr>
              <a:lnSpc>
                <a:spcPct val="100000"/>
              </a:lnSpc>
            </a:pPr>
            <a:r>
              <a:rPr lang="en-US" sz="1800" dirty="0"/>
              <a:t>Rural areas are predominately D-SNP</a:t>
            </a:r>
          </a:p>
          <a:p>
            <a:pPr>
              <a:lnSpc>
                <a:spcPct val="100000"/>
              </a:lnSpc>
            </a:pPr>
            <a:r>
              <a:rPr lang="en-US" sz="1800" dirty="0"/>
              <a:t>Competitors: UHC, Humana, Aetna </a:t>
            </a:r>
          </a:p>
          <a:p>
            <a:pPr>
              <a:lnSpc>
                <a:spcPct val="100000"/>
              </a:lnSpc>
            </a:pPr>
            <a:r>
              <a:rPr lang="en-US" sz="1800" dirty="0"/>
              <a:t>Provider reciprocity/no referrals required</a:t>
            </a:r>
          </a:p>
          <a:p>
            <a:pPr lvl="1"/>
            <a:r>
              <a:rPr lang="en-US" sz="1800" dirty="0"/>
              <a:t>Reciprocity between Carson City, Lyon, Washoe, Douglas, </a:t>
            </a:r>
            <a:br>
              <a:rPr lang="en-US" sz="1800" dirty="0"/>
            </a:br>
            <a:r>
              <a:rPr lang="en-US" sz="1800" dirty="0"/>
              <a:t>Churchill, Storey</a:t>
            </a:r>
            <a:endParaRPr lang="en-US" sz="1800" b="1" dirty="0"/>
          </a:p>
          <a:p>
            <a:pPr>
              <a:lnSpc>
                <a:spcPct val="100000"/>
              </a:lnSpc>
            </a:pPr>
            <a:r>
              <a:rPr lang="en-US" sz="1800" dirty="0"/>
              <a:t>Big drivers: additional supplemental benefits </a:t>
            </a:r>
          </a:p>
          <a:p>
            <a:pPr>
              <a:spcAft>
                <a:spcPts val="500"/>
              </a:spcAft>
            </a:pPr>
            <a:endParaRPr lang="en-US" sz="1800" dirty="0">
              <a:solidFill>
                <a:srgbClr val="262761"/>
              </a:solidFill>
            </a:endParaRPr>
          </a:p>
        </p:txBody>
      </p:sp>
      <p:grpSp>
        <p:nvGrpSpPr>
          <p:cNvPr id="16" name="Group 15">
            <a:extLst>
              <a:ext uri="{FF2B5EF4-FFF2-40B4-BE49-F238E27FC236}">
                <a16:creationId xmlns:a16="http://schemas.microsoft.com/office/drawing/2014/main" id="{F6E6409D-3FD3-44F5-6FF5-9AC96A35C052}"/>
              </a:ext>
            </a:extLst>
          </p:cNvPr>
          <p:cNvGrpSpPr/>
          <p:nvPr/>
        </p:nvGrpSpPr>
        <p:grpSpPr>
          <a:xfrm>
            <a:off x="8232078" y="1854200"/>
            <a:ext cx="2925852" cy="4365847"/>
            <a:chOff x="8476627" y="1854200"/>
            <a:chExt cx="2925852" cy="4365847"/>
          </a:xfrm>
        </p:grpSpPr>
        <p:grpSp>
          <p:nvGrpSpPr>
            <p:cNvPr id="17" name="Group 16">
              <a:extLst>
                <a:ext uri="{FF2B5EF4-FFF2-40B4-BE49-F238E27FC236}">
                  <a16:creationId xmlns:a16="http://schemas.microsoft.com/office/drawing/2014/main" id="{5A97CC00-73FB-32AE-EFCB-7C85A9BED59E}"/>
                </a:ext>
              </a:extLst>
            </p:cNvPr>
            <p:cNvGrpSpPr/>
            <p:nvPr/>
          </p:nvGrpSpPr>
          <p:grpSpPr>
            <a:xfrm>
              <a:off x="8476627" y="1854200"/>
              <a:ext cx="2925852" cy="4365847"/>
              <a:chOff x="8476627" y="1854200"/>
              <a:chExt cx="2925852" cy="4365847"/>
            </a:xfrm>
          </p:grpSpPr>
          <p:pic>
            <p:nvPicPr>
              <p:cNvPr id="21" name="Picture 20" descr="A map of the state of nevada&#10;&#10;Description automatically generated with medium confidence">
                <a:extLst>
                  <a:ext uri="{FF2B5EF4-FFF2-40B4-BE49-F238E27FC236}">
                    <a16:creationId xmlns:a16="http://schemas.microsoft.com/office/drawing/2014/main" id="{A400C2F8-14E8-2FF5-3F57-64582DB8F51F}"/>
                  </a:ext>
                </a:extLst>
              </p:cNvPr>
              <p:cNvPicPr>
                <a:picLocks noChangeAspect="1"/>
              </p:cNvPicPr>
              <p:nvPr/>
            </p:nvPicPr>
            <p:blipFill>
              <a:blip r:embed="rId2"/>
              <a:stretch>
                <a:fillRect/>
              </a:stretch>
            </p:blipFill>
            <p:spPr>
              <a:xfrm>
                <a:off x="8476627" y="1854200"/>
                <a:ext cx="2925852" cy="4365847"/>
              </a:xfrm>
              <a:prstGeom prst="rect">
                <a:avLst/>
              </a:prstGeom>
            </p:spPr>
          </p:pic>
          <p:sp>
            <p:nvSpPr>
              <p:cNvPr id="22" name="Rectangle 21">
                <a:extLst>
                  <a:ext uri="{FF2B5EF4-FFF2-40B4-BE49-F238E27FC236}">
                    <a16:creationId xmlns:a16="http://schemas.microsoft.com/office/drawing/2014/main" id="{9940AD53-6766-FB54-1229-2C9F4372DCE5}"/>
                  </a:ext>
                </a:extLst>
              </p:cNvPr>
              <p:cNvSpPr/>
              <p:nvPr/>
            </p:nvSpPr>
            <p:spPr>
              <a:xfrm>
                <a:off x="8718698" y="5121260"/>
                <a:ext cx="1085702" cy="577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7A90628-B421-996C-D90D-5DF4A9A4404C}"/>
                </a:ext>
              </a:extLst>
            </p:cNvPr>
            <p:cNvGrpSpPr/>
            <p:nvPr/>
          </p:nvGrpSpPr>
          <p:grpSpPr>
            <a:xfrm>
              <a:off x="8476627" y="5181594"/>
              <a:ext cx="1893175" cy="646331"/>
              <a:chOff x="7965785" y="4973355"/>
              <a:chExt cx="1893175" cy="646331"/>
            </a:xfrm>
          </p:grpSpPr>
          <p:sp>
            <p:nvSpPr>
              <p:cNvPr id="19" name="TextBox 18">
                <a:extLst>
                  <a:ext uri="{FF2B5EF4-FFF2-40B4-BE49-F238E27FC236}">
                    <a16:creationId xmlns:a16="http://schemas.microsoft.com/office/drawing/2014/main" id="{062B9421-6720-80FD-2011-1B7438B93B85}"/>
                  </a:ext>
                </a:extLst>
              </p:cNvPr>
              <p:cNvSpPr txBox="1"/>
              <p:nvPr/>
            </p:nvSpPr>
            <p:spPr>
              <a:xfrm>
                <a:off x="8204269" y="4973355"/>
                <a:ext cx="1654691" cy="646331"/>
              </a:xfrm>
              <a:prstGeom prst="rect">
                <a:avLst/>
              </a:prstGeom>
              <a:noFill/>
            </p:spPr>
            <p:txBody>
              <a:bodyPr wrap="square" rtlCol="0">
                <a:noAutofit/>
              </a:bodyPr>
              <a:lstStyle/>
              <a:p>
                <a:pPr>
                  <a:lnSpc>
                    <a:spcPct val="120000"/>
                  </a:lnSpc>
                </a:pPr>
                <a:r>
                  <a:rPr lang="en-US" dirty="0"/>
                  <a:t>Wellcare</a:t>
                </a:r>
              </a:p>
            </p:txBody>
          </p:sp>
          <p:sp>
            <p:nvSpPr>
              <p:cNvPr id="20" name="Rectangle 19">
                <a:extLst>
                  <a:ext uri="{FF2B5EF4-FFF2-40B4-BE49-F238E27FC236}">
                    <a16:creationId xmlns:a16="http://schemas.microsoft.com/office/drawing/2014/main" id="{58F6E1B0-C912-8258-E36F-F4394CDBAA3F}"/>
                  </a:ext>
                </a:extLst>
              </p:cNvPr>
              <p:cNvSpPr/>
              <p:nvPr/>
            </p:nvSpPr>
            <p:spPr>
              <a:xfrm>
                <a:off x="7965785" y="5087342"/>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1812374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800285-09AC-5343-881A-099F9BBB5939}"/>
              </a:ext>
            </a:extLst>
          </p:cNvPr>
          <p:cNvGraphicFramePr>
            <a:graphicFrameLocks noGrp="1"/>
          </p:cNvGraphicFramePr>
          <p:nvPr/>
        </p:nvGraphicFramePr>
        <p:xfrm>
          <a:off x="622125" y="1648004"/>
          <a:ext cx="10947750" cy="3657600"/>
        </p:xfrm>
        <a:graphic>
          <a:graphicData uri="http://schemas.openxmlformats.org/drawingml/2006/table">
            <a:tbl>
              <a:tblPr firstRow="1" bandRow="1">
                <a:tableStyleId>{5C22544A-7EE6-4342-B048-85BDC9FD1C3A}</a:tableStyleId>
              </a:tblPr>
              <a:tblGrid>
                <a:gridCol w="2479906">
                  <a:extLst>
                    <a:ext uri="{9D8B030D-6E8A-4147-A177-3AD203B41FA5}">
                      <a16:colId xmlns:a16="http://schemas.microsoft.com/office/drawing/2014/main" val="1876114676"/>
                    </a:ext>
                  </a:extLst>
                </a:gridCol>
                <a:gridCol w="1397032">
                  <a:extLst>
                    <a:ext uri="{9D8B030D-6E8A-4147-A177-3AD203B41FA5}">
                      <a16:colId xmlns:a16="http://schemas.microsoft.com/office/drawing/2014/main" val="213999969"/>
                    </a:ext>
                  </a:extLst>
                </a:gridCol>
                <a:gridCol w="1361198">
                  <a:extLst>
                    <a:ext uri="{9D8B030D-6E8A-4147-A177-3AD203B41FA5}">
                      <a16:colId xmlns:a16="http://schemas.microsoft.com/office/drawing/2014/main" val="3553426543"/>
                    </a:ext>
                  </a:extLst>
                </a:gridCol>
                <a:gridCol w="5709614">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1097280">
                <a:tc>
                  <a:txBody>
                    <a:bodyPr/>
                    <a:lstStyle/>
                    <a:p>
                      <a:r>
                        <a:rPr lang="en-US" sz="1400" baseline="0" dirty="0"/>
                        <a:t>Wellcare </a:t>
                      </a:r>
                    </a:p>
                    <a:p>
                      <a:r>
                        <a:rPr lang="en-US" sz="1400" baseline="0" dirty="0"/>
                        <a:t>No Premium (P3/Arkos)</a:t>
                      </a:r>
                    </a:p>
                    <a:p>
                      <a:r>
                        <a:rPr lang="en-US" sz="1400" i="1" baseline="0" dirty="0">
                          <a:solidFill>
                            <a:schemeClr val="tx1"/>
                          </a:solidFill>
                        </a:rPr>
                        <a:t>H6446001</a:t>
                      </a:r>
                      <a:endParaRPr lang="en-US" sz="1400" i="1" baseline="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HMO</a:t>
                      </a:r>
                      <a:r>
                        <a:rPr lang="en-US" sz="1400" baseline="0" dirty="0"/>
                        <a:t> MAPD</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Clark, Nye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kern="1200" dirty="0">
                          <a:solidFill>
                            <a:schemeClr val="dk1"/>
                          </a:solidFill>
                          <a:latin typeface="+mn-lt"/>
                          <a:ea typeface="+mn-ea"/>
                          <a:cs typeface="+mn-cs"/>
                        </a:rPr>
                        <a:t>$3,000</a:t>
                      </a:r>
                      <a:r>
                        <a:rPr lang="en-US" sz="1400" b="1" kern="1200" baseline="0" dirty="0">
                          <a:solidFill>
                            <a:schemeClr val="dk1"/>
                          </a:solidFill>
                          <a:latin typeface="+mn-lt"/>
                          <a:ea typeface="+mn-ea"/>
                          <a:cs typeface="+mn-cs"/>
                        </a:rPr>
                        <a:t> </a:t>
                      </a:r>
                      <a:r>
                        <a:rPr lang="en-US" sz="1400" b="0" kern="1200" dirty="0">
                          <a:solidFill>
                            <a:schemeClr val="dk1"/>
                          </a:solidFill>
                          <a:latin typeface="+mn-lt"/>
                          <a:ea typeface="+mn-ea"/>
                          <a:cs typeface="+mn-cs"/>
                        </a:rPr>
                        <a:t>Preventative Dental/ Comprehensive,</a:t>
                      </a:r>
                      <a:r>
                        <a:rPr lang="en-US" sz="1400" baseline="0" dirty="0"/>
                        <a:t> </a:t>
                      </a:r>
                      <a:r>
                        <a:rPr lang="en-US" sz="1400" b="1" baseline="0" dirty="0"/>
                        <a:t>$200 </a:t>
                      </a:r>
                      <a:r>
                        <a:rPr lang="en-US" sz="1400" baseline="0" dirty="0"/>
                        <a:t>OTC every quarter; </a:t>
                      </a:r>
                      <a:r>
                        <a:rPr lang="en-US" sz="1400" b="1" baseline="0" dirty="0"/>
                        <a:t>$200 </a:t>
                      </a:r>
                      <a:r>
                        <a:rPr lang="en-US" sz="1400" baseline="0" dirty="0"/>
                        <a:t>Vision Benefit; </a:t>
                      </a:r>
                      <a:r>
                        <a:rPr lang="en-US" sz="1400" b="1" baseline="0" dirty="0"/>
                        <a:t>$2,000 </a:t>
                      </a:r>
                      <a:r>
                        <a:rPr lang="en-US" sz="1400" baseline="0" dirty="0"/>
                        <a:t>Hearing aid benefit;</a:t>
                      </a:r>
                      <a:r>
                        <a:rPr lang="en-US" sz="1400" b="0" kern="1200" dirty="0">
                          <a:solidFill>
                            <a:schemeClr val="dk1"/>
                          </a:solidFill>
                          <a:latin typeface="+mn-lt"/>
                          <a:ea typeface="+mn-ea"/>
                          <a:cs typeface="+mn-cs"/>
                        </a:rPr>
                        <a:t> </a:t>
                      </a:r>
                      <a:r>
                        <a:rPr lang="en-US" sz="1400" b="1" kern="1200" dirty="0">
                          <a:solidFill>
                            <a:schemeClr val="dk1"/>
                          </a:solidFill>
                          <a:latin typeface="+mn-lt"/>
                          <a:ea typeface="+mn-ea"/>
                          <a:cs typeface="+mn-cs"/>
                        </a:rPr>
                        <a:t>24</a:t>
                      </a:r>
                      <a:r>
                        <a:rPr lang="en-US" sz="1400" dirty="0"/>
                        <a:t> one-way transportation trips,</a:t>
                      </a:r>
                      <a:r>
                        <a:rPr lang="en-US" sz="1400" baseline="0" dirty="0"/>
                        <a:t> </a:t>
                      </a:r>
                      <a:r>
                        <a:rPr lang="en-US" sz="1400" b="0" kern="1200" dirty="0">
                          <a:solidFill>
                            <a:schemeClr val="dk1"/>
                          </a:solidFill>
                          <a:latin typeface="+mn-lt"/>
                          <a:ea typeface="+mn-ea"/>
                          <a:cs typeface="+mn-cs"/>
                        </a:rPr>
                        <a:t>Silver &amp; Fit</a:t>
                      </a:r>
                      <a:r>
                        <a:rPr lang="en-US" sz="1400" b="0" kern="1200" baseline="0" dirty="0">
                          <a:solidFill>
                            <a:schemeClr val="dk1"/>
                          </a:solidFill>
                          <a:latin typeface="+mn-lt"/>
                          <a:ea typeface="+mn-ea"/>
                          <a:cs typeface="+mn-cs"/>
                        </a:rPr>
                        <a:t> Benefit- ASH; </a:t>
                      </a:r>
                      <a:r>
                        <a:rPr lang="en-US" sz="1400" b="0" kern="1200" dirty="0">
                          <a:solidFill>
                            <a:schemeClr val="dk1"/>
                          </a:solidFill>
                          <a:latin typeface="+mn-lt"/>
                          <a:ea typeface="+mn-ea"/>
                          <a:cs typeface="+mn-cs"/>
                        </a:rPr>
                        <a:t>Post-acute 3 meals per day</a:t>
                      </a:r>
                      <a:r>
                        <a:rPr lang="en-US" sz="1400" b="0" kern="1200" baseline="0" dirty="0">
                          <a:solidFill>
                            <a:schemeClr val="dk1"/>
                          </a:solidFill>
                          <a:latin typeface="+mn-lt"/>
                          <a:ea typeface="+mn-ea"/>
                          <a:cs typeface="+mn-cs"/>
                        </a:rPr>
                        <a:t> up to 14</a:t>
                      </a:r>
                      <a:r>
                        <a:rPr lang="en-US" sz="1400" b="0" kern="1200" dirty="0">
                          <a:solidFill>
                            <a:schemeClr val="dk1"/>
                          </a:solidFill>
                          <a:latin typeface="+mn-lt"/>
                          <a:ea typeface="+mn-ea"/>
                          <a:cs typeface="+mn-cs"/>
                        </a:rPr>
                        <a:t> days for a max of </a:t>
                      </a:r>
                      <a:r>
                        <a:rPr lang="en-US" sz="1400" b="1" kern="1200" dirty="0">
                          <a:solidFill>
                            <a:schemeClr val="dk1"/>
                          </a:solidFill>
                          <a:latin typeface="+mn-lt"/>
                          <a:ea typeface="+mn-ea"/>
                          <a:cs typeface="+mn-cs"/>
                        </a:rPr>
                        <a:t>42</a:t>
                      </a:r>
                      <a:r>
                        <a:rPr lang="en-US" sz="1400" b="0" kern="1200" dirty="0">
                          <a:solidFill>
                            <a:schemeClr val="dk1"/>
                          </a:solidFill>
                          <a:latin typeface="+mn-lt"/>
                          <a:ea typeface="+mn-ea"/>
                          <a:cs typeface="+mn-cs"/>
                        </a:rPr>
                        <a:t> meals </a:t>
                      </a:r>
                      <a:endParaRPr lang="en-US" sz="1400" baseline="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1097280">
                <a:tc>
                  <a:txBody>
                    <a:bodyPr/>
                    <a:lstStyle/>
                    <a:p>
                      <a:r>
                        <a:rPr lang="en-US" sz="1400" baseline="0" dirty="0"/>
                        <a:t>Wellcare </a:t>
                      </a:r>
                    </a:p>
                    <a:p>
                      <a:r>
                        <a:rPr lang="en-US" sz="1400" baseline="0" dirty="0"/>
                        <a:t>No Premium</a:t>
                      </a:r>
                    </a:p>
                    <a:p>
                      <a:r>
                        <a:rPr lang="en-US" sz="1400" i="1" baseline="0" dirty="0"/>
                        <a:t>H6446010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HMO</a:t>
                      </a:r>
                      <a:r>
                        <a:rPr lang="en-US" sz="1400" baseline="0" dirty="0"/>
                        <a:t> MAPD</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Carson City, Washoe, </a:t>
                      </a:r>
                      <a:r>
                        <a:rPr lang="en-US" sz="1400" b="0" baseline="0" dirty="0">
                          <a:solidFill>
                            <a:schemeClr val="tx2"/>
                          </a:solidFill>
                        </a:rPr>
                        <a:t>Lyon, </a:t>
                      </a:r>
                      <a:r>
                        <a:rPr lang="en-US" sz="1400" b="0" baseline="0" dirty="0">
                          <a:solidFill>
                            <a:schemeClr val="tx1"/>
                          </a:solidFill>
                        </a:rPr>
                        <a:t>Churchill, Douglas, Storey</a:t>
                      </a:r>
                      <a:endParaRPr lang="en-US" sz="14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kern="1200" dirty="0">
                          <a:solidFill>
                            <a:schemeClr val="dk1"/>
                          </a:solidFill>
                          <a:latin typeface="+mn-lt"/>
                          <a:ea typeface="+mn-ea"/>
                          <a:cs typeface="+mn-cs"/>
                        </a:rPr>
                        <a:t>$3,000</a:t>
                      </a:r>
                      <a:r>
                        <a:rPr lang="en-US" sz="1400" b="1" kern="1200" baseline="0" dirty="0">
                          <a:solidFill>
                            <a:schemeClr val="dk1"/>
                          </a:solidFill>
                          <a:latin typeface="+mn-lt"/>
                          <a:ea typeface="+mn-ea"/>
                          <a:cs typeface="+mn-cs"/>
                        </a:rPr>
                        <a:t> </a:t>
                      </a:r>
                      <a:r>
                        <a:rPr lang="en-US" sz="1400" b="0" kern="1200" dirty="0">
                          <a:solidFill>
                            <a:schemeClr val="dk1"/>
                          </a:solidFill>
                          <a:latin typeface="+mn-lt"/>
                          <a:ea typeface="+mn-ea"/>
                          <a:cs typeface="+mn-cs"/>
                        </a:rPr>
                        <a:t>Preventative Dental/ Comprehensive; </a:t>
                      </a:r>
                      <a:r>
                        <a:rPr lang="en-US" sz="1400" b="1" baseline="0" dirty="0"/>
                        <a:t>$125 </a:t>
                      </a:r>
                      <a:r>
                        <a:rPr lang="en-US" sz="1400" baseline="0" dirty="0"/>
                        <a:t>OTC every quarter; </a:t>
                      </a:r>
                      <a:r>
                        <a:rPr lang="en-US" sz="1400" b="1" baseline="0" dirty="0"/>
                        <a:t>$200 </a:t>
                      </a:r>
                      <a:r>
                        <a:rPr lang="en-US" sz="1400" baseline="0" dirty="0"/>
                        <a:t>Vision Benefit; </a:t>
                      </a:r>
                      <a:r>
                        <a:rPr lang="en-US" sz="1400" b="1" baseline="0" dirty="0"/>
                        <a:t>$2,000 </a:t>
                      </a:r>
                      <a:r>
                        <a:rPr lang="en-US" sz="1400" baseline="0" dirty="0"/>
                        <a:t>Hearing aid benefit; </a:t>
                      </a:r>
                      <a:r>
                        <a:rPr lang="en-US" sz="1400" b="1" kern="1200" dirty="0">
                          <a:solidFill>
                            <a:schemeClr val="dk1"/>
                          </a:solidFill>
                          <a:latin typeface="+mn-lt"/>
                          <a:ea typeface="+mn-ea"/>
                          <a:cs typeface="+mn-cs"/>
                        </a:rPr>
                        <a:t>$3,000</a:t>
                      </a:r>
                      <a:r>
                        <a:rPr lang="en-US" sz="1400" b="1" kern="1200" baseline="0" dirty="0">
                          <a:solidFill>
                            <a:schemeClr val="dk1"/>
                          </a:solidFill>
                          <a:latin typeface="+mn-lt"/>
                          <a:ea typeface="+mn-ea"/>
                          <a:cs typeface="+mn-cs"/>
                        </a:rPr>
                        <a:t> </a:t>
                      </a:r>
                      <a:r>
                        <a:rPr lang="en-US" sz="1400" b="0" kern="1200" dirty="0">
                          <a:solidFill>
                            <a:schemeClr val="dk1"/>
                          </a:solidFill>
                          <a:latin typeface="+mn-lt"/>
                          <a:ea typeface="+mn-ea"/>
                          <a:cs typeface="+mn-cs"/>
                        </a:rPr>
                        <a:t>Preventative Dental/ Comprehensive; </a:t>
                      </a:r>
                      <a:r>
                        <a:rPr lang="en-US" sz="1400" b="1" kern="1200" dirty="0">
                          <a:solidFill>
                            <a:schemeClr val="dk1"/>
                          </a:solidFill>
                          <a:latin typeface="+mn-lt"/>
                          <a:ea typeface="+mn-ea"/>
                          <a:cs typeface="+mn-cs"/>
                        </a:rPr>
                        <a:t>24</a:t>
                      </a:r>
                      <a:r>
                        <a:rPr lang="en-US" sz="1400" dirty="0"/>
                        <a:t> one-way transportation trips;</a:t>
                      </a:r>
                      <a:r>
                        <a:rPr lang="en-US" sz="1400" baseline="0" dirty="0"/>
                        <a:t> </a:t>
                      </a:r>
                      <a:r>
                        <a:rPr lang="en-US" sz="1400" b="0" kern="1200" dirty="0">
                          <a:solidFill>
                            <a:schemeClr val="dk1"/>
                          </a:solidFill>
                          <a:latin typeface="+mn-lt"/>
                          <a:ea typeface="+mn-ea"/>
                          <a:cs typeface="+mn-cs"/>
                        </a:rPr>
                        <a:t>Silver &amp; Fit</a:t>
                      </a:r>
                      <a:r>
                        <a:rPr lang="en-US" sz="1400" b="0" kern="1200" baseline="0" dirty="0">
                          <a:solidFill>
                            <a:schemeClr val="dk1"/>
                          </a:solidFill>
                          <a:latin typeface="+mn-lt"/>
                          <a:ea typeface="+mn-ea"/>
                          <a:cs typeface="+mn-cs"/>
                        </a:rPr>
                        <a:t> Benefit- ASH; </a:t>
                      </a:r>
                      <a:r>
                        <a:rPr lang="en-US" sz="1400" b="0" kern="1200" dirty="0">
                          <a:solidFill>
                            <a:schemeClr val="dk1"/>
                          </a:solidFill>
                          <a:latin typeface="+mn-lt"/>
                          <a:ea typeface="+mn-ea"/>
                          <a:cs typeface="+mn-cs"/>
                        </a:rPr>
                        <a:t>Post-acute 3 meals per day</a:t>
                      </a:r>
                      <a:r>
                        <a:rPr lang="en-US" sz="1400" b="0" kern="1200" baseline="0" dirty="0">
                          <a:solidFill>
                            <a:schemeClr val="dk1"/>
                          </a:solidFill>
                          <a:latin typeface="+mn-lt"/>
                          <a:ea typeface="+mn-ea"/>
                          <a:cs typeface="+mn-cs"/>
                        </a:rPr>
                        <a:t> up to 14</a:t>
                      </a:r>
                      <a:r>
                        <a:rPr lang="en-US" sz="1400" b="0" kern="1200" dirty="0">
                          <a:solidFill>
                            <a:schemeClr val="dk1"/>
                          </a:solidFill>
                          <a:latin typeface="+mn-lt"/>
                          <a:ea typeface="+mn-ea"/>
                          <a:cs typeface="+mn-cs"/>
                        </a:rPr>
                        <a:t> days for a max of </a:t>
                      </a:r>
                      <a:r>
                        <a:rPr lang="en-US" sz="1400" b="1" kern="1200" dirty="0">
                          <a:solidFill>
                            <a:schemeClr val="dk1"/>
                          </a:solidFill>
                          <a:latin typeface="+mn-lt"/>
                          <a:ea typeface="+mn-ea"/>
                          <a:cs typeface="+mn-cs"/>
                        </a:rPr>
                        <a:t>42</a:t>
                      </a:r>
                      <a:r>
                        <a:rPr lang="en-US" sz="1400" b="0" kern="1200" dirty="0">
                          <a:solidFill>
                            <a:schemeClr val="dk1"/>
                          </a:solidFill>
                          <a:latin typeface="+mn-lt"/>
                          <a:ea typeface="+mn-ea"/>
                          <a:cs typeface="+mn-cs"/>
                        </a:rPr>
                        <a:t> meals </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1097280">
                <a:tc>
                  <a:txBody>
                    <a:bodyPr/>
                    <a:lstStyle/>
                    <a:p>
                      <a:r>
                        <a:rPr lang="en-US" sz="1400" baseline="0" dirty="0"/>
                        <a:t>Wellcare </a:t>
                      </a:r>
                    </a:p>
                    <a:p>
                      <a:r>
                        <a:rPr lang="en-US" sz="1400" baseline="0" dirty="0"/>
                        <a:t>No Premium Open</a:t>
                      </a:r>
                    </a:p>
                    <a:p>
                      <a:r>
                        <a:rPr lang="en-US" sz="1400" i="1" baseline="0" dirty="0"/>
                        <a:t>H8458003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Clark, Nye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kern="1200" dirty="0">
                          <a:solidFill>
                            <a:schemeClr val="dk1"/>
                          </a:solidFill>
                          <a:latin typeface="+mn-lt"/>
                          <a:ea typeface="+mn-ea"/>
                          <a:cs typeface="+mn-cs"/>
                        </a:rPr>
                        <a:t>$3,000</a:t>
                      </a:r>
                      <a:r>
                        <a:rPr lang="en-US" sz="1400" b="1" kern="1200" baseline="0" dirty="0">
                          <a:solidFill>
                            <a:schemeClr val="dk1"/>
                          </a:solidFill>
                          <a:latin typeface="+mn-lt"/>
                          <a:ea typeface="+mn-ea"/>
                          <a:cs typeface="+mn-cs"/>
                        </a:rPr>
                        <a:t> </a:t>
                      </a:r>
                      <a:r>
                        <a:rPr lang="en-US" sz="1400" b="0" kern="1200" dirty="0">
                          <a:solidFill>
                            <a:schemeClr val="dk1"/>
                          </a:solidFill>
                          <a:latin typeface="+mn-lt"/>
                          <a:ea typeface="+mn-ea"/>
                          <a:cs typeface="+mn-cs"/>
                        </a:rPr>
                        <a:t>Preventative Dental/ Comprehensive</a:t>
                      </a:r>
                      <a:r>
                        <a:rPr lang="en-US" sz="1400" baseline="0" dirty="0"/>
                        <a:t>; </a:t>
                      </a:r>
                      <a:r>
                        <a:rPr lang="en-US" sz="1400" b="1" baseline="0" dirty="0"/>
                        <a:t>$75 </a:t>
                      </a:r>
                      <a:r>
                        <a:rPr lang="en-US" sz="1400" baseline="0" dirty="0"/>
                        <a:t>OTC every quarter; </a:t>
                      </a:r>
                      <a:r>
                        <a:rPr lang="en-US" sz="1400" b="1" baseline="0" dirty="0"/>
                        <a:t>$300 </a:t>
                      </a:r>
                      <a:r>
                        <a:rPr lang="en-US" sz="1400" baseline="0" dirty="0"/>
                        <a:t>Vision Benefit; </a:t>
                      </a:r>
                      <a:r>
                        <a:rPr lang="en-US" sz="1400" b="1" baseline="0" dirty="0"/>
                        <a:t>$2,000 </a:t>
                      </a:r>
                      <a:r>
                        <a:rPr lang="en-US" sz="1400" baseline="0" dirty="0"/>
                        <a:t>Hearing aid benefit; </a:t>
                      </a:r>
                      <a:r>
                        <a:rPr lang="en-US" sz="1400" b="0" kern="1200" dirty="0">
                          <a:solidFill>
                            <a:schemeClr val="dk1"/>
                          </a:solidFill>
                          <a:latin typeface="+mn-lt"/>
                          <a:ea typeface="+mn-ea"/>
                          <a:cs typeface="+mn-cs"/>
                        </a:rPr>
                        <a:t>Silver &amp; Fit</a:t>
                      </a:r>
                      <a:r>
                        <a:rPr lang="en-US" sz="1400" b="0" kern="1200" baseline="0" dirty="0">
                          <a:solidFill>
                            <a:schemeClr val="dk1"/>
                          </a:solidFill>
                          <a:latin typeface="+mn-lt"/>
                          <a:ea typeface="+mn-ea"/>
                          <a:cs typeface="+mn-cs"/>
                        </a:rPr>
                        <a:t> Benefit - ASH; </a:t>
                      </a:r>
                      <a:r>
                        <a:rPr lang="en-US" sz="1400" b="0" kern="1200" dirty="0">
                          <a:solidFill>
                            <a:schemeClr val="dk1"/>
                          </a:solidFill>
                          <a:latin typeface="+mn-lt"/>
                          <a:ea typeface="+mn-ea"/>
                          <a:cs typeface="+mn-cs"/>
                        </a:rPr>
                        <a:t>Post-acute 3 meals per day</a:t>
                      </a:r>
                      <a:r>
                        <a:rPr lang="en-US" sz="1400" b="0" kern="1200" baseline="0" dirty="0">
                          <a:solidFill>
                            <a:schemeClr val="dk1"/>
                          </a:solidFill>
                          <a:latin typeface="+mn-lt"/>
                          <a:ea typeface="+mn-ea"/>
                          <a:cs typeface="+mn-cs"/>
                        </a:rPr>
                        <a:t> up to 14</a:t>
                      </a:r>
                      <a:r>
                        <a:rPr lang="en-US" sz="1400" b="0" kern="1200" dirty="0">
                          <a:solidFill>
                            <a:schemeClr val="dk1"/>
                          </a:solidFill>
                          <a:latin typeface="+mn-lt"/>
                          <a:ea typeface="+mn-ea"/>
                          <a:cs typeface="+mn-cs"/>
                        </a:rPr>
                        <a:t> days for a max of </a:t>
                      </a:r>
                      <a:r>
                        <a:rPr lang="en-US" sz="1400" b="1" kern="1200" dirty="0">
                          <a:solidFill>
                            <a:schemeClr val="dk1"/>
                          </a:solidFill>
                          <a:latin typeface="+mn-lt"/>
                          <a:ea typeface="+mn-ea"/>
                          <a:cs typeface="+mn-cs"/>
                        </a:rPr>
                        <a:t>42</a:t>
                      </a:r>
                      <a:r>
                        <a:rPr lang="en-US" sz="1400" b="0" kern="1200" dirty="0">
                          <a:solidFill>
                            <a:schemeClr val="dk1"/>
                          </a:solidFill>
                          <a:latin typeface="+mn-lt"/>
                          <a:ea typeface="+mn-ea"/>
                          <a:cs typeface="+mn-cs"/>
                        </a:rPr>
                        <a:t> meals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3264631"/>
                  </a:ext>
                </a:extLst>
              </a:tr>
            </a:tbl>
          </a:graphicData>
        </a:graphic>
      </p:graphicFrame>
      <p:sp>
        <p:nvSpPr>
          <p:cNvPr id="5" name="Title 4">
            <a:extLst>
              <a:ext uri="{FF2B5EF4-FFF2-40B4-BE49-F238E27FC236}">
                <a16:creationId xmlns:a16="http://schemas.microsoft.com/office/drawing/2014/main" id="{ACF7BBA3-C0AE-314D-92F6-4DC07D2E1C35}"/>
              </a:ext>
            </a:extLst>
          </p:cNvPr>
          <p:cNvSpPr>
            <a:spLocks noGrp="1"/>
          </p:cNvSpPr>
          <p:nvPr>
            <p:ph type="title"/>
          </p:nvPr>
        </p:nvSpPr>
        <p:spPr/>
        <p:txBody>
          <a:bodyPr/>
          <a:lstStyle/>
          <a:p>
            <a:r>
              <a:rPr lang="en-US" dirty="0"/>
              <a:t>Nevada | </a:t>
            </a:r>
            <a:r>
              <a:rPr lang="en-US" sz="3000" i="1" dirty="0"/>
              <a:t>At a Glance</a:t>
            </a:r>
            <a:endParaRPr lang="en-US" sz="3000" dirty="0"/>
          </a:p>
        </p:txBody>
      </p:sp>
    </p:spTree>
    <p:extLst>
      <p:ext uri="{BB962C8B-B14F-4D97-AF65-F5344CB8AC3E}">
        <p14:creationId xmlns:p14="http://schemas.microsoft.com/office/powerpoint/2010/main" val="1327892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800285-09AC-5343-881A-099F9BBB5939}"/>
              </a:ext>
            </a:extLst>
          </p:cNvPr>
          <p:cNvGraphicFramePr>
            <a:graphicFrameLocks noGrp="1"/>
          </p:cNvGraphicFramePr>
          <p:nvPr/>
        </p:nvGraphicFramePr>
        <p:xfrm>
          <a:off x="609600" y="1476566"/>
          <a:ext cx="10969222" cy="421068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76114676"/>
                    </a:ext>
                  </a:extLst>
                </a:gridCol>
                <a:gridCol w="1489352">
                  <a:extLst>
                    <a:ext uri="{9D8B030D-6E8A-4147-A177-3AD203B41FA5}">
                      <a16:colId xmlns:a16="http://schemas.microsoft.com/office/drawing/2014/main" val="213999969"/>
                    </a:ext>
                  </a:extLst>
                </a:gridCol>
                <a:gridCol w="1433150">
                  <a:extLst>
                    <a:ext uri="{9D8B030D-6E8A-4147-A177-3AD203B41FA5}">
                      <a16:colId xmlns:a16="http://schemas.microsoft.com/office/drawing/2014/main" val="3553426543"/>
                    </a:ext>
                  </a:extLst>
                </a:gridCol>
                <a:gridCol w="6217920">
                  <a:extLst>
                    <a:ext uri="{9D8B030D-6E8A-4147-A177-3AD203B41FA5}">
                      <a16:colId xmlns:a16="http://schemas.microsoft.com/office/drawing/2014/main" val="1077905729"/>
                    </a:ext>
                  </a:extLst>
                </a:gridCol>
              </a:tblGrid>
              <a:tr h="37020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1280160">
                <a:tc>
                  <a:txBody>
                    <a:bodyPr/>
                    <a:lstStyle/>
                    <a:p>
                      <a:r>
                        <a:rPr lang="en-US" sz="1400" dirty="0"/>
                        <a:t>Wellcare </a:t>
                      </a:r>
                    </a:p>
                    <a:p>
                      <a:r>
                        <a:rPr lang="en-US" sz="1400" dirty="0"/>
                        <a:t>Dual Access</a:t>
                      </a:r>
                    </a:p>
                    <a:p>
                      <a:r>
                        <a:rPr lang="en-US" sz="1400" i="1" dirty="0"/>
                        <a:t>H6446014</a:t>
                      </a:r>
                      <a:endParaRPr lang="en-US" sz="1400" i="1" baseline="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D-SNP </a:t>
                      </a:r>
                    </a:p>
                    <a:p>
                      <a:r>
                        <a:rPr lang="en-US" sz="1400" i="1" dirty="0"/>
                        <a:t>Zero Cost Share </a:t>
                      </a:r>
                      <a:r>
                        <a:rPr lang="en-US" sz="1400" dirty="0"/>
                        <a:t>for: FBDE, QMB+, QMB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Clark, Nye</a:t>
                      </a:r>
                      <a:endParaRPr lang="en-US" sz="1400" dirty="0">
                        <a:solidFill>
                          <a:schemeClr val="accent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kern="1200" dirty="0">
                          <a:solidFill>
                            <a:schemeClr val="dk1"/>
                          </a:solidFill>
                          <a:latin typeface="+mn-lt"/>
                          <a:ea typeface="+mn-ea"/>
                          <a:cs typeface="+mn-cs"/>
                        </a:rPr>
                        <a:t>$4,000</a:t>
                      </a:r>
                      <a:r>
                        <a:rPr lang="en-US" sz="1400" b="1" kern="1200" baseline="0" dirty="0">
                          <a:solidFill>
                            <a:schemeClr val="dk1"/>
                          </a:solidFill>
                          <a:latin typeface="+mn-lt"/>
                          <a:ea typeface="+mn-ea"/>
                          <a:cs typeface="+mn-cs"/>
                        </a:rPr>
                        <a:t> </a:t>
                      </a:r>
                      <a:r>
                        <a:rPr lang="en-US" sz="1400" b="0" kern="1200" dirty="0">
                          <a:solidFill>
                            <a:schemeClr val="dk1"/>
                          </a:solidFill>
                          <a:latin typeface="+mn-lt"/>
                          <a:ea typeface="+mn-ea"/>
                          <a:cs typeface="+mn-cs"/>
                        </a:rPr>
                        <a:t>Preventative Dental/ Comprehensive; </a:t>
                      </a:r>
                      <a:r>
                        <a:rPr lang="en-US" sz="1400" b="1" baseline="0" dirty="0"/>
                        <a:t>$100</a:t>
                      </a:r>
                      <a:r>
                        <a:rPr lang="en-US" sz="1400" b="0" baseline="0" dirty="0"/>
                        <a:t>/month Flex</a:t>
                      </a:r>
                      <a:r>
                        <a:rPr lang="en-US" sz="1400" baseline="0" dirty="0"/>
                        <a:t> Card Benefit W/Rollover for OTC, Utilities, Rent Assistance, Gas, Healthy Food, DVH; </a:t>
                      </a:r>
                      <a:r>
                        <a:rPr lang="en-US" sz="1400" b="1" baseline="0" dirty="0"/>
                        <a:t>$300 </a:t>
                      </a:r>
                      <a:r>
                        <a:rPr lang="en-US" sz="1400" baseline="0" dirty="0"/>
                        <a:t>Vision Benefit </a:t>
                      </a:r>
                      <a:r>
                        <a:rPr lang="en-US" sz="1400" b="1" baseline="0" dirty="0"/>
                        <a:t>$2,000</a:t>
                      </a:r>
                      <a:r>
                        <a:rPr lang="en-US" sz="1400" baseline="0" dirty="0"/>
                        <a:t>/year hearing aid benefit; PERS- Emergency Response System</a:t>
                      </a:r>
                      <a:r>
                        <a:rPr lang="en-US" sz="1400" b="0" kern="1200" baseline="0" dirty="0">
                          <a:solidFill>
                            <a:schemeClr val="dk1"/>
                          </a:solidFill>
                          <a:latin typeface="+mn-lt"/>
                          <a:ea typeface="+mn-ea"/>
                          <a:cs typeface="+mn-cs"/>
                        </a:rPr>
                        <a:t>; </a:t>
                      </a:r>
                      <a:r>
                        <a:rPr lang="en-US" sz="1400" b="1" dirty="0"/>
                        <a:t>24</a:t>
                      </a:r>
                      <a:r>
                        <a:rPr lang="en-US" sz="1400" dirty="0"/>
                        <a:t> one-way transportation trips; </a:t>
                      </a:r>
                      <a:r>
                        <a:rPr lang="en-US" sz="1400" b="0" kern="1200" dirty="0">
                          <a:solidFill>
                            <a:schemeClr val="dk1"/>
                          </a:solidFill>
                          <a:latin typeface="+mn-lt"/>
                          <a:ea typeface="+mn-ea"/>
                          <a:cs typeface="+mn-cs"/>
                        </a:rPr>
                        <a:t>Silver &amp; Fit</a:t>
                      </a:r>
                      <a:r>
                        <a:rPr lang="en-US" sz="1400" b="0" kern="1200" baseline="0" dirty="0">
                          <a:solidFill>
                            <a:schemeClr val="dk1"/>
                          </a:solidFill>
                          <a:latin typeface="+mn-lt"/>
                          <a:ea typeface="+mn-ea"/>
                          <a:cs typeface="+mn-cs"/>
                        </a:rPr>
                        <a:t> Benefit - ASH; </a:t>
                      </a:r>
                      <a:r>
                        <a:rPr lang="en-US" sz="1400" kern="1200" dirty="0">
                          <a:solidFill>
                            <a:schemeClr val="dk1"/>
                          </a:solidFill>
                          <a:effectLst/>
                          <a:latin typeface="+mn-lt"/>
                          <a:ea typeface="+mn-ea"/>
                          <a:cs typeface="+mn-cs"/>
                        </a:rPr>
                        <a:t>$0 Prescription Drugs; </a:t>
                      </a:r>
                      <a:r>
                        <a:rPr lang="en-US" sz="1400" b="0" kern="1200" dirty="0">
                          <a:solidFill>
                            <a:schemeClr val="dk1"/>
                          </a:solidFill>
                          <a:latin typeface="+mn-lt"/>
                          <a:ea typeface="+mn-ea"/>
                          <a:cs typeface="+mn-cs"/>
                        </a:rPr>
                        <a:t>Post-acute 3 meals per day</a:t>
                      </a:r>
                      <a:r>
                        <a:rPr lang="en-US" sz="1400" b="0" kern="1200" baseline="0" dirty="0">
                          <a:solidFill>
                            <a:schemeClr val="dk1"/>
                          </a:solidFill>
                          <a:latin typeface="+mn-lt"/>
                          <a:ea typeface="+mn-ea"/>
                          <a:cs typeface="+mn-cs"/>
                        </a:rPr>
                        <a:t> up to 14</a:t>
                      </a:r>
                      <a:r>
                        <a:rPr lang="en-US" sz="1400" b="0" kern="1200" dirty="0">
                          <a:solidFill>
                            <a:schemeClr val="dk1"/>
                          </a:solidFill>
                          <a:latin typeface="+mn-lt"/>
                          <a:ea typeface="+mn-ea"/>
                          <a:cs typeface="+mn-cs"/>
                        </a:rPr>
                        <a:t> days for a max of </a:t>
                      </a:r>
                      <a:r>
                        <a:rPr lang="en-US" sz="1400" b="1" kern="1200" dirty="0">
                          <a:solidFill>
                            <a:schemeClr val="dk1"/>
                          </a:solidFill>
                          <a:latin typeface="+mn-lt"/>
                          <a:ea typeface="+mn-ea"/>
                          <a:cs typeface="+mn-cs"/>
                        </a:rPr>
                        <a:t>42</a:t>
                      </a:r>
                      <a:r>
                        <a:rPr lang="en-US" sz="1400" b="0" kern="1200" dirty="0">
                          <a:solidFill>
                            <a:schemeClr val="dk1"/>
                          </a:solidFill>
                          <a:latin typeface="+mn-lt"/>
                          <a:ea typeface="+mn-ea"/>
                          <a:cs typeface="+mn-cs"/>
                        </a:rPr>
                        <a:t> meals</a:t>
                      </a:r>
                      <a:endParaRPr lang="en-US" sz="140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57864775"/>
                  </a:ext>
                </a:extLst>
              </a:tr>
              <a:tr h="1280160">
                <a:tc>
                  <a:txBody>
                    <a:bodyPr/>
                    <a:lstStyle/>
                    <a:p>
                      <a:r>
                        <a:rPr lang="en-US" sz="1400" dirty="0"/>
                        <a:t>Wellcare </a:t>
                      </a:r>
                    </a:p>
                    <a:p>
                      <a:r>
                        <a:rPr lang="en-US" sz="1400" dirty="0"/>
                        <a:t>Dual Access</a:t>
                      </a:r>
                    </a:p>
                    <a:p>
                      <a:r>
                        <a:rPr lang="en-US" sz="1400" i="1" baseline="0" dirty="0"/>
                        <a:t>H6446016</a:t>
                      </a:r>
                    </a:p>
                    <a:p>
                      <a:endParaRPr lang="en-US" sz="1400" i="1" baseline="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D-SNP </a:t>
                      </a:r>
                    </a:p>
                    <a:p>
                      <a:r>
                        <a:rPr lang="en-US" sz="1400" i="1" dirty="0"/>
                        <a:t>Zero Cost Share </a:t>
                      </a:r>
                      <a:r>
                        <a:rPr lang="en-US" sz="1400" dirty="0"/>
                        <a:t>for: FBDE, QMB+, QMB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Carson City, Washoe,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Lyon, Churchill, Douglas, Storey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kern="1200" dirty="0">
                          <a:solidFill>
                            <a:schemeClr val="dk1"/>
                          </a:solidFill>
                          <a:latin typeface="+mn-lt"/>
                          <a:ea typeface="+mn-ea"/>
                          <a:cs typeface="+mn-cs"/>
                        </a:rPr>
                        <a:t>$4,000</a:t>
                      </a:r>
                      <a:r>
                        <a:rPr lang="en-US" sz="1400" b="1" kern="1200" baseline="0" dirty="0">
                          <a:solidFill>
                            <a:schemeClr val="dk1"/>
                          </a:solidFill>
                          <a:latin typeface="+mn-lt"/>
                          <a:ea typeface="+mn-ea"/>
                          <a:cs typeface="+mn-cs"/>
                        </a:rPr>
                        <a:t> </a:t>
                      </a:r>
                      <a:r>
                        <a:rPr lang="en-US" sz="1400" b="0" kern="1200" dirty="0">
                          <a:solidFill>
                            <a:schemeClr val="dk1"/>
                          </a:solidFill>
                          <a:latin typeface="+mn-lt"/>
                          <a:ea typeface="+mn-ea"/>
                          <a:cs typeface="+mn-cs"/>
                        </a:rPr>
                        <a:t>Preventative Dental/ Comprehensive; </a:t>
                      </a:r>
                      <a:r>
                        <a:rPr lang="en-US" sz="1400" b="1" baseline="0" dirty="0"/>
                        <a:t>$90</a:t>
                      </a:r>
                      <a:r>
                        <a:rPr lang="en-US" sz="1400" b="0" baseline="0" dirty="0"/>
                        <a:t>/month Flex</a:t>
                      </a:r>
                      <a:r>
                        <a:rPr lang="en-US" sz="1400" baseline="0" dirty="0"/>
                        <a:t> Card Benefit W/Rollover for OTC, Utilities, Rent Assistance, Gas, Healthy Food, DVH; </a:t>
                      </a:r>
                      <a:r>
                        <a:rPr lang="en-US" sz="1400" b="1" baseline="0" dirty="0"/>
                        <a:t>$300 </a:t>
                      </a:r>
                      <a:r>
                        <a:rPr lang="en-US" sz="1400" baseline="0" dirty="0"/>
                        <a:t>Vision Benefit </a:t>
                      </a:r>
                      <a:r>
                        <a:rPr lang="en-US" sz="1400" b="1" baseline="0" dirty="0"/>
                        <a:t>$2,000</a:t>
                      </a:r>
                      <a:r>
                        <a:rPr lang="en-US" sz="1400" baseline="0" dirty="0"/>
                        <a:t>/year hearing aid benefit; PERS- Emergency Response System</a:t>
                      </a:r>
                      <a:r>
                        <a:rPr lang="en-US" sz="1400" b="0" kern="1200" baseline="0" dirty="0">
                          <a:solidFill>
                            <a:schemeClr val="dk1"/>
                          </a:solidFill>
                          <a:latin typeface="+mn-lt"/>
                          <a:ea typeface="+mn-ea"/>
                          <a:cs typeface="+mn-cs"/>
                        </a:rPr>
                        <a:t>; </a:t>
                      </a:r>
                      <a:r>
                        <a:rPr lang="en-US" sz="1400" b="1" dirty="0"/>
                        <a:t>24</a:t>
                      </a:r>
                      <a:r>
                        <a:rPr lang="en-US" sz="1400" dirty="0"/>
                        <a:t> one-way transportation trips; </a:t>
                      </a:r>
                      <a:r>
                        <a:rPr lang="en-US" sz="1400" b="0" kern="1200" dirty="0">
                          <a:solidFill>
                            <a:schemeClr val="dk1"/>
                          </a:solidFill>
                          <a:latin typeface="+mn-lt"/>
                          <a:ea typeface="+mn-ea"/>
                          <a:cs typeface="+mn-cs"/>
                        </a:rPr>
                        <a:t>Silver &amp; Fit</a:t>
                      </a:r>
                      <a:r>
                        <a:rPr lang="en-US" sz="1400" b="0" kern="1200" baseline="0" dirty="0">
                          <a:solidFill>
                            <a:schemeClr val="dk1"/>
                          </a:solidFill>
                          <a:latin typeface="+mn-lt"/>
                          <a:ea typeface="+mn-ea"/>
                          <a:cs typeface="+mn-cs"/>
                        </a:rPr>
                        <a:t> Benefit - ASH; </a:t>
                      </a:r>
                      <a:r>
                        <a:rPr lang="en-US" sz="1400" kern="1200" dirty="0">
                          <a:solidFill>
                            <a:schemeClr val="dk1"/>
                          </a:solidFill>
                          <a:effectLst/>
                          <a:latin typeface="+mn-lt"/>
                          <a:ea typeface="+mn-ea"/>
                          <a:cs typeface="+mn-cs"/>
                        </a:rPr>
                        <a:t>$0 Prescription Drugs; </a:t>
                      </a:r>
                      <a:r>
                        <a:rPr lang="en-US" sz="1400" b="0" kern="1200" dirty="0">
                          <a:solidFill>
                            <a:schemeClr val="dk1"/>
                          </a:solidFill>
                          <a:latin typeface="+mn-lt"/>
                          <a:ea typeface="+mn-ea"/>
                          <a:cs typeface="+mn-cs"/>
                        </a:rPr>
                        <a:t>Post-acute 3 meals per day</a:t>
                      </a:r>
                      <a:r>
                        <a:rPr lang="en-US" sz="1400" b="0" kern="1200" baseline="0" dirty="0">
                          <a:solidFill>
                            <a:schemeClr val="dk1"/>
                          </a:solidFill>
                          <a:latin typeface="+mn-lt"/>
                          <a:ea typeface="+mn-ea"/>
                          <a:cs typeface="+mn-cs"/>
                        </a:rPr>
                        <a:t> up to 14</a:t>
                      </a:r>
                      <a:r>
                        <a:rPr lang="en-US" sz="1400" b="0" kern="1200" dirty="0">
                          <a:solidFill>
                            <a:schemeClr val="dk1"/>
                          </a:solidFill>
                          <a:latin typeface="+mn-lt"/>
                          <a:ea typeface="+mn-ea"/>
                          <a:cs typeface="+mn-cs"/>
                        </a:rPr>
                        <a:t> days for a max of </a:t>
                      </a:r>
                      <a:r>
                        <a:rPr lang="en-US" sz="1400" b="1" kern="1200" dirty="0">
                          <a:solidFill>
                            <a:schemeClr val="dk1"/>
                          </a:solidFill>
                          <a:latin typeface="+mn-lt"/>
                          <a:ea typeface="+mn-ea"/>
                          <a:cs typeface="+mn-cs"/>
                        </a:rPr>
                        <a:t>42</a:t>
                      </a:r>
                      <a:r>
                        <a:rPr lang="en-US" sz="1400" b="0" kern="1200" dirty="0">
                          <a:solidFill>
                            <a:schemeClr val="dk1"/>
                          </a:solidFill>
                          <a:latin typeface="+mn-lt"/>
                          <a:ea typeface="+mn-ea"/>
                          <a:cs typeface="+mn-cs"/>
                        </a:rPr>
                        <a:t> meals</a:t>
                      </a:r>
                      <a:endParaRPr lang="en-US" sz="140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41708980"/>
                  </a:ext>
                </a:extLst>
              </a:tr>
              <a:tr h="1280160">
                <a:tc>
                  <a:txBody>
                    <a:bodyPr/>
                    <a:lstStyle/>
                    <a:p>
                      <a:r>
                        <a:rPr lang="en-US" sz="1400" dirty="0"/>
                        <a:t>Wellcare</a:t>
                      </a:r>
                      <a:r>
                        <a:rPr lang="en-US" sz="1400" baseline="0" dirty="0"/>
                        <a:t> </a:t>
                      </a:r>
                    </a:p>
                    <a:p>
                      <a:r>
                        <a:rPr lang="en-US" sz="1400" baseline="0" dirty="0"/>
                        <a:t>Specialty No 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(P3/Arkos)</a:t>
                      </a:r>
                    </a:p>
                    <a:p>
                      <a:r>
                        <a:rPr lang="en-US" sz="1400" i="1" baseline="0" dirty="0"/>
                        <a:t>H6446017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C-SNP - Diabetes, Cardiovascular Disease, Congestive Heart Failure C-SNP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Clark, </a:t>
                      </a:r>
                      <a:r>
                        <a:rPr lang="en-US" sz="1400" b="0" baseline="0" dirty="0">
                          <a:solidFill>
                            <a:schemeClr val="tx1"/>
                          </a:solidFill>
                        </a:rPr>
                        <a:t>Nye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$3,000</a:t>
                      </a:r>
                      <a:r>
                        <a:rPr lang="en-US" sz="1400" b="1" kern="1200" baseline="0" dirty="0">
                          <a:solidFill>
                            <a:schemeClr val="dk1"/>
                          </a:solidFill>
                          <a:latin typeface="+mn-lt"/>
                          <a:ea typeface="+mn-ea"/>
                          <a:cs typeface="+mn-cs"/>
                        </a:rPr>
                        <a:t> </a:t>
                      </a:r>
                      <a:r>
                        <a:rPr lang="en-US" sz="1400" b="0" kern="1200" dirty="0">
                          <a:solidFill>
                            <a:schemeClr val="dk1"/>
                          </a:solidFill>
                          <a:latin typeface="+mn-lt"/>
                          <a:ea typeface="+mn-ea"/>
                          <a:cs typeface="+mn-cs"/>
                        </a:rPr>
                        <a:t>Preventative Dental/ Comprehensive; </a:t>
                      </a:r>
                      <a:r>
                        <a:rPr lang="en-US" sz="1400" b="1" dirty="0"/>
                        <a:t>$150</a:t>
                      </a:r>
                      <a:r>
                        <a:rPr lang="en-US" sz="1400" b="1" baseline="0" dirty="0"/>
                        <a:t> </a:t>
                      </a:r>
                      <a:r>
                        <a:rPr lang="en-US" sz="1400" baseline="0" dirty="0"/>
                        <a:t>OTC every quarter; </a:t>
                      </a:r>
                      <a:endParaRPr lang="en-US" sz="1400" b="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$200 </a:t>
                      </a:r>
                      <a:r>
                        <a:rPr lang="en-US" sz="1400" baseline="0" dirty="0"/>
                        <a:t>Vision Benefit; </a:t>
                      </a:r>
                      <a:r>
                        <a:rPr lang="en-US" sz="1400" b="1" baseline="0" dirty="0"/>
                        <a:t>$2,000</a:t>
                      </a:r>
                      <a:r>
                        <a:rPr lang="en-US" sz="1400" baseline="0" dirty="0"/>
                        <a:t>/yr. hearing aid benefit; PERS- Emergency Response System; </a:t>
                      </a:r>
                      <a:r>
                        <a:rPr lang="en-US" sz="1400" b="1" dirty="0"/>
                        <a:t>24</a:t>
                      </a:r>
                      <a:r>
                        <a:rPr lang="en-US" sz="1400" dirty="0"/>
                        <a:t> one-way transportation trips;</a:t>
                      </a:r>
                      <a:r>
                        <a:rPr lang="en-US" sz="1400" baseline="0" dirty="0"/>
                        <a:t> </a:t>
                      </a:r>
                      <a:r>
                        <a:rPr lang="en-US" sz="1400" b="0" kern="1200" dirty="0">
                          <a:solidFill>
                            <a:schemeClr val="dk1"/>
                          </a:solidFill>
                          <a:latin typeface="+mn-lt"/>
                          <a:ea typeface="+mn-ea"/>
                          <a:cs typeface="+mn-cs"/>
                        </a:rPr>
                        <a:t>Post-acute 3 meals per day</a:t>
                      </a:r>
                      <a:r>
                        <a:rPr lang="en-US" sz="1400" b="0" kern="1200" baseline="0" dirty="0">
                          <a:solidFill>
                            <a:schemeClr val="dk1"/>
                          </a:solidFill>
                          <a:latin typeface="+mn-lt"/>
                          <a:ea typeface="+mn-ea"/>
                          <a:cs typeface="+mn-cs"/>
                        </a:rPr>
                        <a:t> up to 14</a:t>
                      </a:r>
                      <a:r>
                        <a:rPr lang="en-US" sz="1400" b="0" kern="1200" dirty="0">
                          <a:solidFill>
                            <a:schemeClr val="dk1"/>
                          </a:solidFill>
                          <a:latin typeface="+mn-lt"/>
                          <a:ea typeface="+mn-ea"/>
                          <a:cs typeface="+mn-cs"/>
                        </a:rPr>
                        <a:t> days for a max of </a:t>
                      </a:r>
                      <a:r>
                        <a:rPr lang="en-US" sz="1400" b="1" kern="1200" dirty="0">
                          <a:solidFill>
                            <a:schemeClr val="dk1"/>
                          </a:solidFill>
                          <a:latin typeface="+mn-lt"/>
                          <a:ea typeface="+mn-ea"/>
                          <a:cs typeface="+mn-cs"/>
                        </a:rPr>
                        <a:t>42</a:t>
                      </a:r>
                      <a:r>
                        <a:rPr lang="en-US" sz="1400" b="0" kern="1200" dirty="0">
                          <a:solidFill>
                            <a:schemeClr val="dk1"/>
                          </a:solidFill>
                          <a:latin typeface="+mn-lt"/>
                          <a:ea typeface="+mn-ea"/>
                          <a:cs typeface="+mn-cs"/>
                        </a:rPr>
                        <a:t> meals; *Participates in SSM</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27315469"/>
                  </a:ext>
                </a:extLst>
              </a:tr>
            </a:tbl>
          </a:graphicData>
        </a:graphic>
      </p:graphicFrame>
      <p:sp>
        <p:nvSpPr>
          <p:cNvPr id="5" name="Title 4">
            <a:extLst>
              <a:ext uri="{FF2B5EF4-FFF2-40B4-BE49-F238E27FC236}">
                <a16:creationId xmlns:a16="http://schemas.microsoft.com/office/drawing/2014/main" id="{ACF7BBA3-C0AE-314D-92F6-4DC07D2E1C35}"/>
              </a:ext>
            </a:extLst>
          </p:cNvPr>
          <p:cNvSpPr>
            <a:spLocks noGrp="1"/>
          </p:cNvSpPr>
          <p:nvPr>
            <p:ph type="title"/>
          </p:nvPr>
        </p:nvSpPr>
        <p:spPr/>
        <p:txBody>
          <a:bodyPr/>
          <a:lstStyle/>
          <a:p>
            <a:r>
              <a:rPr lang="en-US" dirty="0"/>
              <a:t>Nevada | </a:t>
            </a:r>
            <a:r>
              <a:rPr lang="en-US" sz="3000" i="1" dirty="0"/>
              <a:t>At a Glance</a:t>
            </a:r>
            <a:endParaRPr lang="en-US" sz="3000" dirty="0"/>
          </a:p>
        </p:txBody>
      </p:sp>
      <p:sp>
        <p:nvSpPr>
          <p:cNvPr id="7" name="TextBox 3">
            <a:extLst>
              <a:ext uri="{FF2B5EF4-FFF2-40B4-BE49-F238E27FC236}">
                <a16:creationId xmlns:a16="http://schemas.microsoft.com/office/drawing/2014/main" id="{1843EF20-6CC8-483C-8AD5-8A5297A5F864}"/>
              </a:ext>
            </a:extLst>
          </p:cNvPr>
          <p:cNvSpPr txBox="1"/>
          <p:nvPr/>
        </p:nvSpPr>
        <p:spPr>
          <a:xfrm>
            <a:off x="7033492" y="6268670"/>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51009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09600" y="1648004"/>
            <a:ext cx="6322827" cy="4516212"/>
          </a:xfrm>
        </p:spPr>
        <p:txBody>
          <a:bodyPr/>
          <a:lstStyle/>
          <a:p>
            <a:pPr>
              <a:lnSpc>
                <a:spcPct val="100000"/>
              </a:lnSpc>
              <a:spcBef>
                <a:spcPts val="0"/>
              </a:spcBef>
              <a:spcAft>
                <a:spcPts val="1000"/>
              </a:spcAft>
            </a:pPr>
            <a:r>
              <a:rPr lang="en-US" sz="1800" dirty="0"/>
              <a:t>Metropolitan geography: Bernalillo, Dona Ana, Sandoval, </a:t>
            </a:r>
            <a:br>
              <a:rPr lang="en-US" sz="1800" dirty="0"/>
            </a:br>
            <a:r>
              <a:rPr lang="en-US" sz="1800" dirty="0"/>
              <a:t>Santa Fe</a:t>
            </a:r>
          </a:p>
          <a:p>
            <a:pPr>
              <a:lnSpc>
                <a:spcPct val="100000"/>
              </a:lnSpc>
              <a:spcBef>
                <a:spcPts val="0"/>
              </a:spcBef>
              <a:spcAft>
                <a:spcPts val="1000"/>
              </a:spcAft>
            </a:pPr>
            <a:r>
              <a:rPr lang="en-US" sz="1800" dirty="0"/>
              <a:t>Rural geography: San Juan, Rio Arriba, Taos, McKinley, Torrance, Valencia, Roosevelt, Quay, Luna, Curry, Cibola, Chaves, Eddy, Grant, Lea, Lincoln, Los Alamos, Otero, San Miguel</a:t>
            </a:r>
          </a:p>
          <a:p>
            <a:pPr>
              <a:lnSpc>
                <a:spcPct val="100000"/>
              </a:lnSpc>
              <a:spcBef>
                <a:spcPts val="0"/>
              </a:spcBef>
              <a:spcAft>
                <a:spcPts val="1000"/>
              </a:spcAft>
            </a:pPr>
            <a:r>
              <a:rPr lang="en-US" sz="1800" dirty="0"/>
              <a:t>Competitors: Presbyterian &amp; Humana  </a:t>
            </a:r>
          </a:p>
          <a:p>
            <a:pPr>
              <a:lnSpc>
                <a:spcPct val="100000"/>
              </a:lnSpc>
              <a:spcBef>
                <a:spcPts val="0"/>
              </a:spcBef>
              <a:spcAft>
                <a:spcPts val="1000"/>
              </a:spcAft>
            </a:pPr>
            <a:r>
              <a:rPr lang="en-US" sz="1800" dirty="0"/>
              <a:t>Provider reciprocity across states (AZ, CO, TX)</a:t>
            </a:r>
          </a:p>
          <a:p>
            <a:pPr marL="465138" lvl="2" indent="-239713">
              <a:lnSpc>
                <a:spcPct val="100000"/>
              </a:lnSpc>
              <a:spcBef>
                <a:spcPts val="0"/>
              </a:spcBef>
              <a:spcAft>
                <a:spcPts val="1000"/>
              </a:spcAft>
              <a:buClr>
                <a:schemeClr val="accent6"/>
              </a:buClr>
              <a:buFont typeface="Wingdings" pitchFamily="2" charset="2"/>
              <a:buChar char="§"/>
            </a:pPr>
            <a:r>
              <a:rPr lang="en-US" sz="1800" dirty="0"/>
              <a:t>Ongoing provider expansion statewide</a:t>
            </a:r>
          </a:p>
          <a:p>
            <a:pPr>
              <a:lnSpc>
                <a:spcPct val="100000"/>
              </a:lnSpc>
              <a:spcBef>
                <a:spcPts val="0"/>
              </a:spcBef>
              <a:spcAft>
                <a:spcPts val="1000"/>
              </a:spcAft>
            </a:pPr>
            <a:r>
              <a:rPr lang="en-US" sz="1800" dirty="0"/>
              <a:t>Big drivers: additional supplemental benefits (i.e., DVH, D-SNP Grocery Card) and network</a:t>
            </a:r>
          </a:p>
          <a:p>
            <a:pPr>
              <a:lnSpc>
                <a:spcPct val="100000"/>
              </a:lnSpc>
              <a:spcBef>
                <a:spcPts val="0"/>
              </a:spcBef>
              <a:spcAft>
                <a:spcPts val="1000"/>
              </a:spcAft>
            </a:pPr>
            <a:r>
              <a:rPr lang="en-US" sz="1800" dirty="0"/>
              <a:t>PPO options </a:t>
            </a:r>
          </a:p>
          <a:p>
            <a:pPr marL="0" indent="0">
              <a:lnSpc>
                <a:spcPct val="100000"/>
              </a:lnSpc>
              <a:spcAft>
                <a:spcPts val="500"/>
              </a:spcAft>
              <a:buNone/>
            </a:pPr>
            <a:endParaRPr lang="en-US" sz="1800" b="1" dirty="0">
              <a:solidFill>
                <a:schemeClr val="accent1"/>
              </a:solidFill>
            </a:endParaRPr>
          </a:p>
          <a:p>
            <a:pPr>
              <a:lnSpc>
                <a:spcPct val="100000"/>
              </a:lnSpc>
              <a:spcAft>
                <a:spcPts val="500"/>
              </a:spcAft>
            </a:pPr>
            <a:endParaRPr lang="en-US" sz="1800" dirty="0"/>
          </a:p>
          <a:p>
            <a:pPr>
              <a:lnSpc>
                <a:spcPct val="100000"/>
              </a:lnSpc>
              <a:spcAft>
                <a:spcPts val="500"/>
              </a:spcAft>
            </a:pPr>
            <a:endParaRPr lang="en-US" sz="1800" dirty="0"/>
          </a:p>
        </p:txBody>
      </p:sp>
      <p:sp>
        <p:nvSpPr>
          <p:cNvPr id="21" name="Title 3">
            <a:extLst>
              <a:ext uri="{FF2B5EF4-FFF2-40B4-BE49-F238E27FC236}">
                <a16:creationId xmlns:a16="http://schemas.microsoft.com/office/drawing/2014/main" id="{2ABB5E73-22C1-3032-117A-1B49A5DE0D76}"/>
              </a:ext>
            </a:extLst>
          </p:cNvPr>
          <p:cNvSpPr>
            <a:spLocks noGrp="1"/>
          </p:cNvSpPr>
          <p:nvPr>
            <p:ph type="title"/>
          </p:nvPr>
        </p:nvSpPr>
        <p:spPr>
          <a:xfrm>
            <a:off x="622125" y="485126"/>
            <a:ext cx="9182275" cy="1162878"/>
          </a:xfrm>
        </p:spPr>
        <p:txBody>
          <a:bodyPr/>
          <a:lstStyle/>
          <a:p>
            <a:r>
              <a:rPr lang="en-US" dirty="0"/>
              <a:t>New Mexico | </a:t>
            </a:r>
            <a:r>
              <a:rPr lang="en-US" sz="3000" i="1" dirty="0"/>
              <a:t>Review</a:t>
            </a:r>
            <a:endParaRPr lang="en-US" dirty="0"/>
          </a:p>
        </p:txBody>
      </p:sp>
      <p:grpSp>
        <p:nvGrpSpPr>
          <p:cNvPr id="10" name="Group 9">
            <a:extLst>
              <a:ext uri="{FF2B5EF4-FFF2-40B4-BE49-F238E27FC236}">
                <a16:creationId xmlns:a16="http://schemas.microsoft.com/office/drawing/2014/main" id="{1B2E0890-65E0-7A13-0384-1C99C45A3FB1}"/>
              </a:ext>
            </a:extLst>
          </p:cNvPr>
          <p:cNvGrpSpPr/>
          <p:nvPr/>
        </p:nvGrpSpPr>
        <p:grpSpPr>
          <a:xfrm>
            <a:off x="7281942" y="1596395"/>
            <a:ext cx="4415633" cy="4776479"/>
            <a:chOff x="7281942" y="1596395"/>
            <a:chExt cx="4415633" cy="4776479"/>
          </a:xfrm>
        </p:grpSpPr>
        <p:grpSp>
          <p:nvGrpSpPr>
            <p:cNvPr id="15" name="Group 14">
              <a:extLst>
                <a:ext uri="{FF2B5EF4-FFF2-40B4-BE49-F238E27FC236}">
                  <a16:creationId xmlns:a16="http://schemas.microsoft.com/office/drawing/2014/main" id="{517E6ACF-A4D6-46BA-8B4E-0CEB6B62F88B}"/>
                </a:ext>
              </a:extLst>
            </p:cNvPr>
            <p:cNvGrpSpPr/>
            <p:nvPr/>
          </p:nvGrpSpPr>
          <p:grpSpPr>
            <a:xfrm>
              <a:off x="9804400" y="5726543"/>
              <a:ext cx="1893175" cy="646331"/>
              <a:chOff x="10062907" y="2067301"/>
              <a:chExt cx="1893175" cy="646331"/>
            </a:xfrm>
          </p:grpSpPr>
          <p:sp>
            <p:nvSpPr>
              <p:cNvPr id="16" name="TextBox 15">
                <a:extLst>
                  <a:ext uri="{FF2B5EF4-FFF2-40B4-BE49-F238E27FC236}">
                    <a16:creationId xmlns:a16="http://schemas.microsoft.com/office/drawing/2014/main" id="{A6CBCCC1-074C-92C9-B4C9-E474E5D965C5}"/>
                  </a:ext>
                </a:extLst>
              </p:cNvPr>
              <p:cNvSpPr txBox="1"/>
              <p:nvPr/>
            </p:nvSpPr>
            <p:spPr>
              <a:xfrm>
                <a:off x="10301391" y="2067301"/>
                <a:ext cx="1654691" cy="646331"/>
              </a:xfrm>
              <a:prstGeom prst="rect">
                <a:avLst/>
              </a:prstGeom>
              <a:noFill/>
            </p:spPr>
            <p:txBody>
              <a:bodyPr wrap="square" rtlCol="0">
                <a:noAutofit/>
              </a:bodyPr>
              <a:lstStyle/>
              <a:p>
                <a:pPr>
                  <a:lnSpc>
                    <a:spcPct val="120000"/>
                  </a:lnSpc>
                </a:pPr>
                <a:r>
                  <a:rPr lang="en-US" dirty="0"/>
                  <a:t>Wellcare</a:t>
                </a:r>
              </a:p>
            </p:txBody>
          </p:sp>
          <p:sp>
            <p:nvSpPr>
              <p:cNvPr id="17" name="Rectangle 16">
                <a:extLst>
                  <a:ext uri="{FF2B5EF4-FFF2-40B4-BE49-F238E27FC236}">
                    <a16:creationId xmlns:a16="http://schemas.microsoft.com/office/drawing/2014/main" id="{60765FAF-0D49-A1E2-63E9-02FEBA53E5FA}"/>
                  </a:ext>
                </a:extLst>
              </p:cNvPr>
              <p:cNvSpPr/>
              <p:nvPr/>
            </p:nvSpPr>
            <p:spPr>
              <a:xfrm>
                <a:off x="10062907" y="2192174"/>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1989DA95-8237-3348-C7E9-C4ABA6654B69}"/>
                </a:ext>
              </a:extLst>
            </p:cNvPr>
            <p:cNvGrpSpPr/>
            <p:nvPr/>
          </p:nvGrpSpPr>
          <p:grpSpPr>
            <a:xfrm>
              <a:off x="7281942" y="1596395"/>
              <a:ext cx="3877177" cy="4246432"/>
              <a:chOff x="6787279" y="1342187"/>
              <a:chExt cx="4123498" cy="4516212"/>
            </a:xfrm>
          </p:grpSpPr>
          <p:pic>
            <p:nvPicPr>
              <p:cNvPr id="7" name="Picture 6" descr="A map of the state of colorado&#10;&#10;Description automatically generated with low confidence">
                <a:extLst>
                  <a:ext uri="{FF2B5EF4-FFF2-40B4-BE49-F238E27FC236}">
                    <a16:creationId xmlns:a16="http://schemas.microsoft.com/office/drawing/2014/main" id="{A686AE8A-BE27-05CE-3E0F-78886EA7F076}"/>
                  </a:ext>
                </a:extLst>
              </p:cNvPr>
              <p:cNvPicPr>
                <a:picLocks noChangeAspect="1"/>
              </p:cNvPicPr>
              <p:nvPr/>
            </p:nvPicPr>
            <p:blipFill>
              <a:blip r:embed="rId2"/>
              <a:stretch>
                <a:fillRect/>
              </a:stretch>
            </p:blipFill>
            <p:spPr>
              <a:xfrm>
                <a:off x="6787279" y="1342187"/>
                <a:ext cx="4123498" cy="4516212"/>
              </a:xfrm>
              <a:prstGeom prst="rect">
                <a:avLst/>
              </a:prstGeom>
            </p:spPr>
          </p:pic>
          <p:sp>
            <p:nvSpPr>
              <p:cNvPr id="8" name="Rectangle 7">
                <a:extLst>
                  <a:ext uri="{FF2B5EF4-FFF2-40B4-BE49-F238E27FC236}">
                    <a16:creationId xmlns:a16="http://schemas.microsoft.com/office/drawing/2014/main" id="{6611F1ED-4DEB-B851-38AE-178A992C2F9F}"/>
                  </a:ext>
                </a:extLst>
              </p:cNvPr>
              <p:cNvSpPr/>
              <p:nvPr/>
            </p:nvSpPr>
            <p:spPr>
              <a:xfrm>
                <a:off x="8995144" y="5401340"/>
                <a:ext cx="1180214" cy="27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114982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Wellcare Brand Bridging Strategy</a:t>
            </a:r>
          </a:p>
        </p:txBody>
      </p:sp>
      <p:sp>
        <p:nvSpPr>
          <p:cNvPr id="3" name="Content Placeholder 2"/>
          <p:cNvSpPr>
            <a:spLocks noGrp="1"/>
          </p:cNvSpPr>
          <p:nvPr>
            <p:ph idx="1"/>
          </p:nvPr>
        </p:nvSpPr>
        <p:spPr>
          <a:xfrm>
            <a:off x="622125" y="1648004"/>
            <a:ext cx="11058742" cy="3590777"/>
          </a:xfrm>
        </p:spPr>
        <p:txBody>
          <a:bodyPr/>
          <a:lstStyle/>
          <a:p>
            <a:pPr>
              <a:lnSpc>
                <a:spcPct val="100000"/>
              </a:lnSpc>
            </a:pPr>
            <a:r>
              <a:rPr lang="en-US" dirty="0"/>
              <a:t>Member, Provider, and select Field Marketing communications will feature a logo that includes a legacy Medicare brand</a:t>
            </a:r>
          </a:p>
          <a:p>
            <a:pPr>
              <a:lnSpc>
                <a:spcPct val="100000"/>
              </a:lnSpc>
            </a:pPr>
            <a:r>
              <a:rPr lang="en-US" dirty="0"/>
              <a:t>All National Marketing campaigns, Sales Operations communications, and Broker Materials will still be under the national Wellcare brand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630" y="3673214"/>
            <a:ext cx="2409676" cy="10026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514" y="4928574"/>
            <a:ext cx="2249610" cy="10012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225" y="3673214"/>
            <a:ext cx="2577870" cy="10026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6630" y="4928574"/>
            <a:ext cx="2222078" cy="100268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8514" y="3673214"/>
            <a:ext cx="2393503" cy="100268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4225" y="4921876"/>
            <a:ext cx="2303992" cy="1004345"/>
          </a:xfrm>
          <a:prstGeom prst="rect">
            <a:avLst/>
          </a:prstGeom>
        </p:spPr>
      </p:pic>
    </p:spTree>
    <p:extLst>
      <p:ext uri="{BB962C8B-B14F-4D97-AF65-F5344CB8AC3E}">
        <p14:creationId xmlns:p14="http://schemas.microsoft.com/office/powerpoint/2010/main" val="23578795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800285-09AC-5343-881A-099F9BBB5939}"/>
              </a:ext>
            </a:extLst>
          </p:cNvPr>
          <p:cNvGraphicFramePr>
            <a:graphicFrameLocks noGrp="1"/>
          </p:cNvGraphicFramePr>
          <p:nvPr/>
        </p:nvGraphicFramePr>
        <p:xfrm>
          <a:off x="609599" y="1648004"/>
          <a:ext cx="10960275" cy="3294779"/>
        </p:xfrm>
        <a:graphic>
          <a:graphicData uri="http://schemas.openxmlformats.org/drawingml/2006/table">
            <a:tbl>
              <a:tblPr firstRow="1" bandRow="1">
                <a:tableStyleId>{5C22544A-7EE6-4342-B048-85BDC9FD1C3A}</a:tableStyleId>
              </a:tblPr>
              <a:tblGrid>
                <a:gridCol w="1304172">
                  <a:extLst>
                    <a:ext uri="{9D8B030D-6E8A-4147-A177-3AD203B41FA5}">
                      <a16:colId xmlns:a16="http://schemas.microsoft.com/office/drawing/2014/main" val="1876114676"/>
                    </a:ext>
                  </a:extLst>
                </a:gridCol>
                <a:gridCol w="1764113">
                  <a:extLst>
                    <a:ext uri="{9D8B030D-6E8A-4147-A177-3AD203B41FA5}">
                      <a16:colId xmlns:a16="http://schemas.microsoft.com/office/drawing/2014/main" val="213999969"/>
                    </a:ext>
                  </a:extLst>
                </a:gridCol>
                <a:gridCol w="2094366">
                  <a:extLst>
                    <a:ext uri="{9D8B030D-6E8A-4147-A177-3AD203B41FA5}">
                      <a16:colId xmlns:a16="http://schemas.microsoft.com/office/drawing/2014/main" val="1358572829"/>
                    </a:ext>
                  </a:extLst>
                </a:gridCol>
                <a:gridCol w="5797624">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1465979">
                <a:tc>
                  <a:txBody>
                    <a:bodyPr/>
                    <a:lstStyle/>
                    <a:p>
                      <a:r>
                        <a:rPr lang="en-US" sz="1400" baseline="0" dirty="0"/>
                        <a:t>Wellcare </a:t>
                      </a:r>
                    </a:p>
                    <a:p>
                      <a:r>
                        <a:rPr lang="en-US" sz="1400" baseline="0" dirty="0"/>
                        <a:t>Dual Liberty</a:t>
                      </a:r>
                    </a:p>
                    <a:p>
                      <a:r>
                        <a:rPr lang="en-US" sz="1400" i="1" baseline="0" dirty="0"/>
                        <a:t>H2134-001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HMO</a:t>
                      </a:r>
                      <a:r>
                        <a:rPr lang="en-US" sz="1400" baseline="0" dirty="0"/>
                        <a:t> D-SNP</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t>Medicare Subset -  Zero Cost Share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dirty="0"/>
                        <a:t>D-SNP FBDE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Bernalillo, Chaves, Cibola, Curry, Dona Ana, Luna, McKinley, </a:t>
                      </a:r>
                      <a:r>
                        <a:rPr lang="en-US" sz="1400" b="0" baseline="0" dirty="0">
                          <a:solidFill>
                            <a:schemeClr val="tx1"/>
                          </a:solidFill>
                        </a:rPr>
                        <a:t>Quay, Rio Arriba </a:t>
                      </a:r>
                      <a:r>
                        <a:rPr lang="en-US" sz="1400" baseline="0" dirty="0"/>
                        <a:t>Roosevelt, San Juan, Sandoval, Santa Fe, Taos, Torrance, Valencia</a:t>
                      </a:r>
                      <a:endParaRPr lang="en-US" sz="1400" b="1" baseline="0" dirty="0">
                        <a:solidFill>
                          <a:schemeClr val="accent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$4,000</a:t>
                      </a:r>
                      <a:r>
                        <a:rPr lang="en-US" sz="1400" b="1" kern="1200" baseline="0" dirty="0">
                          <a:solidFill>
                            <a:schemeClr val="dk1"/>
                          </a:solidFill>
                          <a:latin typeface="+mn-lt"/>
                          <a:ea typeface="+mn-ea"/>
                          <a:cs typeface="+mn-cs"/>
                        </a:rPr>
                        <a:t> </a:t>
                      </a:r>
                      <a:r>
                        <a:rPr lang="en-US" sz="1400" b="0" kern="1200" dirty="0">
                          <a:solidFill>
                            <a:schemeClr val="dk1"/>
                          </a:solidFill>
                          <a:latin typeface="+mn-lt"/>
                          <a:ea typeface="+mn-ea"/>
                          <a:cs typeface="+mn-cs"/>
                        </a:rPr>
                        <a:t>Preventative Dental/Comprehensive; </a:t>
                      </a:r>
                      <a:r>
                        <a:rPr lang="en-US" sz="1400" b="1" baseline="0" dirty="0"/>
                        <a:t>$105 monthly VBID Debit Card (Utilities, Rent, Gas, Health Food, OTC-card/catalog)</a:t>
                      </a:r>
                      <a:r>
                        <a:rPr lang="en-US" sz="1400" baseline="0" dirty="0"/>
                        <a:t>; </a:t>
                      </a:r>
                      <a:r>
                        <a:rPr lang="en-US" sz="1400" b="1" baseline="0" dirty="0"/>
                        <a:t>$300 </a:t>
                      </a:r>
                      <a:r>
                        <a:rPr lang="en-US" sz="1400" baseline="0" dirty="0"/>
                        <a:t>Vision Benefit; </a:t>
                      </a:r>
                      <a:r>
                        <a:rPr lang="en-US" sz="1400" b="1" baseline="0" dirty="0"/>
                        <a:t>$1,500/</a:t>
                      </a:r>
                      <a:r>
                        <a:rPr lang="en-US" sz="1400" b="0" baseline="0" dirty="0"/>
                        <a:t>year for 2 hearing aids</a:t>
                      </a:r>
                      <a:r>
                        <a:rPr lang="en-US" sz="1400" baseline="0" dirty="0"/>
                        <a:t>; </a:t>
                      </a:r>
                      <a:r>
                        <a:rPr lang="en-US" sz="1400" b="1" dirty="0"/>
                        <a:t>24</a:t>
                      </a:r>
                      <a:r>
                        <a:rPr lang="en-US" sz="1400" dirty="0"/>
                        <a:t> one-way transportation trips;</a:t>
                      </a:r>
                      <a:r>
                        <a:rPr lang="en-US" sz="1400" baseline="0" dirty="0"/>
                        <a:t> </a:t>
                      </a:r>
                      <a:r>
                        <a:rPr lang="en-US" sz="1400" b="0" kern="1200" dirty="0">
                          <a:solidFill>
                            <a:schemeClr val="dk1"/>
                          </a:solidFill>
                          <a:latin typeface="+mn-lt"/>
                          <a:ea typeface="+mn-ea"/>
                          <a:cs typeface="+mn-cs"/>
                        </a:rPr>
                        <a:t>Silver &amp; Fit</a:t>
                      </a:r>
                      <a:r>
                        <a:rPr lang="en-US" sz="1400" b="0" kern="1200" baseline="0" dirty="0">
                          <a:solidFill>
                            <a:schemeClr val="dk1"/>
                          </a:solidFill>
                          <a:latin typeface="+mn-lt"/>
                          <a:ea typeface="+mn-ea"/>
                          <a:cs typeface="+mn-cs"/>
                        </a:rPr>
                        <a:t> Benefit - Includes fitness tracker; </a:t>
                      </a:r>
                      <a:r>
                        <a:rPr lang="en-US" sz="1400" b="0" kern="1200" dirty="0">
                          <a:solidFill>
                            <a:schemeClr val="dk1"/>
                          </a:solidFill>
                          <a:latin typeface="+mn-lt"/>
                          <a:ea typeface="+mn-ea"/>
                          <a:cs typeface="+mn-cs"/>
                        </a:rPr>
                        <a:t>Post-acute 3 meals per day</a:t>
                      </a:r>
                      <a:r>
                        <a:rPr lang="en-US" sz="1400" b="0" kern="1200" baseline="0" dirty="0">
                          <a:solidFill>
                            <a:schemeClr val="dk1"/>
                          </a:solidFill>
                          <a:latin typeface="+mn-lt"/>
                          <a:ea typeface="+mn-ea"/>
                          <a:cs typeface="+mn-cs"/>
                        </a:rPr>
                        <a:t> up to 14</a:t>
                      </a:r>
                      <a:r>
                        <a:rPr lang="en-US" sz="1400" b="0" kern="1200" dirty="0">
                          <a:solidFill>
                            <a:schemeClr val="dk1"/>
                          </a:solidFill>
                          <a:latin typeface="+mn-lt"/>
                          <a:ea typeface="+mn-ea"/>
                          <a:cs typeface="+mn-cs"/>
                        </a:rPr>
                        <a:t> days for a max of 42 meals.</a:t>
                      </a:r>
                      <a:endParaRPr lang="en-US" sz="1400" kern="1200" dirty="0">
                        <a:solidFill>
                          <a:schemeClr val="dk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6115444"/>
                  </a:ext>
                </a:extLst>
              </a:tr>
              <a:tr h="1463040">
                <a:tc>
                  <a:txBody>
                    <a:bodyPr/>
                    <a:lstStyle/>
                    <a:p>
                      <a:r>
                        <a:rPr lang="en-US" sz="1400" baseline="0" dirty="0"/>
                        <a:t>Wellcare </a:t>
                      </a:r>
                    </a:p>
                    <a:p>
                      <a:r>
                        <a:rPr lang="en-US" sz="1400" baseline="0" dirty="0"/>
                        <a:t>All Dual </a:t>
                      </a:r>
                    </a:p>
                    <a:p>
                      <a:r>
                        <a:rPr lang="en-US" sz="1400" i="1" baseline="0" dirty="0"/>
                        <a:t>H2134-003</a:t>
                      </a:r>
                    </a:p>
                    <a:p>
                      <a:endParaRPr lang="en-US" sz="1400" baseline="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HMO</a:t>
                      </a:r>
                      <a:r>
                        <a:rPr lang="en-US" sz="1400" baseline="0" dirty="0"/>
                        <a:t> D-SNP</a:t>
                      </a:r>
                      <a:endParaRPr lang="en-US" sz="1400" dirty="0"/>
                    </a:p>
                    <a:p>
                      <a:r>
                        <a:rPr lang="en-US" sz="1400" i="1" dirty="0"/>
                        <a:t>Medicare Subset -  </a:t>
                      </a:r>
                      <a:r>
                        <a:rPr lang="en-US" sz="1400" b="1" i="1" dirty="0"/>
                        <a:t>Non-Zero Cost </a:t>
                      </a:r>
                      <a:r>
                        <a:rPr lang="en-US" sz="1400" i="1" dirty="0"/>
                        <a:t>Share D-SNP FBDE, QDWI, QI, QMB, SLMB</a:t>
                      </a:r>
                      <a:endParaRPr lang="en-US" sz="1400" b="1" i="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Bernalillo, Chaves, Cibola, Curry, Dona Ana, Luna, McKinley, Quay, </a:t>
                      </a:r>
                      <a:r>
                        <a:rPr lang="en-US" sz="1400" b="0" baseline="0" dirty="0">
                          <a:solidFill>
                            <a:schemeClr val="tx1"/>
                          </a:solidFill>
                        </a:rPr>
                        <a:t>Rio Arriba</a:t>
                      </a:r>
                      <a:r>
                        <a:rPr lang="en-US" sz="1400" baseline="0" dirty="0"/>
                        <a:t>, Roosevelt, San Juan, Sandoval, Santa Fe, Taos, Torrance, Valencia </a:t>
                      </a:r>
                      <a:endParaRPr lang="en-US" sz="1400" b="1" baseline="0" dirty="0">
                        <a:solidFill>
                          <a:schemeClr val="accent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$3,000</a:t>
                      </a:r>
                      <a:r>
                        <a:rPr lang="en-US" sz="1400" b="1" kern="1200" baseline="0" dirty="0">
                          <a:solidFill>
                            <a:schemeClr val="dk1"/>
                          </a:solidFill>
                          <a:latin typeface="+mn-lt"/>
                          <a:ea typeface="+mn-ea"/>
                          <a:cs typeface="+mn-cs"/>
                        </a:rPr>
                        <a:t> </a:t>
                      </a:r>
                      <a:r>
                        <a:rPr lang="en-US" sz="1400" b="0" kern="1200" dirty="0">
                          <a:solidFill>
                            <a:schemeClr val="dk1"/>
                          </a:solidFill>
                          <a:latin typeface="+mn-lt"/>
                          <a:ea typeface="+mn-ea"/>
                          <a:cs typeface="+mn-cs"/>
                        </a:rPr>
                        <a:t>Preventative Dental/Comprehensive;</a:t>
                      </a:r>
                      <a:r>
                        <a:rPr lang="en-US" sz="1400" b="0" kern="1200" baseline="0" dirty="0">
                          <a:solidFill>
                            <a:schemeClr val="dk1"/>
                          </a:solidFill>
                          <a:latin typeface="+mn-lt"/>
                          <a:ea typeface="+mn-ea"/>
                          <a:cs typeface="+mn-cs"/>
                        </a:rPr>
                        <a:t> </a:t>
                      </a:r>
                      <a:r>
                        <a:rPr lang="en-US" sz="1400" b="1" baseline="0" dirty="0"/>
                        <a:t>$65 monthly VBID Debit Card (Utilities, Rent, Gas, Health Food, OTC-card/catalog)</a:t>
                      </a:r>
                      <a:r>
                        <a:rPr lang="en-US" sz="1400" baseline="0" dirty="0"/>
                        <a:t>; </a:t>
                      </a:r>
                      <a:r>
                        <a:rPr lang="en-US" sz="1400" b="1" baseline="0" dirty="0"/>
                        <a:t>$200 </a:t>
                      </a:r>
                      <a:r>
                        <a:rPr lang="en-US" sz="1400" baseline="0" dirty="0"/>
                        <a:t>Vision Benefit; </a:t>
                      </a:r>
                      <a:r>
                        <a:rPr lang="en-US" sz="1400" b="1" baseline="0" dirty="0"/>
                        <a:t>$1,500/</a:t>
                      </a:r>
                      <a:r>
                        <a:rPr lang="en-US" sz="1400" b="0" baseline="0" dirty="0"/>
                        <a:t>year for 2 hearing aids</a:t>
                      </a:r>
                      <a:r>
                        <a:rPr lang="en-US" sz="1400" baseline="0" dirty="0"/>
                        <a:t>; </a:t>
                      </a:r>
                      <a:r>
                        <a:rPr lang="en-US" sz="1400" b="1" dirty="0"/>
                        <a:t>12</a:t>
                      </a:r>
                      <a:r>
                        <a:rPr lang="en-US" sz="1400" dirty="0"/>
                        <a:t> one-way transportation trips; </a:t>
                      </a:r>
                      <a:r>
                        <a:rPr lang="en-US" sz="1400" b="0" kern="1200" dirty="0">
                          <a:solidFill>
                            <a:schemeClr val="dk1"/>
                          </a:solidFill>
                          <a:latin typeface="+mn-lt"/>
                          <a:ea typeface="+mn-ea"/>
                          <a:cs typeface="+mn-cs"/>
                        </a:rPr>
                        <a:t>Silver &amp; Fit</a:t>
                      </a:r>
                      <a:r>
                        <a:rPr lang="en-US" sz="1400" b="0" kern="1200" baseline="0" dirty="0">
                          <a:solidFill>
                            <a:schemeClr val="dk1"/>
                          </a:solidFill>
                          <a:latin typeface="+mn-lt"/>
                          <a:ea typeface="+mn-ea"/>
                          <a:cs typeface="+mn-cs"/>
                        </a:rPr>
                        <a:t> Benefit - Includes fitness tracker; </a:t>
                      </a:r>
                      <a:r>
                        <a:rPr lang="en-US" sz="1400" b="0" kern="1200" dirty="0">
                          <a:solidFill>
                            <a:schemeClr val="dk1"/>
                          </a:solidFill>
                          <a:latin typeface="+mn-lt"/>
                          <a:ea typeface="+mn-ea"/>
                          <a:cs typeface="+mn-cs"/>
                        </a:rPr>
                        <a:t>Post-acute 3 meals per day</a:t>
                      </a:r>
                      <a:r>
                        <a:rPr lang="en-US" sz="1400" b="0" kern="1200" baseline="0" dirty="0">
                          <a:solidFill>
                            <a:schemeClr val="dk1"/>
                          </a:solidFill>
                          <a:latin typeface="+mn-lt"/>
                          <a:ea typeface="+mn-ea"/>
                          <a:cs typeface="+mn-cs"/>
                        </a:rPr>
                        <a:t> up to 14</a:t>
                      </a:r>
                      <a:r>
                        <a:rPr lang="en-US" sz="1400" b="0" kern="1200" dirty="0">
                          <a:solidFill>
                            <a:schemeClr val="dk1"/>
                          </a:solidFill>
                          <a:latin typeface="+mn-lt"/>
                          <a:ea typeface="+mn-ea"/>
                          <a:cs typeface="+mn-cs"/>
                        </a:rPr>
                        <a:t> days for a max of </a:t>
                      </a:r>
                      <a:r>
                        <a:rPr lang="en-US" sz="1400" b="1" kern="1200" dirty="0">
                          <a:solidFill>
                            <a:schemeClr val="dk1"/>
                          </a:solidFill>
                          <a:latin typeface="+mn-lt"/>
                          <a:ea typeface="+mn-ea"/>
                          <a:cs typeface="+mn-cs"/>
                        </a:rPr>
                        <a:t>42</a:t>
                      </a:r>
                      <a:r>
                        <a:rPr lang="en-US" sz="1400" b="0" kern="1200" dirty="0">
                          <a:solidFill>
                            <a:schemeClr val="dk1"/>
                          </a:solidFill>
                          <a:latin typeface="+mn-lt"/>
                          <a:ea typeface="+mn-ea"/>
                          <a:cs typeface="+mn-cs"/>
                        </a:rPr>
                        <a:t> meals.</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47735344"/>
                  </a:ext>
                </a:extLst>
              </a:tr>
            </a:tbl>
          </a:graphicData>
        </a:graphic>
      </p:graphicFrame>
      <p:sp>
        <p:nvSpPr>
          <p:cNvPr id="5" name="Title 4">
            <a:extLst>
              <a:ext uri="{FF2B5EF4-FFF2-40B4-BE49-F238E27FC236}">
                <a16:creationId xmlns:a16="http://schemas.microsoft.com/office/drawing/2014/main" id="{7510ADB4-678A-3547-B4FE-BE10183F7916}"/>
              </a:ext>
            </a:extLst>
          </p:cNvPr>
          <p:cNvSpPr>
            <a:spLocks noGrp="1"/>
          </p:cNvSpPr>
          <p:nvPr>
            <p:ph type="title"/>
          </p:nvPr>
        </p:nvSpPr>
        <p:spPr/>
        <p:txBody>
          <a:bodyPr/>
          <a:lstStyle/>
          <a:p>
            <a:r>
              <a:rPr lang="en-US" dirty="0"/>
              <a:t>New Mexico | </a:t>
            </a:r>
            <a:r>
              <a:rPr lang="en-US" sz="3000" i="1" dirty="0"/>
              <a:t>At a Glance</a:t>
            </a:r>
            <a:endParaRPr lang="en-US" dirty="0"/>
          </a:p>
        </p:txBody>
      </p:sp>
    </p:spTree>
    <p:extLst>
      <p:ext uri="{BB962C8B-B14F-4D97-AF65-F5344CB8AC3E}">
        <p14:creationId xmlns:p14="http://schemas.microsoft.com/office/powerpoint/2010/main" val="16619560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800285-09AC-5343-881A-099F9BBB5939}"/>
              </a:ext>
            </a:extLst>
          </p:cNvPr>
          <p:cNvGraphicFramePr>
            <a:graphicFrameLocks noGrp="1"/>
          </p:cNvGraphicFramePr>
          <p:nvPr/>
        </p:nvGraphicFramePr>
        <p:xfrm>
          <a:off x="622124" y="1638300"/>
          <a:ext cx="10942590" cy="3291840"/>
        </p:xfrm>
        <a:graphic>
          <a:graphicData uri="http://schemas.openxmlformats.org/drawingml/2006/table">
            <a:tbl>
              <a:tblPr firstRow="1" bandRow="1">
                <a:tableStyleId>{5C22544A-7EE6-4342-B048-85BDC9FD1C3A}</a:tableStyleId>
              </a:tblPr>
              <a:tblGrid>
                <a:gridCol w="1573567">
                  <a:extLst>
                    <a:ext uri="{9D8B030D-6E8A-4147-A177-3AD203B41FA5}">
                      <a16:colId xmlns:a16="http://schemas.microsoft.com/office/drawing/2014/main" val="1876114676"/>
                    </a:ext>
                  </a:extLst>
                </a:gridCol>
                <a:gridCol w="1489768">
                  <a:extLst>
                    <a:ext uri="{9D8B030D-6E8A-4147-A177-3AD203B41FA5}">
                      <a16:colId xmlns:a16="http://schemas.microsoft.com/office/drawing/2014/main" val="213999969"/>
                    </a:ext>
                  </a:extLst>
                </a:gridCol>
                <a:gridCol w="2258141">
                  <a:extLst>
                    <a:ext uri="{9D8B030D-6E8A-4147-A177-3AD203B41FA5}">
                      <a16:colId xmlns:a16="http://schemas.microsoft.com/office/drawing/2014/main" val="1358572829"/>
                    </a:ext>
                  </a:extLst>
                </a:gridCol>
                <a:gridCol w="5621114">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1463040">
                <a:tc>
                  <a:txBody>
                    <a:bodyPr/>
                    <a:lstStyle/>
                    <a:p>
                      <a:pPr algn="l"/>
                      <a:r>
                        <a:rPr lang="en-US" sz="1400" baseline="0" dirty="0"/>
                        <a:t>Wellcare </a:t>
                      </a:r>
                    </a:p>
                    <a:p>
                      <a:pPr algn="l"/>
                      <a:r>
                        <a:rPr lang="en-US" sz="1400" baseline="0" dirty="0"/>
                        <a:t>No Premium</a:t>
                      </a:r>
                    </a:p>
                    <a:p>
                      <a:pPr algn="l"/>
                      <a:r>
                        <a:rPr lang="en-US" sz="1400" i="1" baseline="0" dirty="0"/>
                        <a:t>H2134-005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HMO</a:t>
                      </a:r>
                      <a:r>
                        <a:rPr lang="en-US" sz="1400" baseline="0" dirty="0"/>
                        <a:t> </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0" baseline="0" dirty="0">
                          <a:solidFill>
                            <a:schemeClr val="tx1"/>
                          </a:solidFill>
                        </a:rPr>
                        <a:t>Bernalillo, Dona Ana,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b="0" baseline="0" dirty="0">
                          <a:solidFill>
                            <a:schemeClr val="tx1"/>
                          </a:solidFill>
                        </a:rPr>
                        <a:t>Rio Arriba Sandoval, </a:t>
                      </a:r>
                      <a:r>
                        <a:rPr lang="pt-BR" sz="1400" b="1" baseline="0" dirty="0">
                          <a:solidFill>
                            <a:schemeClr val="accent4"/>
                          </a:solidFill>
                        </a:rPr>
                        <a:t>San Juan*</a:t>
                      </a:r>
                      <a:r>
                        <a:rPr lang="pt-BR" sz="1400" b="0" baseline="0" dirty="0">
                          <a:solidFill>
                            <a:schemeClr val="tx1"/>
                          </a:solidFill>
                        </a:rPr>
                        <a:t>, Santa Fe, Torrance, Valencia</a:t>
                      </a:r>
                      <a:endParaRPr lang="en-US" sz="1400" b="1" baseline="0" dirty="0">
                        <a:solidFill>
                          <a:schemeClr val="accent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$2,000 </a:t>
                      </a:r>
                      <a:r>
                        <a:rPr lang="en-US" sz="1400" b="0" kern="1200" dirty="0">
                          <a:solidFill>
                            <a:schemeClr val="dk1"/>
                          </a:solidFill>
                          <a:latin typeface="+mn-lt"/>
                          <a:ea typeface="+mn-ea"/>
                          <a:cs typeface="+mn-cs"/>
                        </a:rPr>
                        <a:t>Preventative Dental/Comprehensive;</a:t>
                      </a:r>
                      <a:r>
                        <a:rPr lang="en-US" sz="1400" b="0" kern="1200" baseline="0" dirty="0">
                          <a:solidFill>
                            <a:schemeClr val="dk1"/>
                          </a:solidFill>
                          <a:latin typeface="+mn-lt"/>
                          <a:ea typeface="+mn-ea"/>
                          <a:cs typeface="+mn-cs"/>
                        </a:rPr>
                        <a:t> </a:t>
                      </a:r>
                      <a:r>
                        <a:rPr lang="en-US" sz="1400" b="1" baseline="0" dirty="0"/>
                        <a:t>$60 </a:t>
                      </a:r>
                      <a:r>
                        <a:rPr lang="en-US" sz="1400" baseline="0" dirty="0"/>
                        <a:t>OTC every quarter Card/Catalog, </a:t>
                      </a:r>
                      <a:r>
                        <a:rPr lang="en-US" sz="1400" b="1" baseline="0" dirty="0"/>
                        <a:t>$100 </a:t>
                      </a:r>
                      <a:r>
                        <a:rPr lang="en-US" sz="1400" baseline="0" dirty="0"/>
                        <a:t>Vision Benefit, </a:t>
                      </a:r>
                      <a:r>
                        <a:rPr lang="en-US" sz="1400" b="1" baseline="0" dirty="0"/>
                        <a:t>$1,000/year </a:t>
                      </a:r>
                      <a:r>
                        <a:rPr lang="en-US" sz="1400" baseline="0" dirty="0"/>
                        <a:t>Hearing aid benefit; </a:t>
                      </a:r>
                      <a:r>
                        <a:rPr lang="en-US" sz="1400" b="0" kern="1200" dirty="0">
                          <a:solidFill>
                            <a:schemeClr val="dk1"/>
                          </a:solidFill>
                          <a:latin typeface="+mn-lt"/>
                          <a:ea typeface="+mn-ea"/>
                          <a:cs typeface="+mn-cs"/>
                        </a:rPr>
                        <a:t>Silver &amp; Fit</a:t>
                      </a:r>
                      <a:r>
                        <a:rPr lang="en-US" sz="1400" b="0" kern="1200" baseline="0" dirty="0">
                          <a:solidFill>
                            <a:schemeClr val="dk1"/>
                          </a:solidFill>
                          <a:latin typeface="+mn-lt"/>
                          <a:ea typeface="+mn-ea"/>
                          <a:cs typeface="+mn-cs"/>
                        </a:rPr>
                        <a:t> Benefit - Includes fitness tracker.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74770200"/>
                  </a:ext>
                </a:extLst>
              </a:tr>
              <a:tr h="1463040">
                <a:tc>
                  <a:txBody>
                    <a:bodyPr/>
                    <a:lstStyle/>
                    <a:p>
                      <a:pPr marL="0" algn="l" defTabSz="914400" rtl="0" eaLnBrk="1" fontAlgn="ctr" latinLnBrk="0" hangingPunct="1"/>
                      <a:r>
                        <a:rPr lang="en-US" sz="1400" kern="1200" baseline="0" dirty="0">
                          <a:solidFill>
                            <a:schemeClr val="dk1"/>
                          </a:solidFill>
                          <a:latin typeface="+mn-lt"/>
                          <a:ea typeface="+mn-ea"/>
                          <a:cs typeface="+mn-cs"/>
                        </a:rPr>
                        <a:t>Wellcare </a:t>
                      </a:r>
                    </a:p>
                    <a:p>
                      <a:pPr marL="0" algn="l" defTabSz="914400" rtl="0" eaLnBrk="1" fontAlgn="ctr" latinLnBrk="0" hangingPunct="1"/>
                      <a:r>
                        <a:rPr lang="en-US" sz="1400" kern="1200" baseline="0" dirty="0">
                          <a:solidFill>
                            <a:schemeClr val="dk1"/>
                          </a:solidFill>
                          <a:latin typeface="+mn-lt"/>
                          <a:ea typeface="+mn-ea"/>
                          <a:cs typeface="+mn-cs"/>
                        </a:rPr>
                        <a:t>No Premium Open</a:t>
                      </a:r>
                    </a:p>
                    <a:p>
                      <a:pPr marL="0" algn="l" defTabSz="914400" rtl="0" eaLnBrk="1" fontAlgn="ctr" latinLnBrk="0" hangingPunct="1"/>
                      <a:r>
                        <a:rPr lang="en-US" sz="1400" i="1" kern="1200" baseline="0" dirty="0">
                          <a:solidFill>
                            <a:schemeClr val="dk1"/>
                          </a:solidFill>
                          <a:latin typeface="+mn-lt"/>
                          <a:ea typeface="+mn-ea"/>
                          <a:cs typeface="+mn-cs"/>
                        </a:rPr>
                        <a:t>H9976-002</a:t>
                      </a:r>
                    </a:p>
                  </a:txBody>
                  <a:tcPr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OPEN 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a:solidFill>
                            <a:schemeClr val="tx1"/>
                          </a:solidFill>
                          <a:latin typeface="+mn-lt"/>
                          <a:ea typeface="+mn-ea"/>
                          <a:cs typeface="+mn-cs"/>
                        </a:rPr>
                        <a:t>Bernalillo, Chaves, Cibola, Curry, Dona Ana, Luna, McKinley, Quay, Rio Arriba, Roosevelt, Sandoval, Santa Fe, Taos, Torrance, Valencia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$1,500 </a:t>
                      </a:r>
                      <a:r>
                        <a:rPr lang="en-US" sz="1400" b="0" kern="1200" dirty="0">
                          <a:solidFill>
                            <a:schemeClr val="dk1"/>
                          </a:solidFill>
                          <a:latin typeface="+mn-lt"/>
                          <a:ea typeface="+mn-ea"/>
                          <a:cs typeface="+mn-cs"/>
                        </a:rPr>
                        <a:t>Preventative Dental/Comprehensive; </a:t>
                      </a:r>
                      <a:r>
                        <a:rPr lang="en-US" sz="1400" b="1" baseline="0" dirty="0"/>
                        <a:t>$105 </a:t>
                      </a:r>
                      <a:r>
                        <a:rPr lang="en-US" sz="1400" baseline="0" dirty="0"/>
                        <a:t>OTC every quarter Card/Catalog; </a:t>
                      </a:r>
                      <a:r>
                        <a:rPr lang="en-US" sz="1400" b="1" baseline="0" dirty="0"/>
                        <a:t>$100 </a:t>
                      </a:r>
                      <a:r>
                        <a:rPr lang="en-US" sz="1400" baseline="0" dirty="0"/>
                        <a:t>Vision Benefit; </a:t>
                      </a:r>
                      <a:r>
                        <a:rPr lang="en-US" sz="1400" b="1" baseline="0" dirty="0"/>
                        <a:t>$1,000/year </a:t>
                      </a:r>
                      <a:r>
                        <a:rPr lang="en-US" sz="1400" baseline="0" dirty="0"/>
                        <a:t>Hearing aid benefit; </a:t>
                      </a:r>
                      <a:r>
                        <a:rPr lang="en-US" sz="1400" b="0" kern="1200" dirty="0">
                          <a:solidFill>
                            <a:schemeClr val="dk1"/>
                          </a:solidFill>
                          <a:latin typeface="+mn-lt"/>
                          <a:ea typeface="+mn-ea"/>
                          <a:cs typeface="+mn-cs"/>
                        </a:rPr>
                        <a:t>Silver &amp; Fit</a:t>
                      </a:r>
                      <a:r>
                        <a:rPr lang="en-US" sz="1400" b="0" kern="1200" baseline="0" dirty="0">
                          <a:solidFill>
                            <a:schemeClr val="dk1"/>
                          </a:solidFill>
                          <a:latin typeface="+mn-lt"/>
                          <a:ea typeface="+mn-ea"/>
                          <a:cs typeface="+mn-cs"/>
                        </a:rPr>
                        <a:t> Benefit - Includes fitness tracker.</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6881580"/>
                  </a:ext>
                </a:extLst>
              </a:tr>
            </a:tbl>
          </a:graphicData>
        </a:graphic>
      </p:graphicFrame>
      <p:sp>
        <p:nvSpPr>
          <p:cNvPr id="5" name="Title 4">
            <a:extLst>
              <a:ext uri="{FF2B5EF4-FFF2-40B4-BE49-F238E27FC236}">
                <a16:creationId xmlns:a16="http://schemas.microsoft.com/office/drawing/2014/main" id="{7510ADB4-678A-3547-B4FE-BE10183F7916}"/>
              </a:ext>
            </a:extLst>
          </p:cNvPr>
          <p:cNvSpPr>
            <a:spLocks noGrp="1"/>
          </p:cNvSpPr>
          <p:nvPr>
            <p:ph type="title"/>
          </p:nvPr>
        </p:nvSpPr>
        <p:spPr/>
        <p:txBody>
          <a:bodyPr/>
          <a:lstStyle/>
          <a:p>
            <a:r>
              <a:rPr lang="en-US" dirty="0"/>
              <a:t>New Mexico | </a:t>
            </a:r>
            <a:r>
              <a:rPr lang="en-US" sz="3000" i="1" dirty="0"/>
              <a:t>At a Glance</a:t>
            </a:r>
            <a:endParaRPr lang="en-US" dirty="0"/>
          </a:p>
        </p:txBody>
      </p:sp>
      <p:sp>
        <p:nvSpPr>
          <p:cNvPr id="7" name="TextBox 6">
            <a:extLst>
              <a:ext uri="{FF2B5EF4-FFF2-40B4-BE49-F238E27FC236}">
                <a16:creationId xmlns:a16="http://schemas.microsoft.com/office/drawing/2014/main" id="{9A3D46E4-62CE-60AA-A7F2-98619EAF6EB1}"/>
              </a:ext>
            </a:extLst>
          </p:cNvPr>
          <p:cNvSpPr txBox="1"/>
          <p:nvPr/>
        </p:nvSpPr>
        <p:spPr>
          <a:xfrm>
            <a:off x="622124" y="4973479"/>
            <a:ext cx="1981200" cy="276999"/>
          </a:xfrm>
          <a:prstGeom prst="rect">
            <a:avLst/>
          </a:prstGeom>
          <a:noFill/>
        </p:spPr>
        <p:txBody>
          <a:bodyPr wrap="square" rtlCol="0">
            <a:spAutoFit/>
          </a:bodyPr>
          <a:lstStyle/>
          <a:p>
            <a:r>
              <a:rPr lang="en-US" sz="1200" b="1" dirty="0">
                <a:solidFill>
                  <a:schemeClr val="accent4"/>
                </a:solidFill>
              </a:rPr>
              <a:t>*New expansion county</a:t>
            </a:r>
          </a:p>
        </p:txBody>
      </p:sp>
    </p:spTree>
    <p:extLst>
      <p:ext uri="{BB962C8B-B14F-4D97-AF65-F5344CB8AC3E}">
        <p14:creationId xmlns:p14="http://schemas.microsoft.com/office/powerpoint/2010/main" val="20127269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461A6-4E8D-1E4B-95F6-79557D5CB28E}"/>
              </a:ext>
            </a:extLst>
          </p:cNvPr>
          <p:cNvSpPr>
            <a:spLocks noGrp="1"/>
          </p:cNvSpPr>
          <p:nvPr>
            <p:ph idx="1"/>
          </p:nvPr>
        </p:nvSpPr>
        <p:spPr>
          <a:xfrm>
            <a:off x="609600" y="1648004"/>
            <a:ext cx="5808656" cy="3978337"/>
          </a:xfrm>
        </p:spPr>
        <p:txBody>
          <a:bodyPr/>
          <a:lstStyle/>
          <a:p>
            <a:pPr>
              <a:spcAft>
                <a:spcPts val="1000"/>
              </a:spcAft>
            </a:pPr>
            <a:r>
              <a:rPr lang="en-US" sz="2000" dirty="0"/>
              <a:t>Top competitors are UHC, Kaiser, Regence</a:t>
            </a:r>
          </a:p>
          <a:p>
            <a:pPr>
              <a:spcAft>
                <a:spcPts val="1000"/>
              </a:spcAft>
            </a:pPr>
            <a:r>
              <a:rPr lang="en-US" sz="2000" dirty="0">
                <a:latin typeface="Calibri" panose="020F0502020204030204"/>
              </a:rPr>
              <a:t>Broad provider network across the state </a:t>
            </a:r>
            <a:br>
              <a:rPr lang="en-US" sz="2000" dirty="0">
                <a:latin typeface="Calibri" panose="020F0502020204030204"/>
              </a:rPr>
            </a:br>
            <a:r>
              <a:rPr lang="en-US" sz="2000" b="1" dirty="0">
                <a:latin typeface="Calibri" panose="020F0502020204030204"/>
              </a:rPr>
              <a:t>(24 hospital systems statewide)</a:t>
            </a:r>
            <a:endParaRPr lang="en-US" sz="2000" dirty="0"/>
          </a:p>
          <a:p>
            <a:r>
              <a:rPr lang="en-US" sz="2000" dirty="0"/>
              <a:t>Portland metro (including Vancouver in Clark county, WA) is the largest area/population.</a:t>
            </a:r>
          </a:p>
          <a:p>
            <a:pPr>
              <a:spcAft>
                <a:spcPts val="1000"/>
              </a:spcAft>
            </a:pPr>
            <a:r>
              <a:rPr lang="en-US" sz="2000" dirty="0"/>
              <a:t>Remaining service areas are mainly rural, creating a huge selling opportunity.</a:t>
            </a:r>
          </a:p>
          <a:p>
            <a:pPr lvl="1">
              <a:spcAft>
                <a:spcPts val="1000"/>
              </a:spcAft>
            </a:pPr>
            <a:r>
              <a:rPr lang="en-US" sz="2000" b="1" dirty="0"/>
              <a:t>Wellcare No Premium PPO Open expanded to all 13 PPO counties</a:t>
            </a:r>
          </a:p>
          <a:p>
            <a:pPr lvl="1">
              <a:spcAft>
                <a:spcPts val="1000"/>
              </a:spcAft>
            </a:pPr>
            <a:r>
              <a:rPr lang="en-US" sz="2000" dirty="0"/>
              <a:t>No referrals required on all products.</a:t>
            </a:r>
          </a:p>
          <a:p>
            <a:pPr lvl="1"/>
            <a:endParaRPr lang="en-US" sz="1200" dirty="0">
              <a:solidFill>
                <a:srgbClr val="262761"/>
              </a:solidFill>
            </a:endParaRPr>
          </a:p>
          <a:p>
            <a:pPr lvl="1"/>
            <a:endParaRPr lang="en-US" sz="1200" dirty="0">
              <a:solidFill>
                <a:srgbClr val="262761"/>
              </a:solidFill>
            </a:endParaRPr>
          </a:p>
          <a:p>
            <a:pPr lvl="1"/>
            <a:endParaRPr lang="en-US" sz="1200" dirty="0">
              <a:solidFill>
                <a:srgbClr val="262761"/>
              </a:solidFill>
            </a:endParaRPr>
          </a:p>
          <a:p>
            <a:pPr lvl="1"/>
            <a:endParaRPr lang="en-US" sz="1200" dirty="0">
              <a:solidFill>
                <a:srgbClr val="262761"/>
              </a:solidFill>
            </a:endParaRPr>
          </a:p>
          <a:p>
            <a:pPr lvl="1"/>
            <a:endParaRPr lang="en-US" sz="1200" dirty="0">
              <a:solidFill>
                <a:srgbClr val="262761"/>
              </a:solidFill>
            </a:endParaRPr>
          </a:p>
        </p:txBody>
      </p:sp>
      <p:sp>
        <p:nvSpPr>
          <p:cNvPr id="7" name="TextBox 6"/>
          <p:cNvSpPr txBox="1"/>
          <p:nvPr/>
        </p:nvSpPr>
        <p:spPr>
          <a:xfrm>
            <a:off x="5745788" y="85725"/>
            <a:ext cx="3870126" cy="338554"/>
          </a:xfrm>
          <a:prstGeom prst="rect">
            <a:avLst/>
          </a:prstGeom>
          <a:noFill/>
        </p:spPr>
        <p:txBody>
          <a:bodyPr wrap="square" rtlCol="0">
            <a:spAutoFit/>
          </a:bodyPr>
          <a:lstStyle/>
          <a:p>
            <a:endParaRPr lang="en-US" sz="1600" dirty="0"/>
          </a:p>
        </p:txBody>
      </p:sp>
      <p:sp>
        <p:nvSpPr>
          <p:cNvPr id="5" name="Title 4">
            <a:extLst>
              <a:ext uri="{FF2B5EF4-FFF2-40B4-BE49-F238E27FC236}">
                <a16:creationId xmlns:a16="http://schemas.microsoft.com/office/drawing/2014/main" id="{CB7F90BE-1EC2-3A41-A189-95880DA7E674}"/>
              </a:ext>
            </a:extLst>
          </p:cNvPr>
          <p:cNvSpPr>
            <a:spLocks noGrp="1"/>
          </p:cNvSpPr>
          <p:nvPr>
            <p:ph type="title"/>
          </p:nvPr>
        </p:nvSpPr>
        <p:spPr/>
        <p:txBody>
          <a:bodyPr/>
          <a:lstStyle/>
          <a:p>
            <a:r>
              <a:rPr lang="en-US" dirty="0"/>
              <a:t>Oregon | </a:t>
            </a:r>
            <a:r>
              <a:rPr lang="en-US" sz="3000" i="1" dirty="0"/>
              <a:t>Review</a:t>
            </a:r>
            <a:endParaRPr lang="en-US" dirty="0"/>
          </a:p>
        </p:txBody>
      </p:sp>
      <p:grpSp>
        <p:nvGrpSpPr>
          <p:cNvPr id="16" name="Group 15">
            <a:extLst>
              <a:ext uri="{FF2B5EF4-FFF2-40B4-BE49-F238E27FC236}">
                <a16:creationId xmlns:a16="http://schemas.microsoft.com/office/drawing/2014/main" id="{3E6D8897-93DB-F11A-896B-BA5F6ED0481C}"/>
              </a:ext>
            </a:extLst>
          </p:cNvPr>
          <p:cNvGrpSpPr/>
          <p:nvPr/>
        </p:nvGrpSpPr>
        <p:grpSpPr>
          <a:xfrm>
            <a:off x="6996258" y="1822717"/>
            <a:ext cx="4586142" cy="3887513"/>
            <a:chOff x="6996258" y="1822717"/>
            <a:chExt cx="4586142" cy="3887513"/>
          </a:xfrm>
        </p:grpSpPr>
        <p:grpSp>
          <p:nvGrpSpPr>
            <p:cNvPr id="13" name="Group 12">
              <a:extLst>
                <a:ext uri="{FF2B5EF4-FFF2-40B4-BE49-F238E27FC236}">
                  <a16:creationId xmlns:a16="http://schemas.microsoft.com/office/drawing/2014/main" id="{1EA2C4B9-6DB1-484B-99F2-5C03ABAD8DFD}"/>
                </a:ext>
              </a:extLst>
            </p:cNvPr>
            <p:cNvGrpSpPr/>
            <p:nvPr/>
          </p:nvGrpSpPr>
          <p:grpSpPr>
            <a:xfrm>
              <a:off x="9959782" y="5340898"/>
              <a:ext cx="1514625" cy="369332"/>
              <a:chOff x="8416737" y="5174229"/>
              <a:chExt cx="1514625" cy="369332"/>
            </a:xfrm>
          </p:grpSpPr>
          <p:sp>
            <p:nvSpPr>
              <p:cNvPr id="14" name="TextBox 13">
                <a:extLst>
                  <a:ext uri="{FF2B5EF4-FFF2-40B4-BE49-F238E27FC236}">
                    <a16:creationId xmlns:a16="http://schemas.microsoft.com/office/drawing/2014/main" id="{621D6B6C-C82F-4F46-8B5D-C1DA83FF0744}"/>
                  </a:ext>
                </a:extLst>
              </p:cNvPr>
              <p:cNvSpPr txBox="1"/>
              <p:nvPr/>
            </p:nvSpPr>
            <p:spPr>
              <a:xfrm>
                <a:off x="8655222" y="5174229"/>
                <a:ext cx="1276140" cy="369332"/>
              </a:xfrm>
              <a:prstGeom prst="rect">
                <a:avLst/>
              </a:prstGeom>
              <a:noFill/>
            </p:spPr>
            <p:txBody>
              <a:bodyPr wrap="square" rtlCol="0">
                <a:spAutoFit/>
              </a:bodyPr>
              <a:lstStyle/>
              <a:p>
                <a:r>
                  <a:rPr lang="en-US" dirty="0"/>
                  <a:t>Wellcare</a:t>
                </a:r>
              </a:p>
            </p:txBody>
          </p:sp>
          <p:sp>
            <p:nvSpPr>
              <p:cNvPr id="15" name="Rectangle 14">
                <a:extLst>
                  <a:ext uri="{FF2B5EF4-FFF2-40B4-BE49-F238E27FC236}">
                    <a16:creationId xmlns:a16="http://schemas.microsoft.com/office/drawing/2014/main" id="{82A050FA-131D-FB47-B161-BB15F024BB7B}"/>
                  </a:ext>
                </a:extLst>
              </p:cNvPr>
              <p:cNvSpPr/>
              <p:nvPr/>
            </p:nvSpPr>
            <p:spPr>
              <a:xfrm>
                <a:off x="8416737" y="5261380"/>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12D79BE9-68B5-7B6A-ABF7-5603B0AF8BBA}"/>
                </a:ext>
              </a:extLst>
            </p:cNvPr>
            <p:cNvGrpSpPr/>
            <p:nvPr/>
          </p:nvGrpSpPr>
          <p:grpSpPr>
            <a:xfrm>
              <a:off x="6996258" y="1822717"/>
              <a:ext cx="4586142" cy="3447681"/>
              <a:chOff x="6996258" y="1822717"/>
              <a:chExt cx="4586142" cy="3447681"/>
            </a:xfrm>
          </p:grpSpPr>
          <p:pic>
            <p:nvPicPr>
              <p:cNvPr id="6" name="Picture 5" descr="A map of the state of oregon&#10;&#10;Description automatically generated">
                <a:extLst>
                  <a:ext uri="{FF2B5EF4-FFF2-40B4-BE49-F238E27FC236}">
                    <a16:creationId xmlns:a16="http://schemas.microsoft.com/office/drawing/2014/main" id="{4849D27E-977A-037C-67FF-7E78A0872D6F}"/>
                  </a:ext>
                </a:extLst>
              </p:cNvPr>
              <p:cNvPicPr>
                <a:picLocks noChangeAspect="1"/>
              </p:cNvPicPr>
              <p:nvPr/>
            </p:nvPicPr>
            <p:blipFill>
              <a:blip r:embed="rId2"/>
              <a:stretch>
                <a:fillRect/>
              </a:stretch>
            </p:blipFill>
            <p:spPr>
              <a:xfrm>
                <a:off x="6996258" y="1822717"/>
                <a:ext cx="4586142" cy="3447681"/>
              </a:xfrm>
              <a:prstGeom prst="rect">
                <a:avLst/>
              </a:prstGeom>
            </p:spPr>
          </p:pic>
          <p:sp>
            <p:nvSpPr>
              <p:cNvPr id="8" name="Rectangle 7">
                <a:extLst>
                  <a:ext uri="{FF2B5EF4-FFF2-40B4-BE49-F238E27FC236}">
                    <a16:creationId xmlns:a16="http://schemas.microsoft.com/office/drawing/2014/main" id="{A9983191-0D45-EBDA-CB5A-29BBF396FE9B}"/>
                  </a:ext>
                </a:extLst>
              </p:cNvPr>
              <p:cNvSpPr/>
              <p:nvPr/>
            </p:nvSpPr>
            <p:spPr>
              <a:xfrm>
                <a:off x="8240233" y="1913332"/>
                <a:ext cx="754911" cy="2876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0510144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745788" y="85725"/>
            <a:ext cx="3870126" cy="338554"/>
          </a:xfrm>
          <a:prstGeom prst="rect">
            <a:avLst/>
          </a:prstGeom>
          <a:noFill/>
        </p:spPr>
        <p:txBody>
          <a:bodyPr wrap="square" rtlCol="0">
            <a:spAutoFit/>
          </a:bodyPr>
          <a:lstStyle/>
          <a:p>
            <a:endParaRPr lang="en-US" sz="1600" dirty="0"/>
          </a:p>
        </p:txBody>
      </p:sp>
      <p:sp>
        <p:nvSpPr>
          <p:cNvPr id="5" name="Title 4">
            <a:extLst>
              <a:ext uri="{FF2B5EF4-FFF2-40B4-BE49-F238E27FC236}">
                <a16:creationId xmlns:a16="http://schemas.microsoft.com/office/drawing/2014/main" id="{CB7F90BE-1EC2-3A41-A189-95880DA7E674}"/>
              </a:ext>
            </a:extLst>
          </p:cNvPr>
          <p:cNvSpPr>
            <a:spLocks noGrp="1"/>
          </p:cNvSpPr>
          <p:nvPr>
            <p:ph type="title"/>
          </p:nvPr>
        </p:nvSpPr>
        <p:spPr/>
        <p:txBody>
          <a:bodyPr/>
          <a:lstStyle/>
          <a:p>
            <a:r>
              <a:rPr lang="en-US" dirty="0"/>
              <a:t>Oregon | </a:t>
            </a:r>
            <a:r>
              <a:rPr lang="en-US" sz="3000" i="1" dirty="0"/>
              <a:t>Service Area</a:t>
            </a:r>
            <a:endParaRPr lang="en-US" dirty="0"/>
          </a:p>
        </p:txBody>
      </p:sp>
      <p:sp>
        <p:nvSpPr>
          <p:cNvPr id="16" name="Content Placeholder 2">
            <a:extLst>
              <a:ext uri="{FF2B5EF4-FFF2-40B4-BE49-F238E27FC236}">
                <a16:creationId xmlns:a16="http://schemas.microsoft.com/office/drawing/2014/main" id="{8480473F-289F-AB48-9DC4-12CFCAFF2210}"/>
              </a:ext>
            </a:extLst>
          </p:cNvPr>
          <p:cNvSpPr>
            <a:spLocks noGrp="1"/>
          </p:cNvSpPr>
          <p:nvPr>
            <p:ph idx="1"/>
          </p:nvPr>
        </p:nvSpPr>
        <p:spPr>
          <a:xfrm>
            <a:off x="613911" y="1708851"/>
            <a:ext cx="5778677" cy="4099886"/>
          </a:xfrm>
        </p:spPr>
        <p:txBody>
          <a:bodyPr/>
          <a:lstStyle/>
          <a:p>
            <a:pPr marL="0" indent="0">
              <a:buNone/>
            </a:pPr>
            <a:r>
              <a:rPr lang="en-US" sz="1800" b="1" dirty="0">
                <a:solidFill>
                  <a:schemeClr val="accent1"/>
                </a:solidFill>
              </a:rPr>
              <a:t>Wellcare Continued Coverage Counties:</a:t>
            </a:r>
          </a:p>
          <a:p>
            <a:pPr>
              <a:spcAft>
                <a:spcPts val="1000"/>
              </a:spcAft>
            </a:pPr>
            <a:r>
              <a:rPr lang="en-US" sz="1800" dirty="0"/>
              <a:t>Benton, Clackamas, Columbia, Coos, Crook, Deschutes, Douglas, Jackson, Jefferson, Josephine, Lane, Linn, Marion, Multnomah, Polk, Washington, Yamhill, Clark County, WA</a:t>
            </a:r>
          </a:p>
        </p:txBody>
      </p:sp>
      <p:sp>
        <p:nvSpPr>
          <p:cNvPr id="2" name="Rectangle 1"/>
          <p:cNvSpPr/>
          <p:nvPr/>
        </p:nvSpPr>
        <p:spPr>
          <a:xfrm>
            <a:off x="622125" y="3546557"/>
            <a:ext cx="2803332" cy="369332"/>
          </a:xfrm>
          <a:prstGeom prst="rect">
            <a:avLst/>
          </a:prstGeom>
        </p:spPr>
        <p:txBody>
          <a:bodyPr wrap="none">
            <a:spAutoFit/>
          </a:bodyPr>
          <a:lstStyle/>
          <a:p>
            <a:pPr>
              <a:spcAft>
                <a:spcPts val="1000"/>
              </a:spcAft>
            </a:pPr>
            <a:r>
              <a:rPr lang="en-US" b="1" dirty="0">
                <a:solidFill>
                  <a:schemeClr val="accent1"/>
                </a:solidFill>
              </a:rPr>
              <a:t>Branding Bridge by Market:</a:t>
            </a:r>
          </a:p>
        </p:txBody>
      </p:sp>
      <p:pic>
        <p:nvPicPr>
          <p:cNvPr id="17" name="Picture 16"/>
          <p:cNvPicPr>
            <a:picLocks noChangeAspect="1"/>
          </p:cNvPicPr>
          <p:nvPr/>
        </p:nvPicPr>
        <p:blipFill>
          <a:blip r:embed="rId2"/>
          <a:srcRect/>
          <a:stretch/>
        </p:blipFill>
        <p:spPr>
          <a:xfrm>
            <a:off x="717593" y="4094351"/>
            <a:ext cx="1872691" cy="731520"/>
          </a:xfrm>
          <a:prstGeom prst="rect">
            <a:avLst/>
          </a:prstGeom>
        </p:spPr>
      </p:pic>
      <p:pic>
        <p:nvPicPr>
          <p:cNvPr id="18" name="Picture 17"/>
          <p:cNvPicPr>
            <a:picLocks noChangeAspect="1"/>
          </p:cNvPicPr>
          <p:nvPr/>
        </p:nvPicPr>
        <p:blipFill>
          <a:blip r:embed="rId3"/>
          <a:srcRect/>
          <a:stretch/>
        </p:blipFill>
        <p:spPr>
          <a:xfrm>
            <a:off x="717593" y="5134598"/>
            <a:ext cx="1774431" cy="731520"/>
          </a:xfrm>
          <a:prstGeom prst="rect">
            <a:avLst/>
          </a:prstGeom>
        </p:spPr>
      </p:pic>
      <p:sp>
        <p:nvSpPr>
          <p:cNvPr id="3" name="TextBox 2"/>
          <p:cNvSpPr txBox="1"/>
          <p:nvPr/>
        </p:nvSpPr>
        <p:spPr>
          <a:xfrm>
            <a:off x="3071788" y="5270398"/>
            <a:ext cx="3268388" cy="338554"/>
          </a:xfrm>
          <a:prstGeom prst="rect">
            <a:avLst/>
          </a:prstGeom>
          <a:noFill/>
        </p:spPr>
        <p:txBody>
          <a:bodyPr wrap="square" rtlCol="0">
            <a:spAutoFit/>
          </a:bodyPr>
          <a:lstStyle/>
          <a:p>
            <a:pPr lvl="0">
              <a:defRPr/>
            </a:pPr>
            <a:r>
              <a:rPr lang="en-US" sz="1600" i="1" dirty="0"/>
              <a:t>D-SNP only – H2174</a:t>
            </a:r>
          </a:p>
        </p:txBody>
      </p:sp>
      <p:sp>
        <p:nvSpPr>
          <p:cNvPr id="19" name="TextBox 18"/>
          <p:cNvSpPr txBox="1"/>
          <p:nvPr/>
        </p:nvSpPr>
        <p:spPr>
          <a:xfrm>
            <a:off x="3071788" y="4270236"/>
            <a:ext cx="3268388" cy="338554"/>
          </a:xfrm>
          <a:prstGeom prst="rect">
            <a:avLst/>
          </a:prstGeom>
          <a:noFill/>
        </p:spPr>
        <p:txBody>
          <a:bodyPr wrap="square" rtlCol="0">
            <a:spAutoFit/>
          </a:bodyPr>
          <a:lstStyle/>
          <a:p>
            <a:pPr lvl="0">
              <a:defRPr/>
            </a:pPr>
            <a:r>
              <a:rPr lang="en-US" sz="1600" i="1" dirty="0"/>
              <a:t>H5439 (OR, WA); H6815 products</a:t>
            </a:r>
          </a:p>
        </p:txBody>
      </p:sp>
      <p:grpSp>
        <p:nvGrpSpPr>
          <p:cNvPr id="6" name="Group 5">
            <a:extLst>
              <a:ext uri="{FF2B5EF4-FFF2-40B4-BE49-F238E27FC236}">
                <a16:creationId xmlns:a16="http://schemas.microsoft.com/office/drawing/2014/main" id="{8ED4617D-1910-E2B8-F3CA-75D98A7776D9}"/>
              </a:ext>
            </a:extLst>
          </p:cNvPr>
          <p:cNvGrpSpPr/>
          <p:nvPr/>
        </p:nvGrpSpPr>
        <p:grpSpPr>
          <a:xfrm>
            <a:off x="6996258" y="1822717"/>
            <a:ext cx="4586142" cy="3887513"/>
            <a:chOff x="6996258" y="1822717"/>
            <a:chExt cx="4586142" cy="3887513"/>
          </a:xfrm>
        </p:grpSpPr>
        <p:grpSp>
          <p:nvGrpSpPr>
            <p:cNvPr id="8" name="Group 7">
              <a:extLst>
                <a:ext uri="{FF2B5EF4-FFF2-40B4-BE49-F238E27FC236}">
                  <a16:creationId xmlns:a16="http://schemas.microsoft.com/office/drawing/2014/main" id="{8B1209C6-D70A-3177-CCEA-216C5737714E}"/>
                </a:ext>
              </a:extLst>
            </p:cNvPr>
            <p:cNvGrpSpPr/>
            <p:nvPr/>
          </p:nvGrpSpPr>
          <p:grpSpPr>
            <a:xfrm>
              <a:off x="9959782" y="5340898"/>
              <a:ext cx="1514625" cy="369332"/>
              <a:chOff x="8416737" y="5174229"/>
              <a:chExt cx="1514625" cy="369332"/>
            </a:xfrm>
          </p:grpSpPr>
          <p:sp>
            <p:nvSpPr>
              <p:cNvPr id="22" name="TextBox 21">
                <a:extLst>
                  <a:ext uri="{FF2B5EF4-FFF2-40B4-BE49-F238E27FC236}">
                    <a16:creationId xmlns:a16="http://schemas.microsoft.com/office/drawing/2014/main" id="{B6004C2B-CBB8-693D-CCAF-DDC02198DAAB}"/>
                  </a:ext>
                </a:extLst>
              </p:cNvPr>
              <p:cNvSpPr txBox="1"/>
              <p:nvPr/>
            </p:nvSpPr>
            <p:spPr>
              <a:xfrm>
                <a:off x="8655222" y="5174229"/>
                <a:ext cx="1276140" cy="369332"/>
              </a:xfrm>
              <a:prstGeom prst="rect">
                <a:avLst/>
              </a:prstGeom>
              <a:noFill/>
            </p:spPr>
            <p:txBody>
              <a:bodyPr wrap="square" rtlCol="0">
                <a:spAutoFit/>
              </a:bodyPr>
              <a:lstStyle/>
              <a:p>
                <a:r>
                  <a:rPr lang="en-US" dirty="0"/>
                  <a:t>Wellcare</a:t>
                </a:r>
              </a:p>
            </p:txBody>
          </p:sp>
          <p:sp>
            <p:nvSpPr>
              <p:cNvPr id="23" name="Rectangle 22">
                <a:extLst>
                  <a:ext uri="{FF2B5EF4-FFF2-40B4-BE49-F238E27FC236}">
                    <a16:creationId xmlns:a16="http://schemas.microsoft.com/office/drawing/2014/main" id="{54A9177C-8E68-35B2-F38F-ADD248DD9C3F}"/>
                  </a:ext>
                </a:extLst>
              </p:cNvPr>
              <p:cNvSpPr/>
              <p:nvPr/>
            </p:nvSpPr>
            <p:spPr>
              <a:xfrm>
                <a:off x="8416737" y="5261380"/>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7783321C-4A2A-4EDC-7F02-546CFADEB38D}"/>
                </a:ext>
              </a:extLst>
            </p:cNvPr>
            <p:cNvGrpSpPr/>
            <p:nvPr/>
          </p:nvGrpSpPr>
          <p:grpSpPr>
            <a:xfrm>
              <a:off x="6996258" y="1822717"/>
              <a:ext cx="4586142" cy="3447681"/>
              <a:chOff x="6996258" y="1822717"/>
              <a:chExt cx="4586142" cy="3447681"/>
            </a:xfrm>
          </p:grpSpPr>
          <p:pic>
            <p:nvPicPr>
              <p:cNvPr id="20" name="Picture 19" descr="A map of the state of oregon&#10;&#10;Description automatically generated">
                <a:extLst>
                  <a:ext uri="{FF2B5EF4-FFF2-40B4-BE49-F238E27FC236}">
                    <a16:creationId xmlns:a16="http://schemas.microsoft.com/office/drawing/2014/main" id="{8CDBEDDF-1B0B-BA8E-EF81-54DC1C4A2D35}"/>
                  </a:ext>
                </a:extLst>
              </p:cNvPr>
              <p:cNvPicPr>
                <a:picLocks noChangeAspect="1"/>
              </p:cNvPicPr>
              <p:nvPr/>
            </p:nvPicPr>
            <p:blipFill>
              <a:blip r:embed="rId4"/>
              <a:stretch>
                <a:fillRect/>
              </a:stretch>
            </p:blipFill>
            <p:spPr>
              <a:xfrm>
                <a:off x="6996258" y="1822717"/>
                <a:ext cx="4586142" cy="3447681"/>
              </a:xfrm>
              <a:prstGeom prst="rect">
                <a:avLst/>
              </a:prstGeom>
            </p:spPr>
          </p:pic>
          <p:sp>
            <p:nvSpPr>
              <p:cNvPr id="21" name="Rectangle 20">
                <a:extLst>
                  <a:ext uri="{FF2B5EF4-FFF2-40B4-BE49-F238E27FC236}">
                    <a16:creationId xmlns:a16="http://schemas.microsoft.com/office/drawing/2014/main" id="{2EE44719-2DF2-9967-3440-A9ED41D2496E}"/>
                  </a:ext>
                </a:extLst>
              </p:cNvPr>
              <p:cNvSpPr/>
              <p:nvPr/>
            </p:nvSpPr>
            <p:spPr>
              <a:xfrm>
                <a:off x="8240233" y="1913332"/>
                <a:ext cx="754911" cy="2876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1908679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800285-09AC-5343-881A-099F9BBB5939}"/>
              </a:ext>
            </a:extLst>
          </p:cNvPr>
          <p:cNvGraphicFramePr>
            <a:graphicFrameLocks noGrp="1"/>
          </p:cNvGraphicFramePr>
          <p:nvPr/>
        </p:nvGraphicFramePr>
        <p:xfrm>
          <a:off x="622126" y="1491867"/>
          <a:ext cx="10947751" cy="4297405"/>
        </p:xfrm>
        <a:graphic>
          <a:graphicData uri="http://schemas.openxmlformats.org/drawingml/2006/table">
            <a:tbl>
              <a:tblPr firstRow="1" bandRow="1">
                <a:tableStyleId>{5C22544A-7EE6-4342-B048-85BDC9FD1C3A}</a:tableStyleId>
              </a:tblPr>
              <a:tblGrid>
                <a:gridCol w="2134681">
                  <a:extLst>
                    <a:ext uri="{9D8B030D-6E8A-4147-A177-3AD203B41FA5}">
                      <a16:colId xmlns:a16="http://schemas.microsoft.com/office/drawing/2014/main" val="1876114676"/>
                    </a:ext>
                  </a:extLst>
                </a:gridCol>
                <a:gridCol w="1145943">
                  <a:extLst>
                    <a:ext uri="{9D8B030D-6E8A-4147-A177-3AD203B41FA5}">
                      <a16:colId xmlns:a16="http://schemas.microsoft.com/office/drawing/2014/main" val="213999969"/>
                    </a:ext>
                  </a:extLst>
                </a:gridCol>
                <a:gridCol w="2747881">
                  <a:extLst>
                    <a:ext uri="{9D8B030D-6E8A-4147-A177-3AD203B41FA5}">
                      <a16:colId xmlns:a16="http://schemas.microsoft.com/office/drawing/2014/main" val="1475795299"/>
                    </a:ext>
                  </a:extLst>
                </a:gridCol>
                <a:gridCol w="4919246">
                  <a:extLst>
                    <a:ext uri="{9D8B030D-6E8A-4147-A177-3AD203B41FA5}">
                      <a16:colId xmlns:a16="http://schemas.microsoft.com/office/drawing/2014/main" val="1077905729"/>
                    </a:ext>
                  </a:extLst>
                </a:gridCol>
              </a:tblGrid>
              <a:tr h="365485">
                <a:tc>
                  <a:txBody>
                    <a:bodyPr/>
                    <a:lstStyle/>
                    <a:p>
                      <a:r>
                        <a:rPr lang="en-US" sz="1600" dirty="0"/>
                        <a:t>Push Plan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1131083">
                <a:tc>
                  <a:txBody>
                    <a:bodyPr/>
                    <a:lstStyle/>
                    <a:p>
                      <a:pPr algn="l"/>
                      <a:r>
                        <a:rPr lang="en-US" sz="1400" dirty="0">
                          <a:solidFill>
                            <a:schemeClr val="tx1"/>
                          </a:solidFill>
                        </a:rPr>
                        <a:t>Wellcare </a:t>
                      </a:r>
                    </a:p>
                    <a:p>
                      <a:pPr algn="l"/>
                      <a:r>
                        <a:rPr lang="en-US" sz="1400" dirty="0">
                          <a:solidFill>
                            <a:schemeClr val="tx1"/>
                          </a:solidFill>
                        </a:rPr>
                        <a:t>No Premium Open</a:t>
                      </a:r>
                    </a:p>
                    <a:p>
                      <a:pPr algn="l"/>
                      <a:r>
                        <a:rPr lang="en-US" sz="1400" dirty="0">
                          <a:solidFill>
                            <a:schemeClr val="tx1"/>
                          </a:solidFill>
                        </a:rPr>
                        <a:t>H5439-017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Benton, Clackamas</a:t>
                      </a:r>
                      <a:r>
                        <a:rPr lang="en-US" sz="1400" dirty="0"/>
                        <a:t>, Lane, </a:t>
                      </a:r>
                      <a:r>
                        <a:rPr lang="en-US" sz="1400" b="1" dirty="0"/>
                        <a:t>Linn, Marion, Multnomah, Polk, Washington, Yamhill; Douglas, Jackson, Josephine, Lane, </a:t>
                      </a:r>
                      <a:r>
                        <a:rPr lang="en-US" sz="1400" b="1" kern="1200" dirty="0">
                          <a:solidFill>
                            <a:schemeClr val="dk1"/>
                          </a:solidFill>
                          <a:effectLst/>
                          <a:latin typeface="+mn-lt"/>
                          <a:ea typeface="+mn-ea"/>
                          <a:cs typeface="+mn-cs"/>
                        </a:rPr>
                        <a:t>Clark County, WA</a:t>
                      </a:r>
                      <a:endParaRPr 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400" b="1" dirty="0"/>
                        <a:t>Zero Premium PPO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Expanded to all PPO counties</a:t>
                      </a:r>
                    </a:p>
                    <a:p>
                      <a:pPr marL="285750" indent="-285750" algn="l">
                        <a:buFont typeface="Arial" panose="020B0604020202020204" pitchFamily="34" charset="0"/>
                        <a:buChar char="•"/>
                      </a:pPr>
                      <a:r>
                        <a:rPr lang="en-US" sz="1400" dirty="0"/>
                        <a:t>Low MOOP –</a:t>
                      </a:r>
                      <a:r>
                        <a:rPr lang="en-US" sz="1400" b="1" dirty="0"/>
                        <a:t> $3,450 INN/OON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CAM/</a:t>
                      </a:r>
                      <a:r>
                        <a:rPr lang="en-US" sz="1400" dirty="0"/>
                        <a:t>Gym/Teladoc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One Card: Dental/Vision/Hearing/OTC ($16 mo/$192 annual)</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400" dirty="0"/>
                        <a:t>Open Access – No referral required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1188720">
                <a:tc>
                  <a:txBody>
                    <a:bodyPr/>
                    <a:lstStyle/>
                    <a:p>
                      <a:r>
                        <a:rPr lang="en-US" sz="1400" dirty="0"/>
                        <a:t>Wellcare </a:t>
                      </a:r>
                    </a:p>
                    <a:p>
                      <a:r>
                        <a:rPr lang="en-US" sz="1400" dirty="0"/>
                        <a:t>No Premium HMO</a:t>
                      </a:r>
                    </a:p>
                    <a:p>
                      <a:r>
                        <a:rPr lang="en-US" sz="1400" dirty="0"/>
                        <a:t>H6815-039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Benton, Clackamas, Columbia, Coos, Crook, Deschutes, Douglas, Jackson, Jefferson, Josephine, Lane, Linn, Marion, Multnomah, Polk, Washington, Yamhill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1" dirty="0"/>
                        <a:t>NEW PBP 039 - Zero Premium</a:t>
                      </a:r>
                    </a:p>
                    <a:p>
                      <a:pPr marL="285750" indent="-285750">
                        <a:buFont typeface="Arial" panose="020B0604020202020204" pitchFamily="34" charset="0"/>
                        <a:buChar char="•"/>
                      </a:pPr>
                      <a:r>
                        <a:rPr lang="en-US" sz="1400" dirty="0"/>
                        <a:t>Low MOOP - </a:t>
                      </a:r>
                      <a:r>
                        <a:rPr lang="en-US" sz="1400" b="1" dirty="0"/>
                        <a:t>$5,600</a:t>
                      </a:r>
                    </a:p>
                    <a:p>
                      <a:pPr marL="285750" indent="-285750">
                        <a:buFont typeface="Arial" panose="020B0604020202020204" pitchFamily="34" charset="0"/>
                        <a:buChar char="•"/>
                      </a:pPr>
                      <a:r>
                        <a:rPr lang="en-US" sz="1400" dirty="0"/>
                        <a:t>Gym/Teladoc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OTC $40 qtr (no carryover)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Open Access – No referral required</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830798">
                <a:tc>
                  <a:txBody>
                    <a:bodyPr/>
                    <a:lstStyle/>
                    <a:p>
                      <a:r>
                        <a:rPr lang="en-US" sz="1400" dirty="0"/>
                        <a:t>Wellcare Dual Select  </a:t>
                      </a:r>
                    </a:p>
                    <a:p>
                      <a:r>
                        <a:rPr lang="en-US" sz="1400" dirty="0"/>
                        <a:t>H2174-001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Lane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1" dirty="0"/>
                        <a:t>Premium $0-$43.70</a:t>
                      </a:r>
                    </a:p>
                    <a:p>
                      <a:pPr marL="285750" indent="-285750">
                        <a:buFont typeface="Arial" panose="020B0604020202020204" pitchFamily="34" charset="0"/>
                        <a:buChar char="•"/>
                      </a:pPr>
                      <a:r>
                        <a:rPr lang="en-US" sz="1400" b="0" dirty="0"/>
                        <a:t>Low MOOP - $0-$8,850</a:t>
                      </a:r>
                    </a:p>
                    <a:p>
                      <a:pPr marL="285750" indent="-285750">
                        <a:buFont typeface="Arial" panose="020B0604020202020204" pitchFamily="34" charset="0"/>
                        <a:buChar char="•"/>
                      </a:pPr>
                      <a:r>
                        <a:rPr lang="en-US" sz="1400" dirty="0"/>
                        <a:t>CAM/Gym/Teladoc/Transportation/Meals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One Card: VBID/Dental/Vision/Hearing/OTC ($85 mo/$1,020 annual)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Open Access – No referral required</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8689341"/>
                  </a:ext>
                </a:extLst>
              </a:tr>
            </a:tbl>
          </a:graphicData>
        </a:graphic>
      </p:graphicFrame>
      <p:sp>
        <p:nvSpPr>
          <p:cNvPr id="3" name="Title 2">
            <a:extLst>
              <a:ext uri="{FF2B5EF4-FFF2-40B4-BE49-F238E27FC236}">
                <a16:creationId xmlns:a16="http://schemas.microsoft.com/office/drawing/2014/main" id="{05459427-0F6E-C401-C378-E938042DB6F0}"/>
              </a:ext>
            </a:extLst>
          </p:cNvPr>
          <p:cNvSpPr>
            <a:spLocks noGrp="1"/>
          </p:cNvSpPr>
          <p:nvPr>
            <p:ph type="title"/>
          </p:nvPr>
        </p:nvSpPr>
        <p:spPr/>
        <p:txBody>
          <a:bodyPr/>
          <a:lstStyle/>
          <a:p>
            <a:r>
              <a:rPr lang="en-US" dirty="0"/>
              <a:t>Oregon | </a:t>
            </a:r>
            <a:r>
              <a:rPr lang="en-US" sz="3000" i="1" dirty="0"/>
              <a:t>At a Glance</a:t>
            </a:r>
            <a:endParaRPr lang="en-US" sz="3000" dirty="0"/>
          </a:p>
        </p:txBody>
      </p:sp>
    </p:spTree>
    <p:extLst>
      <p:ext uri="{BB962C8B-B14F-4D97-AF65-F5344CB8AC3E}">
        <p14:creationId xmlns:p14="http://schemas.microsoft.com/office/powerpoint/2010/main" val="23474048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800285-09AC-5343-881A-099F9BBB5939}"/>
              </a:ext>
            </a:extLst>
          </p:cNvPr>
          <p:cNvGraphicFramePr>
            <a:graphicFrameLocks noGrp="1"/>
          </p:cNvGraphicFramePr>
          <p:nvPr/>
        </p:nvGraphicFramePr>
        <p:xfrm>
          <a:off x="622126" y="1491867"/>
          <a:ext cx="10947751" cy="3108685"/>
        </p:xfrm>
        <a:graphic>
          <a:graphicData uri="http://schemas.openxmlformats.org/drawingml/2006/table">
            <a:tbl>
              <a:tblPr firstRow="1" bandRow="1">
                <a:tableStyleId>{5C22544A-7EE6-4342-B048-85BDC9FD1C3A}</a:tableStyleId>
              </a:tblPr>
              <a:tblGrid>
                <a:gridCol w="2134681">
                  <a:extLst>
                    <a:ext uri="{9D8B030D-6E8A-4147-A177-3AD203B41FA5}">
                      <a16:colId xmlns:a16="http://schemas.microsoft.com/office/drawing/2014/main" val="1876114676"/>
                    </a:ext>
                  </a:extLst>
                </a:gridCol>
                <a:gridCol w="1145943">
                  <a:extLst>
                    <a:ext uri="{9D8B030D-6E8A-4147-A177-3AD203B41FA5}">
                      <a16:colId xmlns:a16="http://schemas.microsoft.com/office/drawing/2014/main" val="213999969"/>
                    </a:ext>
                  </a:extLst>
                </a:gridCol>
                <a:gridCol w="2747881">
                  <a:extLst>
                    <a:ext uri="{9D8B030D-6E8A-4147-A177-3AD203B41FA5}">
                      <a16:colId xmlns:a16="http://schemas.microsoft.com/office/drawing/2014/main" val="1475795299"/>
                    </a:ext>
                  </a:extLst>
                </a:gridCol>
                <a:gridCol w="4919246">
                  <a:extLst>
                    <a:ext uri="{9D8B030D-6E8A-4147-A177-3AD203B41FA5}">
                      <a16:colId xmlns:a16="http://schemas.microsoft.com/office/drawing/2014/main" val="1077905729"/>
                    </a:ext>
                  </a:extLst>
                </a:gridCol>
              </a:tblGrid>
              <a:tr h="365485">
                <a:tc>
                  <a:txBody>
                    <a:bodyPr/>
                    <a:lstStyle/>
                    <a:p>
                      <a:r>
                        <a:rPr lang="en-US" sz="1600" dirty="0"/>
                        <a:t>Push Plan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1157369">
                <a:tc>
                  <a:txBody>
                    <a:bodyPr/>
                    <a:lstStyle/>
                    <a:p>
                      <a:r>
                        <a:rPr lang="en-US" sz="1400" dirty="0"/>
                        <a:t>Wellcare Low Premium Open PPO</a:t>
                      </a:r>
                    </a:p>
                    <a:p>
                      <a:r>
                        <a:rPr lang="en-US" sz="1400" dirty="0"/>
                        <a:t>H5439-019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Benton, Clackamas, Lane, Linn, Marion, Multnomah, Polk, Washington, Yamhill; Douglas, Jackson, Josephine, Lane, </a:t>
                      </a:r>
                      <a:r>
                        <a:rPr lang="en-US" sz="1400" kern="1200" dirty="0">
                          <a:solidFill>
                            <a:schemeClr val="dk1"/>
                          </a:solidFill>
                          <a:effectLst/>
                          <a:latin typeface="+mn-lt"/>
                          <a:ea typeface="+mn-ea"/>
                          <a:cs typeface="+mn-cs"/>
                        </a:rPr>
                        <a:t>Clark County, WA</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dirty="0"/>
                        <a:t>WC Low Prem PPO streamlined to one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MOOP $5,900 INN/OON</a:t>
                      </a:r>
                    </a:p>
                    <a:p>
                      <a:pPr marL="285750" indent="-285750">
                        <a:buFont typeface="Arial" panose="020B0604020202020204" pitchFamily="34" charset="0"/>
                        <a:buChar char="•"/>
                      </a:pPr>
                      <a:r>
                        <a:rPr lang="en-US" sz="1400" dirty="0"/>
                        <a:t>Competitive Low premium $30 </a:t>
                      </a:r>
                    </a:p>
                    <a:p>
                      <a:pPr marL="285750" indent="-285750">
                        <a:buFont typeface="Arial" panose="020B0604020202020204" pitchFamily="34" charset="0"/>
                        <a:buChar char="•"/>
                      </a:pPr>
                      <a:r>
                        <a:rPr lang="en-US" sz="1400" dirty="0"/>
                        <a:t>CAM/Dental/Vision/Gym/Hearing</a:t>
                      </a:r>
                    </a:p>
                    <a:p>
                      <a:pPr marL="285750" indent="-285750">
                        <a:buFont typeface="Arial" panose="020B0604020202020204" pitchFamily="34" charset="0"/>
                        <a:buChar char="•"/>
                      </a:pPr>
                      <a:r>
                        <a:rPr lang="en-US" sz="1400" dirty="0"/>
                        <a:t>OTC $40 qtr (no carryover)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Dental/Vision/Hearing/Gym/Teladoc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Open Access – No referral required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r h="1157369">
                <a:tc>
                  <a:txBody>
                    <a:bodyPr/>
                    <a:lstStyle/>
                    <a:p>
                      <a:pPr algn="l"/>
                      <a:r>
                        <a:rPr lang="en-US" sz="1400" dirty="0"/>
                        <a:t>Wellcare Assist</a:t>
                      </a:r>
                    </a:p>
                    <a:p>
                      <a:pPr algn="l"/>
                      <a:r>
                        <a:rPr lang="en-US" sz="1400" dirty="0"/>
                        <a:t>H6815-037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Benton, Clackamas, Columbia, Coos, Crook, Deschutes, Douglas, Jackson, Jefferson, Josephine, Lane, Linn, Marion, Multnomah, Polk, Washington, Yamhill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$0 - $22.70 </a:t>
                      </a:r>
                      <a:r>
                        <a:rPr lang="en-US" sz="1400" dirty="0"/>
                        <a:t>premium depending on LIS eligibility</a:t>
                      </a:r>
                    </a:p>
                    <a:p>
                      <a:pPr marL="285750" indent="-285750" algn="l">
                        <a:buFont typeface="Arial" panose="020B0604020202020204" pitchFamily="34" charset="0"/>
                        <a:buChar char="•"/>
                      </a:pPr>
                      <a:r>
                        <a:rPr lang="en-US" sz="1400" b="0" dirty="0"/>
                        <a:t>MOOP $5,600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OTC $40 qtr (no carryover)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CAM/Dental/Vision/Hearing/Gym/Teladoc</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400" dirty="0"/>
                        <a:t>Open Access – No referral required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5914929"/>
                  </a:ext>
                </a:extLst>
              </a:tr>
            </a:tbl>
          </a:graphicData>
        </a:graphic>
      </p:graphicFrame>
      <p:sp>
        <p:nvSpPr>
          <p:cNvPr id="3" name="Title 2">
            <a:extLst>
              <a:ext uri="{FF2B5EF4-FFF2-40B4-BE49-F238E27FC236}">
                <a16:creationId xmlns:a16="http://schemas.microsoft.com/office/drawing/2014/main" id="{05459427-0F6E-C401-C378-E938042DB6F0}"/>
              </a:ext>
            </a:extLst>
          </p:cNvPr>
          <p:cNvSpPr>
            <a:spLocks noGrp="1"/>
          </p:cNvSpPr>
          <p:nvPr>
            <p:ph type="title"/>
          </p:nvPr>
        </p:nvSpPr>
        <p:spPr/>
        <p:txBody>
          <a:bodyPr/>
          <a:lstStyle/>
          <a:p>
            <a:r>
              <a:rPr lang="en-US" dirty="0"/>
              <a:t>Oregon | </a:t>
            </a:r>
            <a:r>
              <a:rPr lang="en-US" sz="3000" i="1" dirty="0"/>
              <a:t>At a Glance</a:t>
            </a:r>
            <a:endParaRPr lang="en-US" sz="3000" dirty="0"/>
          </a:p>
        </p:txBody>
      </p:sp>
    </p:spTree>
    <p:extLst>
      <p:ext uri="{BB962C8B-B14F-4D97-AF65-F5344CB8AC3E}">
        <p14:creationId xmlns:p14="http://schemas.microsoft.com/office/powerpoint/2010/main" val="40792767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800285-09AC-5343-881A-099F9BBB5939}"/>
              </a:ext>
            </a:extLst>
          </p:cNvPr>
          <p:cNvGraphicFramePr>
            <a:graphicFrameLocks noGrp="1"/>
          </p:cNvGraphicFramePr>
          <p:nvPr/>
        </p:nvGraphicFramePr>
        <p:xfrm>
          <a:off x="622126" y="1491867"/>
          <a:ext cx="10947751" cy="3839334"/>
        </p:xfrm>
        <a:graphic>
          <a:graphicData uri="http://schemas.openxmlformats.org/drawingml/2006/table">
            <a:tbl>
              <a:tblPr firstRow="1" bandRow="1">
                <a:tableStyleId>{5C22544A-7EE6-4342-B048-85BDC9FD1C3A}</a:tableStyleId>
              </a:tblPr>
              <a:tblGrid>
                <a:gridCol w="2134681">
                  <a:extLst>
                    <a:ext uri="{9D8B030D-6E8A-4147-A177-3AD203B41FA5}">
                      <a16:colId xmlns:a16="http://schemas.microsoft.com/office/drawing/2014/main" val="1876114676"/>
                    </a:ext>
                  </a:extLst>
                </a:gridCol>
                <a:gridCol w="1145943">
                  <a:extLst>
                    <a:ext uri="{9D8B030D-6E8A-4147-A177-3AD203B41FA5}">
                      <a16:colId xmlns:a16="http://schemas.microsoft.com/office/drawing/2014/main" val="213999969"/>
                    </a:ext>
                  </a:extLst>
                </a:gridCol>
                <a:gridCol w="3019045">
                  <a:extLst>
                    <a:ext uri="{9D8B030D-6E8A-4147-A177-3AD203B41FA5}">
                      <a16:colId xmlns:a16="http://schemas.microsoft.com/office/drawing/2014/main" val="1475795299"/>
                    </a:ext>
                  </a:extLst>
                </a:gridCol>
                <a:gridCol w="4648082">
                  <a:extLst>
                    <a:ext uri="{9D8B030D-6E8A-4147-A177-3AD203B41FA5}">
                      <a16:colId xmlns:a16="http://schemas.microsoft.com/office/drawing/2014/main" val="1077905729"/>
                    </a:ext>
                  </a:extLst>
                </a:gridCol>
              </a:tblGrid>
              <a:tr h="365485">
                <a:tc>
                  <a:txBody>
                    <a:bodyPr/>
                    <a:lstStyle/>
                    <a:p>
                      <a:r>
                        <a:rPr lang="en-US" sz="1600" dirty="0"/>
                        <a:t>Push Plan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1157369">
                <a:tc>
                  <a:txBody>
                    <a:bodyPr/>
                    <a:lstStyle/>
                    <a:p>
                      <a:r>
                        <a:rPr lang="en-US" sz="1400" dirty="0"/>
                        <a:t>Wellcare </a:t>
                      </a:r>
                    </a:p>
                    <a:p>
                      <a:r>
                        <a:rPr lang="en-US" sz="1400" dirty="0"/>
                        <a:t>No Premium HMO</a:t>
                      </a:r>
                    </a:p>
                    <a:p>
                      <a:r>
                        <a:rPr lang="en-US" sz="1400" dirty="0"/>
                        <a:t>H6815-038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Benton, Clackamas, Columbia, Coos, Crook, Deschutes, Jackson, Jefferson, Josephine, Lane, Linn, Marion, Multnomah, Polk, Washington, Yamhill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1" dirty="0"/>
                        <a:t>Zero Premium</a:t>
                      </a:r>
                    </a:p>
                    <a:p>
                      <a:pPr marL="285750" indent="-285750">
                        <a:buFont typeface="Arial" panose="020B0604020202020204" pitchFamily="34" charset="0"/>
                        <a:buChar char="•"/>
                      </a:pPr>
                      <a:r>
                        <a:rPr lang="en-US" sz="1400" dirty="0"/>
                        <a:t>Low MOOP - </a:t>
                      </a:r>
                      <a:r>
                        <a:rPr lang="en-US" sz="1400" b="1" dirty="0"/>
                        <a:t>$5,900</a:t>
                      </a:r>
                    </a:p>
                    <a:p>
                      <a:pPr marL="285750" indent="-285750">
                        <a:buFont typeface="Arial" panose="020B0604020202020204" pitchFamily="34" charset="0"/>
                        <a:buChar char="•"/>
                      </a:pPr>
                      <a:r>
                        <a:rPr lang="en-US" sz="1400" dirty="0"/>
                        <a:t>CAM/Gym/Teladoc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OTC $40 qtr (no carryover)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Open Access – No referral required</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r h="1157369">
                <a:tc>
                  <a:txBody>
                    <a:bodyPr/>
                    <a:lstStyle/>
                    <a:p>
                      <a:r>
                        <a:rPr lang="en-US" sz="1400" dirty="0"/>
                        <a:t>Wellcare </a:t>
                      </a:r>
                    </a:p>
                    <a:p>
                      <a:r>
                        <a:rPr lang="en-US" sz="1400" dirty="0"/>
                        <a:t>Giveback Open</a:t>
                      </a:r>
                    </a:p>
                    <a:p>
                      <a:r>
                        <a:rPr lang="en-US" sz="1400" dirty="0"/>
                        <a:t>H5439-015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Benton, Clackamas, Douglas, Jackson, Josephine, Lane, Linn, Marion, Multnomah, Polk, Washington, Yamhill, </a:t>
                      </a:r>
                      <a:r>
                        <a:rPr lang="en-US" sz="1400" kern="1200" dirty="0">
                          <a:solidFill>
                            <a:schemeClr val="dk1"/>
                          </a:solidFill>
                          <a:effectLst/>
                          <a:latin typeface="+mn-lt"/>
                          <a:ea typeface="+mn-ea"/>
                          <a:cs typeface="+mn-cs"/>
                        </a:rPr>
                        <a:t>Clark County, WA</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1" dirty="0"/>
                        <a:t>Zero Premium</a:t>
                      </a:r>
                    </a:p>
                    <a:p>
                      <a:pPr marL="285750" indent="-285750">
                        <a:buFont typeface="Arial" panose="020B0604020202020204" pitchFamily="34" charset="0"/>
                        <a:buChar char="•"/>
                      </a:pPr>
                      <a:r>
                        <a:rPr lang="en-US" sz="1400" b="1" dirty="0"/>
                        <a:t>$22 Monthly Part B Giveback</a:t>
                      </a:r>
                    </a:p>
                    <a:p>
                      <a:pPr marL="285750" indent="-285750">
                        <a:buFont typeface="Arial" panose="020B0604020202020204" pitchFamily="34" charset="0"/>
                        <a:buChar char="•"/>
                      </a:pPr>
                      <a:r>
                        <a:rPr lang="en-US" sz="1400" dirty="0"/>
                        <a:t>Includes Part D</a:t>
                      </a:r>
                    </a:p>
                    <a:p>
                      <a:pPr marL="285750" indent="-285750">
                        <a:buFont typeface="Arial" panose="020B0604020202020204" pitchFamily="34" charset="0"/>
                        <a:buChar char="•"/>
                      </a:pPr>
                      <a:r>
                        <a:rPr lang="en-US" sz="1400" dirty="0"/>
                        <a:t>Dental/Vision/Hearing/Gym/Teladoc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Open Access – No referral required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5914929"/>
                  </a:ext>
                </a:extLst>
              </a:tr>
              <a:tr h="1157369">
                <a:tc>
                  <a:txBody>
                    <a:bodyPr/>
                    <a:lstStyle/>
                    <a:p>
                      <a:r>
                        <a:rPr lang="en-US" sz="1400" dirty="0"/>
                        <a:t>Wellcare </a:t>
                      </a:r>
                    </a:p>
                    <a:p>
                      <a:r>
                        <a:rPr lang="en-US" sz="1400" dirty="0"/>
                        <a:t>Patriot Open</a:t>
                      </a:r>
                    </a:p>
                    <a:p>
                      <a:r>
                        <a:rPr lang="en-US" sz="1400" dirty="0"/>
                        <a:t>H5439-010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Benton, Clackamas, Douglas, Jackson, Josephine, Lane, Linn, Marion, Multnomah, Polk, Washington, Yamhill, </a:t>
                      </a:r>
                      <a:r>
                        <a:rPr lang="en-US" sz="1400" kern="1200" dirty="0">
                          <a:solidFill>
                            <a:schemeClr val="dk1"/>
                          </a:solidFill>
                          <a:effectLst/>
                          <a:latin typeface="+mn-lt"/>
                          <a:ea typeface="+mn-ea"/>
                          <a:cs typeface="+mn-cs"/>
                        </a:rPr>
                        <a:t>Clark County, WA</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1" i="0" dirty="0"/>
                        <a:t>Zero Premium</a:t>
                      </a:r>
                    </a:p>
                    <a:p>
                      <a:pPr marL="285750" indent="-285750">
                        <a:buFont typeface="Arial" panose="020B0604020202020204" pitchFamily="34" charset="0"/>
                        <a:buChar char="•"/>
                      </a:pPr>
                      <a:r>
                        <a:rPr lang="en-US" sz="1400" b="1" dirty="0"/>
                        <a:t>Low MOOP $3500 INN / $5100 OON</a:t>
                      </a:r>
                    </a:p>
                    <a:p>
                      <a:pPr marL="285750" indent="-285750">
                        <a:buFont typeface="Arial" panose="020B0604020202020204" pitchFamily="34" charset="0"/>
                        <a:buChar char="•"/>
                      </a:pPr>
                      <a:r>
                        <a:rPr lang="en-US" sz="1400" dirty="0"/>
                        <a:t>Dental/Vision/Hearing/Gym/Teladoc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Open Access – No referral required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7628434"/>
                  </a:ext>
                </a:extLst>
              </a:tr>
            </a:tbl>
          </a:graphicData>
        </a:graphic>
      </p:graphicFrame>
      <p:sp>
        <p:nvSpPr>
          <p:cNvPr id="3" name="Title 2">
            <a:extLst>
              <a:ext uri="{FF2B5EF4-FFF2-40B4-BE49-F238E27FC236}">
                <a16:creationId xmlns:a16="http://schemas.microsoft.com/office/drawing/2014/main" id="{05459427-0F6E-C401-C378-E938042DB6F0}"/>
              </a:ext>
            </a:extLst>
          </p:cNvPr>
          <p:cNvSpPr>
            <a:spLocks noGrp="1"/>
          </p:cNvSpPr>
          <p:nvPr>
            <p:ph type="title"/>
          </p:nvPr>
        </p:nvSpPr>
        <p:spPr/>
        <p:txBody>
          <a:bodyPr/>
          <a:lstStyle/>
          <a:p>
            <a:r>
              <a:rPr lang="en-US" dirty="0"/>
              <a:t>Oregon | </a:t>
            </a:r>
            <a:r>
              <a:rPr lang="en-US" sz="3000" i="1" dirty="0"/>
              <a:t>At a Glance</a:t>
            </a:r>
            <a:endParaRPr lang="en-US" sz="3000" dirty="0"/>
          </a:p>
        </p:txBody>
      </p:sp>
    </p:spTree>
    <p:extLst>
      <p:ext uri="{BB962C8B-B14F-4D97-AF65-F5344CB8AC3E}">
        <p14:creationId xmlns:p14="http://schemas.microsoft.com/office/powerpoint/2010/main" val="14401300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Washington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6" y="1648004"/>
            <a:ext cx="5693614" cy="4469767"/>
          </a:xfrm>
          <a:ln>
            <a:noFill/>
          </a:ln>
        </p:spPr>
        <p:txBody>
          <a:bodyPr vert="horz" lIns="91440" tIns="45720" rIns="91440" bIns="45720" rtlCol="0" anchor="t">
            <a:noAutofit/>
          </a:bodyPr>
          <a:lstStyle/>
          <a:p>
            <a:pPr>
              <a:lnSpc>
                <a:spcPct val="100000"/>
              </a:lnSpc>
              <a:spcBef>
                <a:spcPts val="600"/>
              </a:spcBef>
            </a:pPr>
            <a:r>
              <a:rPr lang="en-US" sz="1800" dirty="0">
                <a:latin typeface="Calibri"/>
                <a:cs typeface="Calibri"/>
              </a:rPr>
              <a:t>17-county expansion for 2024</a:t>
            </a:r>
          </a:p>
          <a:p>
            <a:pPr>
              <a:lnSpc>
                <a:spcPct val="100000"/>
              </a:lnSpc>
              <a:spcBef>
                <a:spcPts val="600"/>
              </a:spcBef>
            </a:pPr>
            <a:r>
              <a:rPr lang="en-US" sz="1800" dirty="0">
                <a:latin typeface="Calibri"/>
                <a:cs typeface="Calibri"/>
              </a:rPr>
              <a:t>West gets a lot of rain and commerce is mainly tech and manufacturing.</a:t>
            </a:r>
          </a:p>
          <a:p>
            <a:pPr>
              <a:lnSpc>
                <a:spcPct val="100000"/>
              </a:lnSpc>
              <a:spcBef>
                <a:spcPts val="600"/>
              </a:spcBef>
            </a:pPr>
            <a:r>
              <a:rPr lang="en-US" sz="1800" dirty="0">
                <a:latin typeface="Calibri"/>
                <a:cs typeface="Calibri"/>
              </a:rPr>
              <a:t>Central and East are more of a dry climate and commerce is agriculture and ranching.</a:t>
            </a:r>
          </a:p>
          <a:p>
            <a:pPr>
              <a:lnSpc>
                <a:spcPct val="100000"/>
              </a:lnSpc>
              <a:spcBef>
                <a:spcPts val="600"/>
              </a:spcBef>
            </a:pPr>
            <a:r>
              <a:rPr lang="en-US" sz="1800" dirty="0">
                <a:latin typeface="Calibri"/>
                <a:cs typeface="Calibri"/>
              </a:rPr>
              <a:t>Broad range of products available throughout counties in 2024 – HMO, D-SNP, PPO, including Give Back and PPO D-SNP</a:t>
            </a:r>
          </a:p>
          <a:p>
            <a:pPr>
              <a:lnSpc>
                <a:spcPct val="100000"/>
              </a:lnSpc>
              <a:spcBef>
                <a:spcPts val="600"/>
              </a:spcBef>
            </a:pPr>
            <a:r>
              <a:rPr lang="en-US" sz="1800" dirty="0">
                <a:latin typeface="Calibri"/>
                <a:cs typeface="Calibri"/>
              </a:rPr>
              <a:t>Network anchored by key hospital/physician groups; actively contracting with expansion</a:t>
            </a:r>
            <a:endParaRPr lang="en-US" sz="1800" dirty="0"/>
          </a:p>
          <a:p>
            <a:pPr>
              <a:lnSpc>
                <a:spcPct val="100000"/>
              </a:lnSpc>
              <a:spcBef>
                <a:spcPts val="600"/>
              </a:spcBef>
            </a:pPr>
            <a:r>
              <a:rPr lang="en-US" sz="1800" dirty="0">
                <a:latin typeface="Calibri"/>
                <a:cs typeface="Calibri"/>
              </a:rPr>
              <a:t>Top competitors are UHG, Humana, and Aetna</a:t>
            </a:r>
            <a:endParaRPr lang="en-US" sz="1800" dirty="0"/>
          </a:p>
          <a:p>
            <a:pPr>
              <a:lnSpc>
                <a:spcPct val="100000"/>
              </a:lnSpc>
              <a:spcBef>
                <a:spcPts val="600"/>
              </a:spcBef>
            </a:pPr>
            <a:r>
              <a:rPr lang="en-US" sz="1800" dirty="0">
                <a:latin typeface="Calibri"/>
                <a:cs typeface="Calibri"/>
              </a:rPr>
              <a:t>Main differentiation is breadth of ancillary and "extra" benefits: OTC, Dental, Vision, Fitness, and VBID</a:t>
            </a:r>
            <a:endParaRPr lang="en-US" sz="1800" dirty="0"/>
          </a:p>
          <a:p>
            <a:pPr>
              <a:lnSpc>
                <a:spcPct val="100000"/>
              </a:lnSpc>
              <a:spcBef>
                <a:spcPts val="600"/>
              </a:spcBef>
            </a:pPr>
            <a:endParaRPr lang="en-US" sz="1800" dirty="0"/>
          </a:p>
        </p:txBody>
      </p:sp>
      <p:grpSp>
        <p:nvGrpSpPr>
          <p:cNvPr id="10" name="Group 9">
            <a:extLst>
              <a:ext uri="{FF2B5EF4-FFF2-40B4-BE49-F238E27FC236}">
                <a16:creationId xmlns:a16="http://schemas.microsoft.com/office/drawing/2014/main" id="{55B85ABB-165E-4AF4-E9DD-0E63FD500A4B}"/>
              </a:ext>
            </a:extLst>
          </p:cNvPr>
          <p:cNvGrpSpPr/>
          <p:nvPr/>
        </p:nvGrpSpPr>
        <p:grpSpPr>
          <a:xfrm>
            <a:off x="6698512" y="1740864"/>
            <a:ext cx="4828462" cy="3954692"/>
            <a:chOff x="6698512" y="1740864"/>
            <a:chExt cx="4828462" cy="3954692"/>
          </a:xfrm>
        </p:grpSpPr>
        <p:grpSp>
          <p:nvGrpSpPr>
            <p:cNvPr id="25" name="Group 24">
              <a:extLst>
                <a:ext uri="{FF2B5EF4-FFF2-40B4-BE49-F238E27FC236}">
                  <a16:creationId xmlns:a16="http://schemas.microsoft.com/office/drawing/2014/main" id="{98554490-B04E-3929-A61B-FB9EA3DA0650}"/>
                </a:ext>
              </a:extLst>
            </p:cNvPr>
            <p:cNvGrpSpPr/>
            <p:nvPr/>
          </p:nvGrpSpPr>
          <p:grpSpPr>
            <a:xfrm>
              <a:off x="9633799" y="5049225"/>
              <a:ext cx="1893175" cy="646331"/>
              <a:chOff x="10062907" y="2075768"/>
              <a:chExt cx="1893175" cy="646331"/>
            </a:xfrm>
          </p:grpSpPr>
          <p:sp>
            <p:nvSpPr>
              <p:cNvPr id="26" name="TextBox 25">
                <a:extLst>
                  <a:ext uri="{FF2B5EF4-FFF2-40B4-BE49-F238E27FC236}">
                    <a16:creationId xmlns:a16="http://schemas.microsoft.com/office/drawing/2014/main" id="{A86B93BF-84BA-4607-0360-5C573DD387DE}"/>
                  </a:ext>
                </a:extLst>
              </p:cNvPr>
              <p:cNvSpPr txBox="1"/>
              <p:nvPr/>
            </p:nvSpPr>
            <p:spPr>
              <a:xfrm>
                <a:off x="10301391" y="2075768"/>
                <a:ext cx="1654691" cy="646331"/>
              </a:xfrm>
              <a:prstGeom prst="rect">
                <a:avLst/>
              </a:prstGeom>
              <a:noFill/>
            </p:spPr>
            <p:txBody>
              <a:bodyPr wrap="square" rtlCol="0">
                <a:noAutofit/>
              </a:bodyPr>
              <a:lstStyle/>
              <a:p>
                <a:pPr>
                  <a:lnSpc>
                    <a:spcPct val="120000"/>
                  </a:lnSpc>
                </a:pPr>
                <a:r>
                  <a:rPr lang="en-US" dirty="0"/>
                  <a:t>Wellcare</a:t>
                </a:r>
              </a:p>
              <a:p>
                <a:pPr>
                  <a:lnSpc>
                    <a:spcPct val="120000"/>
                  </a:lnSpc>
                </a:pPr>
                <a:r>
                  <a:rPr lang="en-US" dirty="0"/>
                  <a:t>2024 Expansion</a:t>
                </a:r>
              </a:p>
            </p:txBody>
          </p:sp>
          <p:sp>
            <p:nvSpPr>
              <p:cNvPr id="27" name="Rectangle 26">
                <a:extLst>
                  <a:ext uri="{FF2B5EF4-FFF2-40B4-BE49-F238E27FC236}">
                    <a16:creationId xmlns:a16="http://schemas.microsoft.com/office/drawing/2014/main" id="{16A4823D-10C1-49EC-8B6D-6D6AFC7C2C5A}"/>
                  </a:ext>
                </a:extLst>
              </p:cNvPr>
              <p:cNvSpPr/>
              <p:nvPr/>
            </p:nvSpPr>
            <p:spPr>
              <a:xfrm>
                <a:off x="10062907" y="2192174"/>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5520189-7226-207E-870B-92BB9782E4A1}"/>
                  </a:ext>
                </a:extLst>
              </p:cNvPr>
              <p:cNvSpPr/>
              <p:nvPr/>
            </p:nvSpPr>
            <p:spPr>
              <a:xfrm>
                <a:off x="10062907" y="2521135"/>
                <a:ext cx="198292" cy="1982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57E1C33F-5F95-B7F1-3874-3143CA0F8327}"/>
                </a:ext>
              </a:extLst>
            </p:cNvPr>
            <p:cNvGrpSpPr/>
            <p:nvPr/>
          </p:nvGrpSpPr>
          <p:grpSpPr>
            <a:xfrm>
              <a:off x="6698512" y="1740864"/>
              <a:ext cx="4828462" cy="3201669"/>
              <a:chOff x="6698512" y="1740864"/>
              <a:chExt cx="4828462" cy="3201669"/>
            </a:xfrm>
          </p:grpSpPr>
          <p:pic>
            <p:nvPicPr>
              <p:cNvPr id="7" name="Picture 6" descr="A map of the united states&#10;&#10;Description automatically generated with medium confidence">
                <a:extLst>
                  <a:ext uri="{FF2B5EF4-FFF2-40B4-BE49-F238E27FC236}">
                    <a16:creationId xmlns:a16="http://schemas.microsoft.com/office/drawing/2014/main" id="{9F997D52-09F8-E0A9-4F84-927EAE0B256C}"/>
                  </a:ext>
                </a:extLst>
              </p:cNvPr>
              <p:cNvPicPr>
                <a:picLocks noChangeAspect="1"/>
              </p:cNvPicPr>
              <p:nvPr/>
            </p:nvPicPr>
            <p:blipFill>
              <a:blip r:embed="rId2"/>
              <a:stretch>
                <a:fillRect/>
              </a:stretch>
            </p:blipFill>
            <p:spPr>
              <a:xfrm>
                <a:off x="6698512" y="1740864"/>
                <a:ext cx="4828462" cy="3201669"/>
              </a:xfrm>
              <a:prstGeom prst="rect">
                <a:avLst/>
              </a:prstGeom>
            </p:spPr>
          </p:pic>
          <p:sp>
            <p:nvSpPr>
              <p:cNvPr id="8" name="Rectangle 7">
                <a:extLst>
                  <a:ext uri="{FF2B5EF4-FFF2-40B4-BE49-F238E27FC236}">
                    <a16:creationId xmlns:a16="http://schemas.microsoft.com/office/drawing/2014/main" id="{A2C6516C-CFEE-5BCF-F596-3317115CFCF6}"/>
                  </a:ext>
                </a:extLst>
              </p:cNvPr>
              <p:cNvSpPr/>
              <p:nvPr/>
            </p:nvSpPr>
            <p:spPr>
              <a:xfrm>
                <a:off x="10132828" y="4572000"/>
                <a:ext cx="1180214" cy="3705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2496199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Washington | </a:t>
            </a:r>
            <a:r>
              <a:rPr lang="en-US" sz="3000" i="1" dirty="0"/>
              <a:t>Service Area</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515762"/>
            <a:ext cx="5672349" cy="5049361"/>
          </a:xfrm>
        </p:spPr>
        <p:txBody>
          <a:bodyPr vert="horz" lIns="91440" tIns="45720" rIns="91440" bIns="45720" rtlCol="0" anchor="t">
            <a:noAutofit/>
          </a:bodyPr>
          <a:lstStyle/>
          <a:p>
            <a:pPr marL="0" lvl="0" indent="0">
              <a:lnSpc>
                <a:spcPct val="100000"/>
              </a:lnSpc>
              <a:spcBef>
                <a:spcPts val="0"/>
              </a:spcBef>
              <a:buNone/>
            </a:pPr>
            <a:r>
              <a:rPr lang="en-US" sz="1800" b="1" dirty="0">
                <a:solidFill>
                  <a:srgbClr val="00A0A3"/>
                </a:solidFill>
              </a:rPr>
              <a:t>Wellcare Continued Coverage Counties:</a:t>
            </a:r>
          </a:p>
          <a:p>
            <a:pPr lvl="0">
              <a:lnSpc>
                <a:spcPct val="100000"/>
              </a:lnSpc>
              <a:spcBef>
                <a:spcPts val="0"/>
              </a:spcBef>
            </a:pPr>
            <a:r>
              <a:rPr lang="en-US" sz="1800" dirty="0">
                <a:solidFill>
                  <a:srgbClr val="000000"/>
                </a:solidFill>
                <a:latin typeface="Calibri"/>
                <a:cs typeface="Calibri"/>
              </a:rPr>
              <a:t>Adams, Benton, Ferry, Franklin, Grant, Kitsap, King, Lewis, Mason, Pierce, Snohomish, Spokane, Stevens, Thurston, Walla Walla, Yakima</a:t>
            </a:r>
          </a:p>
          <a:p>
            <a:pPr marL="0" lvl="0" indent="0">
              <a:lnSpc>
                <a:spcPct val="100000"/>
              </a:lnSpc>
              <a:spcBef>
                <a:spcPts val="0"/>
              </a:spcBef>
              <a:buNone/>
            </a:pPr>
            <a:endParaRPr lang="en-US" sz="1800" b="1" dirty="0">
              <a:solidFill>
                <a:schemeClr val="accent1"/>
              </a:solidFill>
            </a:endParaRPr>
          </a:p>
          <a:p>
            <a:pPr marL="0" lvl="0" indent="0">
              <a:lnSpc>
                <a:spcPct val="100000"/>
              </a:lnSpc>
              <a:spcBef>
                <a:spcPts val="0"/>
              </a:spcBef>
              <a:buNone/>
            </a:pPr>
            <a:r>
              <a:rPr lang="en-US" sz="1800" b="1" dirty="0">
                <a:solidFill>
                  <a:schemeClr val="accent1"/>
                </a:solidFill>
              </a:rPr>
              <a:t>2024 Expansion Counties:</a:t>
            </a:r>
          </a:p>
          <a:p>
            <a:pPr>
              <a:lnSpc>
                <a:spcPct val="100000"/>
              </a:lnSpc>
              <a:spcBef>
                <a:spcPts val="0"/>
              </a:spcBef>
            </a:pPr>
            <a:r>
              <a:rPr lang="en-US" sz="1800" dirty="0">
                <a:solidFill>
                  <a:srgbClr val="000000"/>
                </a:solidFill>
                <a:latin typeface="Calibri"/>
                <a:cs typeface="Calibri"/>
              </a:rPr>
              <a:t>Chelan, Clallam, Clark, Columbia, Cowlitz, Douglas, Garfield, Jefferson, Kittitas, Lincoln, Okanogan, Pacific, Pend Oreille, San Juan, Skagit, Skamania, Wahkiakum </a:t>
            </a:r>
          </a:p>
          <a:p>
            <a:pPr marL="0" indent="0">
              <a:lnSpc>
                <a:spcPct val="100000"/>
              </a:lnSpc>
              <a:spcBef>
                <a:spcPts val="0"/>
              </a:spcBef>
              <a:buNone/>
            </a:pPr>
            <a:endParaRPr lang="en-US" sz="2000" b="1" dirty="0">
              <a:solidFill>
                <a:srgbClr val="00A0A3"/>
              </a:solidFill>
              <a:latin typeface="Calibri"/>
              <a:cs typeface="Calibri"/>
            </a:endParaRPr>
          </a:p>
          <a:p>
            <a:pPr marL="0" indent="0">
              <a:lnSpc>
                <a:spcPct val="100000"/>
              </a:lnSpc>
              <a:spcBef>
                <a:spcPts val="0"/>
              </a:spcBef>
              <a:spcAft>
                <a:spcPts val="1000"/>
              </a:spcAft>
              <a:buNone/>
            </a:pPr>
            <a:r>
              <a:rPr lang="en-US" sz="2000" b="1" dirty="0">
                <a:solidFill>
                  <a:srgbClr val="00A0A3"/>
                </a:solidFill>
                <a:latin typeface="Calibri"/>
                <a:cs typeface="Calibri"/>
              </a:rPr>
              <a:t>Branding:</a:t>
            </a:r>
            <a:endParaRPr lang="en-US" sz="2000" dirty="0">
              <a:solidFill>
                <a:srgbClr val="3DC1C7"/>
              </a:solidFill>
              <a:latin typeface="Calibri"/>
              <a:cs typeface="Calibri"/>
            </a:endParaRPr>
          </a:p>
        </p:txBody>
      </p:sp>
      <p:pic>
        <p:nvPicPr>
          <p:cNvPr id="2" name="Picture 2" descr="Icon&#10;&#10;Description automatically generated">
            <a:extLst>
              <a:ext uri="{FF2B5EF4-FFF2-40B4-BE49-F238E27FC236}">
                <a16:creationId xmlns:a16="http://schemas.microsoft.com/office/drawing/2014/main" id="{EE424874-6D97-3B21-C4C9-7C88CD8F5A7D}"/>
              </a:ext>
            </a:extLst>
          </p:cNvPr>
          <p:cNvPicPr>
            <a:picLocks noChangeAspect="1"/>
          </p:cNvPicPr>
          <p:nvPr/>
        </p:nvPicPr>
        <p:blipFill>
          <a:blip r:embed="rId2"/>
          <a:stretch>
            <a:fillRect/>
          </a:stretch>
        </p:blipFill>
        <p:spPr>
          <a:xfrm>
            <a:off x="675140" y="4757266"/>
            <a:ext cx="1042465" cy="1059098"/>
          </a:xfrm>
          <a:prstGeom prst="rect">
            <a:avLst/>
          </a:prstGeom>
        </p:spPr>
      </p:pic>
      <p:grpSp>
        <p:nvGrpSpPr>
          <p:cNvPr id="6" name="Group 5">
            <a:extLst>
              <a:ext uri="{FF2B5EF4-FFF2-40B4-BE49-F238E27FC236}">
                <a16:creationId xmlns:a16="http://schemas.microsoft.com/office/drawing/2014/main" id="{073980F1-1DD9-9E30-1BAC-A8F4CA786914}"/>
              </a:ext>
            </a:extLst>
          </p:cNvPr>
          <p:cNvGrpSpPr/>
          <p:nvPr/>
        </p:nvGrpSpPr>
        <p:grpSpPr>
          <a:xfrm>
            <a:off x="6698512" y="1740864"/>
            <a:ext cx="4828462" cy="3954692"/>
            <a:chOff x="6698512" y="1740864"/>
            <a:chExt cx="4828462" cy="3954692"/>
          </a:xfrm>
        </p:grpSpPr>
        <p:grpSp>
          <p:nvGrpSpPr>
            <p:cNvPr id="7" name="Group 6">
              <a:extLst>
                <a:ext uri="{FF2B5EF4-FFF2-40B4-BE49-F238E27FC236}">
                  <a16:creationId xmlns:a16="http://schemas.microsoft.com/office/drawing/2014/main" id="{3F3D5B8B-58CD-9EB1-5D75-561D207B1D60}"/>
                </a:ext>
              </a:extLst>
            </p:cNvPr>
            <p:cNvGrpSpPr/>
            <p:nvPr/>
          </p:nvGrpSpPr>
          <p:grpSpPr>
            <a:xfrm>
              <a:off x="9633799" y="5049225"/>
              <a:ext cx="1893175" cy="646331"/>
              <a:chOff x="10062907" y="2075768"/>
              <a:chExt cx="1893175" cy="646331"/>
            </a:xfrm>
          </p:grpSpPr>
          <p:sp>
            <p:nvSpPr>
              <p:cNvPr id="11" name="TextBox 10">
                <a:extLst>
                  <a:ext uri="{FF2B5EF4-FFF2-40B4-BE49-F238E27FC236}">
                    <a16:creationId xmlns:a16="http://schemas.microsoft.com/office/drawing/2014/main" id="{E871B77B-D1D3-F940-35B1-CBA26FEA89C5}"/>
                  </a:ext>
                </a:extLst>
              </p:cNvPr>
              <p:cNvSpPr txBox="1"/>
              <p:nvPr/>
            </p:nvSpPr>
            <p:spPr>
              <a:xfrm>
                <a:off x="10301391" y="2075768"/>
                <a:ext cx="1654691" cy="646331"/>
              </a:xfrm>
              <a:prstGeom prst="rect">
                <a:avLst/>
              </a:prstGeom>
              <a:noFill/>
            </p:spPr>
            <p:txBody>
              <a:bodyPr wrap="square" rtlCol="0">
                <a:noAutofit/>
              </a:bodyPr>
              <a:lstStyle/>
              <a:p>
                <a:pPr>
                  <a:lnSpc>
                    <a:spcPct val="120000"/>
                  </a:lnSpc>
                </a:pPr>
                <a:r>
                  <a:rPr lang="en-US" dirty="0"/>
                  <a:t>Wellcare</a:t>
                </a:r>
              </a:p>
              <a:p>
                <a:pPr>
                  <a:lnSpc>
                    <a:spcPct val="120000"/>
                  </a:lnSpc>
                </a:pPr>
                <a:r>
                  <a:rPr lang="en-US" dirty="0"/>
                  <a:t>2024 Expansion</a:t>
                </a:r>
              </a:p>
            </p:txBody>
          </p:sp>
          <p:sp>
            <p:nvSpPr>
              <p:cNvPr id="12" name="Rectangle 11">
                <a:extLst>
                  <a:ext uri="{FF2B5EF4-FFF2-40B4-BE49-F238E27FC236}">
                    <a16:creationId xmlns:a16="http://schemas.microsoft.com/office/drawing/2014/main" id="{7A4DAC8E-5444-DCEF-5441-3DC66F498DF7}"/>
                  </a:ext>
                </a:extLst>
              </p:cNvPr>
              <p:cNvSpPr/>
              <p:nvPr/>
            </p:nvSpPr>
            <p:spPr>
              <a:xfrm>
                <a:off x="10062907" y="2192174"/>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DB9FCBC-EE62-03BF-5741-28B6B296E2F9}"/>
                  </a:ext>
                </a:extLst>
              </p:cNvPr>
              <p:cNvSpPr/>
              <p:nvPr/>
            </p:nvSpPr>
            <p:spPr>
              <a:xfrm>
                <a:off x="10062907" y="2521135"/>
                <a:ext cx="198292" cy="1982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A6DF4534-1931-447A-82F4-05134EE83272}"/>
                </a:ext>
              </a:extLst>
            </p:cNvPr>
            <p:cNvGrpSpPr/>
            <p:nvPr/>
          </p:nvGrpSpPr>
          <p:grpSpPr>
            <a:xfrm>
              <a:off x="6698512" y="1740864"/>
              <a:ext cx="4828462" cy="3201669"/>
              <a:chOff x="6698512" y="1740864"/>
              <a:chExt cx="4828462" cy="3201669"/>
            </a:xfrm>
          </p:grpSpPr>
          <p:pic>
            <p:nvPicPr>
              <p:cNvPr id="9" name="Picture 8" descr="A map of the united states&#10;&#10;Description automatically generated with medium confidence">
                <a:extLst>
                  <a:ext uri="{FF2B5EF4-FFF2-40B4-BE49-F238E27FC236}">
                    <a16:creationId xmlns:a16="http://schemas.microsoft.com/office/drawing/2014/main" id="{8D2E897D-238F-BC80-F2B9-08DAF7938930}"/>
                  </a:ext>
                </a:extLst>
              </p:cNvPr>
              <p:cNvPicPr>
                <a:picLocks noChangeAspect="1"/>
              </p:cNvPicPr>
              <p:nvPr/>
            </p:nvPicPr>
            <p:blipFill>
              <a:blip r:embed="rId3"/>
              <a:stretch>
                <a:fillRect/>
              </a:stretch>
            </p:blipFill>
            <p:spPr>
              <a:xfrm>
                <a:off x="6698512" y="1740864"/>
                <a:ext cx="4828462" cy="3201669"/>
              </a:xfrm>
              <a:prstGeom prst="rect">
                <a:avLst/>
              </a:prstGeom>
            </p:spPr>
          </p:pic>
          <p:sp>
            <p:nvSpPr>
              <p:cNvPr id="10" name="Rectangle 9">
                <a:extLst>
                  <a:ext uri="{FF2B5EF4-FFF2-40B4-BE49-F238E27FC236}">
                    <a16:creationId xmlns:a16="http://schemas.microsoft.com/office/drawing/2014/main" id="{6893B0E8-394B-6FB3-BA20-E35925C9B507}"/>
                  </a:ext>
                </a:extLst>
              </p:cNvPr>
              <p:cNvSpPr/>
              <p:nvPr/>
            </p:nvSpPr>
            <p:spPr>
              <a:xfrm>
                <a:off x="10132828" y="4572000"/>
                <a:ext cx="1180214" cy="3705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3454273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Washington | </a:t>
            </a:r>
            <a:r>
              <a:rPr lang="en-US" sz="3000" i="1" dirty="0"/>
              <a:t>At a Glance</a:t>
            </a:r>
            <a:endParaRPr lang="en-US" dirty="0"/>
          </a:p>
        </p:txBody>
      </p:sp>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609600" y="1544941"/>
          <a:ext cx="10960275" cy="4389120"/>
        </p:xfrm>
        <a:graphic>
          <a:graphicData uri="http://schemas.openxmlformats.org/drawingml/2006/table">
            <a:tbl>
              <a:tblPr firstRow="1" bandRow="1">
                <a:tableStyleId>{5C22544A-7EE6-4342-B048-85BDC9FD1C3A}</a:tableStyleId>
              </a:tblPr>
              <a:tblGrid>
                <a:gridCol w="1948550">
                  <a:extLst>
                    <a:ext uri="{9D8B030D-6E8A-4147-A177-3AD203B41FA5}">
                      <a16:colId xmlns:a16="http://schemas.microsoft.com/office/drawing/2014/main" val="1876114676"/>
                    </a:ext>
                  </a:extLst>
                </a:gridCol>
                <a:gridCol w="1290288">
                  <a:extLst>
                    <a:ext uri="{9D8B030D-6E8A-4147-A177-3AD203B41FA5}">
                      <a16:colId xmlns:a16="http://schemas.microsoft.com/office/drawing/2014/main" val="213999969"/>
                    </a:ext>
                  </a:extLst>
                </a:gridCol>
                <a:gridCol w="2460406">
                  <a:extLst>
                    <a:ext uri="{9D8B030D-6E8A-4147-A177-3AD203B41FA5}">
                      <a16:colId xmlns:a16="http://schemas.microsoft.com/office/drawing/2014/main" val="4265884986"/>
                    </a:ext>
                  </a:extLst>
                </a:gridCol>
                <a:gridCol w="5261031">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dirty="0">
                          <a:solidFill>
                            <a:schemeClr val="tx1"/>
                          </a:solidFill>
                        </a:rPr>
                        <a:t>Wellcare No Premium</a:t>
                      </a:r>
                    </a:p>
                  </a:txBody>
                  <a:tcPr anchor="ctr">
                    <a:lnT w="12700" cap="flat" cmpd="sng" algn="ctr">
                      <a:solidFill>
                        <a:schemeClr val="bg1"/>
                      </a:solidFill>
                      <a:prstDash val="solid"/>
                      <a:round/>
                      <a:headEnd type="none" w="med" len="med"/>
                      <a:tailEnd type="none" w="med" len="med"/>
                    </a:lnT>
                    <a:solidFill>
                      <a:srgbClr val="CBDFE0"/>
                    </a:solidFill>
                  </a:tcPr>
                </a:tc>
                <a:tc>
                  <a:txBody>
                    <a:bodyPr/>
                    <a:lstStyle/>
                    <a:p>
                      <a:r>
                        <a:rPr lang="en-US" sz="1400" dirty="0">
                          <a:solidFill>
                            <a:schemeClr val="tx1"/>
                          </a:solidFill>
                        </a:rPr>
                        <a:t>HMO </a:t>
                      </a:r>
                    </a:p>
                  </a:txBody>
                  <a:tcPr anchor="ctr">
                    <a:lnT w="12700" cap="flat" cmpd="sng" algn="ctr">
                      <a:solidFill>
                        <a:schemeClr val="bg1"/>
                      </a:solidFill>
                      <a:prstDash val="solid"/>
                      <a:round/>
                      <a:headEnd type="none" w="med" len="med"/>
                      <a:tailEnd type="none" w="med" len="med"/>
                    </a:lnT>
                    <a:solidFill>
                      <a:srgbClr val="CBDFE0"/>
                    </a:solidFill>
                  </a:tcPr>
                </a:tc>
                <a:tc rowSpan="4">
                  <a:txBody>
                    <a:bodyPr/>
                    <a:lstStyle/>
                    <a:p>
                      <a:r>
                        <a:rPr lang="en-US" sz="1400" baseline="0" dirty="0">
                          <a:solidFill>
                            <a:schemeClr val="tx1"/>
                          </a:solidFill>
                        </a:rPr>
                        <a:t>Adams, Benton, Ferry, Franklin, Grant, King, Kitsap, Lewis, Mason, Pierce, Snohomish, Spokane, Stevens, Thurston, Walla Walla, Yakima</a:t>
                      </a:r>
                      <a:endParaRPr lang="en-US" sz="1400" dirty="0">
                        <a:solidFill>
                          <a:schemeClr val="tx1"/>
                        </a:solidFill>
                      </a:endParaRPr>
                    </a:p>
                  </a:txBody>
                  <a:tcPr anchor="ctr">
                    <a:lnT w="12700" cap="flat" cmpd="sng" algn="ctr">
                      <a:solidFill>
                        <a:schemeClr val="bg1"/>
                      </a:solidFill>
                      <a:prstDash val="solid"/>
                      <a:round/>
                      <a:headEnd type="none" w="med" len="med"/>
                      <a:tailEnd type="none" w="med" len="med"/>
                    </a:lnT>
                    <a:solidFill>
                      <a:srgbClr val="CBDFE0"/>
                    </a:solidFill>
                  </a:tcPr>
                </a:tc>
                <a:tc>
                  <a:txBody>
                    <a:bodyPr/>
                    <a:lstStyle/>
                    <a:p>
                      <a:r>
                        <a:rPr lang="en-US" sz="1400" b="1" dirty="0">
                          <a:solidFill>
                            <a:schemeClr val="tx1"/>
                          </a:solidFill>
                        </a:rPr>
                        <a:t>$0</a:t>
                      </a:r>
                      <a:r>
                        <a:rPr lang="en-US" sz="1400" dirty="0">
                          <a:solidFill>
                            <a:schemeClr val="tx1"/>
                          </a:solidFill>
                        </a:rPr>
                        <a:t> PCP copay; </a:t>
                      </a:r>
                      <a:r>
                        <a:rPr lang="en-US" sz="1400" b="1" dirty="0">
                          <a:solidFill>
                            <a:schemeClr val="tx1"/>
                          </a:solidFill>
                        </a:rPr>
                        <a:t>$150</a:t>
                      </a:r>
                      <a:r>
                        <a:rPr lang="en-US" sz="1400" dirty="0">
                          <a:solidFill>
                            <a:schemeClr val="tx1"/>
                          </a:solidFill>
                        </a:rPr>
                        <a:t> Rx Ded T3-T5; </a:t>
                      </a:r>
                      <a:r>
                        <a:rPr lang="en-US" sz="1400" b="1" dirty="0">
                          <a:solidFill>
                            <a:schemeClr val="tx1"/>
                          </a:solidFill>
                        </a:rPr>
                        <a:t>$312 annual</a:t>
                      </a:r>
                      <a:r>
                        <a:rPr lang="en-US" sz="1400" dirty="0">
                          <a:solidFill>
                            <a:schemeClr val="tx1"/>
                          </a:solidFill>
                        </a:rPr>
                        <a:t> OTC, DVH, Fitness </a:t>
                      </a:r>
                    </a:p>
                  </a:txBody>
                  <a:tcPr anchor="ctr">
                    <a:lnT w="12700" cap="flat" cmpd="sng" algn="ctr">
                      <a:solidFill>
                        <a:schemeClr val="bg1"/>
                      </a:solidFill>
                      <a:prstDash val="solid"/>
                      <a:round/>
                      <a:headEnd type="none" w="med" len="med"/>
                      <a:tailEnd type="none" w="med" len="med"/>
                    </a:lnT>
                    <a:solidFill>
                      <a:srgbClr val="CBDFE0"/>
                    </a:solidFill>
                  </a:tcPr>
                </a:tc>
                <a:extLst>
                  <a:ext uri="{0D108BD9-81ED-4DB2-BD59-A6C34878D82A}">
                    <a16:rowId xmlns:a16="http://schemas.microsoft.com/office/drawing/2014/main" val="310335518"/>
                  </a:ext>
                </a:extLst>
              </a:tr>
              <a:tr h="548640">
                <a:tc>
                  <a:txBody>
                    <a:bodyPr/>
                    <a:lstStyle/>
                    <a:p>
                      <a:r>
                        <a:rPr lang="en-US" sz="1400" dirty="0">
                          <a:solidFill>
                            <a:schemeClr val="tx1"/>
                          </a:solidFill>
                        </a:rPr>
                        <a:t>Wellcare Giveback</a:t>
                      </a:r>
                    </a:p>
                  </a:txBody>
                  <a:tcPr anchor="ctr">
                    <a:solidFill>
                      <a:srgbClr val="CBDFE0"/>
                    </a:solidFill>
                  </a:tcPr>
                </a:tc>
                <a:tc>
                  <a:txBody>
                    <a:bodyPr/>
                    <a:lstStyle/>
                    <a:p>
                      <a:r>
                        <a:rPr lang="en-US" sz="1400" dirty="0">
                          <a:solidFill>
                            <a:schemeClr val="tx1"/>
                          </a:solidFill>
                        </a:rPr>
                        <a:t>HMO</a:t>
                      </a:r>
                    </a:p>
                  </a:txBody>
                  <a:tcPr anchor="ctr">
                    <a:solidFill>
                      <a:srgbClr val="CBDFE0"/>
                    </a:solidFill>
                  </a:tcPr>
                </a:tc>
                <a:tc vMerge="1">
                  <a:txBody>
                    <a:bodyPr/>
                    <a:lstStyle/>
                    <a:p>
                      <a:endParaRPr lang="en-US" sz="1400" dirty="0">
                        <a:solidFill>
                          <a:schemeClr val="tx1"/>
                        </a:solidFill>
                      </a:endParaRPr>
                    </a:p>
                  </a:txBody>
                  <a:tcPr anchor="ctr"/>
                </a:tc>
                <a:tc>
                  <a:txBody>
                    <a:bodyPr/>
                    <a:lstStyle/>
                    <a:p>
                      <a:r>
                        <a:rPr lang="en-US" sz="1400" b="1" dirty="0">
                          <a:solidFill>
                            <a:schemeClr val="tx1"/>
                          </a:solidFill>
                        </a:rPr>
                        <a:t>$60 </a:t>
                      </a:r>
                      <a:r>
                        <a:rPr lang="en-US" sz="1400" dirty="0">
                          <a:solidFill>
                            <a:schemeClr val="tx1"/>
                          </a:solidFill>
                        </a:rPr>
                        <a:t>Part B giveback;  </a:t>
                      </a:r>
                      <a:r>
                        <a:rPr lang="en-US" sz="1400" b="1" dirty="0">
                          <a:solidFill>
                            <a:schemeClr val="tx1"/>
                          </a:solidFill>
                        </a:rPr>
                        <a:t>$10 </a:t>
                      </a:r>
                      <a:r>
                        <a:rPr lang="en-US" sz="1400" dirty="0">
                          <a:solidFill>
                            <a:schemeClr val="tx1"/>
                          </a:solidFill>
                        </a:rPr>
                        <a:t>PCP, Rx Deductible only T3-T5; DVH, OTC, Fitness </a:t>
                      </a:r>
                    </a:p>
                  </a:txBody>
                  <a:tcPr anchor="ctr">
                    <a:solidFill>
                      <a:srgbClr val="CBDFE0"/>
                    </a:solidFill>
                  </a:tcPr>
                </a:tc>
                <a:extLst>
                  <a:ext uri="{0D108BD9-81ED-4DB2-BD59-A6C34878D82A}">
                    <a16:rowId xmlns:a16="http://schemas.microsoft.com/office/drawing/2014/main" val="1570815961"/>
                  </a:ext>
                </a:extLst>
              </a:tr>
              <a:tr h="548640">
                <a:tc>
                  <a:txBody>
                    <a:bodyPr/>
                    <a:lstStyle/>
                    <a:p>
                      <a:r>
                        <a:rPr lang="en-US" sz="1400" dirty="0">
                          <a:solidFill>
                            <a:schemeClr val="tx1"/>
                          </a:solidFill>
                        </a:rPr>
                        <a:t>Wellcare Dual Liberty</a:t>
                      </a:r>
                    </a:p>
                  </a:txBody>
                  <a:tcPr anchor="ctr">
                    <a:solidFill>
                      <a:srgbClr val="CBDFE0"/>
                    </a:solidFill>
                  </a:tcPr>
                </a:tc>
                <a:tc>
                  <a:txBody>
                    <a:bodyPr/>
                    <a:lstStyle/>
                    <a:p>
                      <a:r>
                        <a:rPr lang="en-US" sz="1400" dirty="0">
                          <a:solidFill>
                            <a:schemeClr val="tx1"/>
                          </a:solidFill>
                        </a:rPr>
                        <a:t>HMO D-SNP</a:t>
                      </a:r>
                    </a:p>
                  </a:txBody>
                  <a:tcPr anchor="ctr">
                    <a:solidFill>
                      <a:srgbClr val="CBDFE0"/>
                    </a:solidFill>
                  </a:tcPr>
                </a:tc>
                <a:tc vMerge="1">
                  <a:txBody>
                    <a:bodyPr/>
                    <a:lstStyle/>
                    <a:p>
                      <a:endParaRPr lang="en-US" sz="1400" dirty="0">
                        <a:solidFill>
                          <a:schemeClr val="tx1"/>
                        </a:solidFill>
                      </a:endParaRPr>
                    </a:p>
                  </a:txBody>
                  <a:tcPr anchor="ctr"/>
                </a:tc>
                <a:tc>
                  <a:txBody>
                    <a:bodyPr/>
                    <a:lstStyle/>
                    <a:p>
                      <a:r>
                        <a:rPr lang="en-US" sz="1400" b="1" dirty="0">
                          <a:solidFill>
                            <a:schemeClr val="tx1"/>
                          </a:solidFill>
                        </a:rPr>
                        <a:t>$4,000</a:t>
                      </a:r>
                      <a:r>
                        <a:rPr lang="en-US" sz="1400" dirty="0">
                          <a:solidFill>
                            <a:schemeClr val="tx1"/>
                          </a:solidFill>
                        </a:rPr>
                        <a:t> Dental; </a:t>
                      </a:r>
                      <a:r>
                        <a:rPr lang="en-US" sz="1400" b="1" dirty="0">
                          <a:solidFill>
                            <a:schemeClr val="tx1"/>
                          </a:solidFill>
                        </a:rPr>
                        <a:t>$1080</a:t>
                      </a:r>
                      <a:r>
                        <a:rPr lang="en-US" sz="1400" dirty="0">
                          <a:solidFill>
                            <a:schemeClr val="tx1"/>
                          </a:solidFill>
                        </a:rPr>
                        <a:t> annual VBID Benefits + OTC + DVH - Single Purse, Fitness</a:t>
                      </a:r>
                    </a:p>
                  </a:txBody>
                  <a:tcPr anchor="ctr">
                    <a:solidFill>
                      <a:srgbClr val="CBDFE0"/>
                    </a:solidFill>
                  </a:tcPr>
                </a:tc>
                <a:extLst>
                  <a:ext uri="{0D108BD9-81ED-4DB2-BD59-A6C34878D82A}">
                    <a16:rowId xmlns:a16="http://schemas.microsoft.com/office/drawing/2014/main" val="1745812899"/>
                  </a:ext>
                </a:extLst>
              </a:tr>
              <a:tr h="548640">
                <a:tc>
                  <a:txBody>
                    <a:bodyPr/>
                    <a:lstStyle/>
                    <a:p>
                      <a:pPr lvl="0">
                        <a:buNone/>
                      </a:pPr>
                      <a:r>
                        <a:rPr lang="en-US" sz="1400" dirty="0">
                          <a:solidFill>
                            <a:schemeClr val="tx1"/>
                          </a:solidFill>
                        </a:rPr>
                        <a:t>Wellcare Dual Access</a:t>
                      </a:r>
                    </a:p>
                  </a:txBody>
                  <a:tcPr anchor="ctr">
                    <a:solidFill>
                      <a:srgbClr val="CBDFE0"/>
                    </a:solidFill>
                  </a:tcPr>
                </a:tc>
                <a:tc>
                  <a:txBody>
                    <a:bodyPr/>
                    <a:lstStyle/>
                    <a:p>
                      <a:pPr lvl="0">
                        <a:buNone/>
                      </a:pPr>
                      <a:r>
                        <a:rPr lang="en-US" sz="1400" dirty="0">
                          <a:solidFill>
                            <a:schemeClr val="tx1"/>
                          </a:solidFill>
                        </a:rPr>
                        <a:t>HMO D-SNP</a:t>
                      </a:r>
                    </a:p>
                  </a:txBody>
                  <a:tcPr anchor="ctr">
                    <a:solidFill>
                      <a:srgbClr val="CBDFE0"/>
                    </a:solidFill>
                  </a:tcPr>
                </a:tc>
                <a:tc vMerge="1">
                  <a:txBody>
                    <a:bodyPr/>
                    <a:lstStyle/>
                    <a:p>
                      <a:pPr lvl="0">
                        <a:buNone/>
                      </a:pPr>
                      <a:endParaRPr lang="en-US" sz="1400" dirty="0">
                        <a:solidFill>
                          <a:schemeClr val="tx1"/>
                        </a:solidFill>
                      </a:endParaRPr>
                    </a:p>
                  </a:txBody>
                  <a:tcPr anchor="ctr"/>
                </a:tc>
                <a:tc>
                  <a:txBody>
                    <a:bodyPr/>
                    <a:lstStyle/>
                    <a:p>
                      <a:pPr lvl="0">
                        <a:buNone/>
                      </a:pPr>
                      <a:r>
                        <a:rPr lang="en-US" sz="1400" b="1" i="0" u="none" strike="noStrike" noProof="0" dirty="0">
                          <a:solidFill>
                            <a:schemeClr val="tx1"/>
                          </a:solidFill>
                          <a:latin typeface="Calibri"/>
                        </a:rPr>
                        <a:t>$3,000</a:t>
                      </a:r>
                      <a:r>
                        <a:rPr lang="en-US" sz="1400" b="0" i="0" u="none" strike="noStrike" noProof="0" dirty="0">
                          <a:solidFill>
                            <a:schemeClr val="tx1"/>
                          </a:solidFill>
                          <a:latin typeface="Calibri"/>
                        </a:rPr>
                        <a:t> Dental; </a:t>
                      </a:r>
                      <a:r>
                        <a:rPr lang="en-US" sz="1400" b="1" i="0" u="none" strike="noStrike" noProof="0" dirty="0">
                          <a:solidFill>
                            <a:schemeClr val="tx1"/>
                          </a:solidFill>
                          <a:latin typeface="Calibri"/>
                        </a:rPr>
                        <a:t>$960</a:t>
                      </a:r>
                      <a:r>
                        <a:rPr lang="en-US" sz="1400" b="0" i="0" u="none" strike="noStrike" noProof="0" dirty="0">
                          <a:solidFill>
                            <a:schemeClr val="tx1"/>
                          </a:solidFill>
                          <a:latin typeface="Calibri"/>
                        </a:rPr>
                        <a:t> </a:t>
                      </a:r>
                      <a:r>
                        <a:rPr lang="en-US" sz="1400" b="0" i="0" u="none" strike="noStrike" noProof="0" dirty="0">
                          <a:solidFill>
                            <a:schemeClr val="tx1"/>
                          </a:solidFill>
                          <a:latin typeface="+mn-lt"/>
                        </a:rPr>
                        <a:t>annual VBID Benefits + OTC + DVH - Single Purse, Fitness</a:t>
                      </a:r>
                      <a:endParaRPr lang="en-US" sz="1400" dirty="0"/>
                    </a:p>
                  </a:txBody>
                  <a:tcPr anchor="ctr">
                    <a:solidFill>
                      <a:srgbClr val="CBDFE0"/>
                    </a:solidFill>
                  </a:tcPr>
                </a:tc>
                <a:extLst>
                  <a:ext uri="{0D108BD9-81ED-4DB2-BD59-A6C34878D82A}">
                    <a16:rowId xmlns:a16="http://schemas.microsoft.com/office/drawing/2014/main" val="1859098302"/>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Wellcare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Mutual of Omaha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No Premium Open</a:t>
                      </a:r>
                    </a:p>
                  </a:txBody>
                  <a:tcPr anchor="ctr">
                    <a:solidFill>
                      <a:srgbClr val="E7F0F0"/>
                    </a:solidFill>
                  </a:tcPr>
                </a:tc>
                <a:tc>
                  <a:txBody>
                    <a:bodyPr/>
                    <a:lstStyle/>
                    <a:p>
                      <a:r>
                        <a:rPr lang="en-US" sz="1400" dirty="0">
                          <a:solidFill>
                            <a:schemeClr val="tx1"/>
                          </a:solidFill>
                        </a:rPr>
                        <a:t>PPO</a:t>
                      </a:r>
                    </a:p>
                  </a:txBody>
                  <a:tcPr anchor="ctr">
                    <a:solidFill>
                      <a:srgbClr val="E7F0F0"/>
                    </a:solidFill>
                  </a:tcPr>
                </a:tc>
                <a:tc rowSpan="2">
                  <a:txBody>
                    <a:bodyPr/>
                    <a:lstStyle/>
                    <a:p>
                      <a:pPr lvl="0" algn="l">
                        <a:buNone/>
                      </a:pPr>
                      <a:r>
                        <a:rPr lang="en-US" sz="1400" baseline="0" dirty="0">
                          <a:solidFill>
                            <a:schemeClr val="tx1"/>
                          </a:solidFill>
                        </a:rPr>
                        <a:t>Adams, Benton, Clallam, Clark, Ferry, Franklin, Grant, King, Kitsap, Lewis, Mason, Pierce, Skagit, Snohomish, Spokane, Stevens, Thurston, Walla Walla, Yakima</a:t>
                      </a:r>
                    </a:p>
                  </a:txBody>
                  <a:tcPr anchor="ctr">
                    <a:solidFill>
                      <a:srgbClr val="E7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$0</a:t>
                      </a:r>
                      <a:r>
                        <a:rPr lang="en-US" sz="1400" dirty="0">
                          <a:solidFill>
                            <a:schemeClr val="tx1"/>
                          </a:solidFill>
                        </a:rPr>
                        <a:t> PCP copay; </a:t>
                      </a:r>
                      <a:r>
                        <a:rPr lang="en-US" sz="1400" b="1" dirty="0">
                          <a:solidFill>
                            <a:schemeClr val="tx1"/>
                          </a:solidFill>
                        </a:rPr>
                        <a:t>$25 </a:t>
                      </a:r>
                      <a:r>
                        <a:rPr lang="en-US" sz="1400" b="0" dirty="0">
                          <a:solidFill>
                            <a:schemeClr val="tx1"/>
                          </a:solidFill>
                        </a:rPr>
                        <a:t>Specialist copay; </a:t>
                      </a:r>
                      <a:r>
                        <a:rPr lang="en-US" sz="1400" b="1" dirty="0">
                          <a:solidFill>
                            <a:schemeClr val="tx1"/>
                          </a:solidFill>
                        </a:rPr>
                        <a:t>$1500 </a:t>
                      </a:r>
                      <a:r>
                        <a:rPr lang="en-US" sz="1400" b="0" dirty="0">
                          <a:solidFill>
                            <a:schemeClr val="tx1"/>
                          </a:solidFill>
                        </a:rPr>
                        <a:t>dental; PPO Flexibility</a:t>
                      </a:r>
                      <a:endParaRPr lang="en-US" sz="1400" dirty="0">
                        <a:solidFill>
                          <a:schemeClr val="tx1"/>
                        </a:solidFill>
                      </a:endParaRPr>
                    </a:p>
                  </a:txBody>
                  <a:tcPr anchor="ctr">
                    <a:solidFill>
                      <a:srgbClr val="E7F0F0"/>
                    </a:solidFill>
                  </a:tcPr>
                </a:tc>
                <a:extLst>
                  <a:ext uri="{0D108BD9-81ED-4DB2-BD59-A6C34878D82A}">
                    <a16:rowId xmlns:a16="http://schemas.microsoft.com/office/drawing/2014/main" val="2069418948"/>
                  </a:ext>
                </a:extLst>
              </a:tr>
              <a:tr h="914400">
                <a:tc>
                  <a:txBody>
                    <a:bodyPr/>
                    <a:lstStyle/>
                    <a:p>
                      <a:pPr lvl="0">
                        <a:buNone/>
                      </a:pPr>
                      <a:r>
                        <a:rPr lang="en-US" sz="1400" dirty="0">
                          <a:solidFill>
                            <a:schemeClr val="tx1"/>
                          </a:solidFill>
                        </a:rPr>
                        <a:t>Wellcare Mutual of Omaha Low Premium Open</a:t>
                      </a:r>
                    </a:p>
                  </a:txBody>
                  <a:tcPr anchor="ctr">
                    <a:solidFill>
                      <a:srgbClr val="E7F0F0"/>
                    </a:solidFill>
                  </a:tcPr>
                </a:tc>
                <a:tc>
                  <a:txBody>
                    <a:bodyPr/>
                    <a:lstStyle/>
                    <a:p>
                      <a:pPr lvl="0">
                        <a:buNone/>
                      </a:pPr>
                      <a:r>
                        <a:rPr lang="en-US" sz="1400" dirty="0">
                          <a:solidFill>
                            <a:schemeClr val="tx1"/>
                          </a:solidFill>
                        </a:rPr>
                        <a:t>PPO</a:t>
                      </a:r>
                    </a:p>
                  </a:txBody>
                  <a:tcPr anchor="ctr">
                    <a:solidFill>
                      <a:srgbClr val="E7F0F0"/>
                    </a:solidFill>
                  </a:tcPr>
                </a:tc>
                <a:tc vMerge="1">
                  <a:txBody>
                    <a:bodyPr/>
                    <a:lstStyle/>
                    <a:p>
                      <a:pPr lvl="0">
                        <a:buNone/>
                      </a:pPr>
                      <a:endParaRPr lang="en-US" sz="1400" dirty="0">
                        <a:solidFill>
                          <a:schemeClr val="tx1"/>
                        </a:solidFill>
                      </a:endParaRPr>
                    </a:p>
                  </a:txBody>
                  <a:tcPr anchor="ctr"/>
                </a:tc>
                <a:tc>
                  <a:txBody>
                    <a:bodyPr/>
                    <a:lstStyle/>
                    <a:p>
                      <a:pPr lvl="0">
                        <a:buNone/>
                      </a:pPr>
                      <a:r>
                        <a:rPr lang="en-US" sz="1400" b="1" dirty="0">
                          <a:solidFill>
                            <a:schemeClr val="tx1"/>
                          </a:solidFill>
                        </a:rPr>
                        <a:t>$0</a:t>
                      </a:r>
                      <a:r>
                        <a:rPr lang="en-US" sz="1400" dirty="0">
                          <a:solidFill>
                            <a:schemeClr val="tx1"/>
                          </a:solidFill>
                        </a:rPr>
                        <a:t> PCP copay; </a:t>
                      </a:r>
                      <a:r>
                        <a:rPr lang="en-US" sz="1400" b="1" dirty="0">
                          <a:solidFill>
                            <a:schemeClr val="tx1"/>
                          </a:solidFill>
                        </a:rPr>
                        <a:t>$20 </a:t>
                      </a:r>
                      <a:r>
                        <a:rPr lang="en-US" sz="1400" b="0" dirty="0">
                          <a:solidFill>
                            <a:schemeClr val="tx1"/>
                          </a:solidFill>
                        </a:rPr>
                        <a:t>Specialist copay; </a:t>
                      </a:r>
                      <a:r>
                        <a:rPr lang="en-US" sz="1400" b="1" dirty="0">
                          <a:solidFill>
                            <a:schemeClr val="tx1"/>
                          </a:solidFill>
                        </a:rPr>
                        <a:t>$0</a:t>
                      </a:r>
                      <a:r>
                        <a:rPr lang="en-US" sz="1400" b="0" dirty="0">
                          <a:solidFill>
                            <a:schemeClr val="tx1"/>
                          </a:solidFill>
                        </a:rPr>
                        <a:t> Rx Deductible all Tiers</a:t>
                      </a:r>
                      <a:endParaRPr lang="en-US" sz="1400" dirty="0">
                        <a:solidFill>
                          <a:schemeClr val="tx1"/>
                        </a:solidFill>
                      </a:endParaRPr>
                    </a:p>
                  </a:txBody>
                  <a:tcPr anchor="ctr">
                    <a:solidFill>
                      <a:srgbClr val="E7F0F0"/>
                    </a:solidFill>
                  </a:tcPr>
                </a:tc>
                <a:extLst>
                  <a:ext uri="{0D108BD9-81ED-4DB2-BD59-A6C34878D82A}">
                    <a16:rowId xmlns:a16="http://schemas.microsoft.com/office/drawing/2014/main" val="3938632885"/>
                  </a:ext>
                </a:extLst>
              </a:tr>
            </a:tbl>
          </a:graphicData>
        </a:graphic>
      </p:graphicFrame>
    </p:spTree>
    <p:extLst>
      <p:ext uri="{BB962C8B-B14F-4D97-AF65-F5344CB8AC3E}">
        <p14:creationId xmlns:p14="http://schemas.microsoft.com/office/powerpoint/2010/main" val="1301488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44B49-80EA-2201-1079-F5257AF64655}"/>
              </a:ext>
            </a:extLst>
          </p:cNvPr>
          <p:cNvSpPr>
            <a:spLocks noGrp="1"/>
          </p:cNvSpPr>
          <p:nvPr>
            <p:ph type="title"/>
          </p:nvPr>
        </p:nvSpPr>
        <p:spPr/>
        <p:txBody>
          <a:bodyPr/>
          <a:lstStyle/>
          <a:p>
            <a:r>
              <a:rPr lang="en-US" dirty="0"/>
              <a:t>Service Improvements</a:t>
            </a:r>
          </a:p>
        </p:txBody>
      </p:sp>
      <p:graphicFrame>
        <p:nvGraphicFramePr>
          <p:cNvPr id="4" name="Table 4">
            <a:extLst>
              <a:ext uri="{FF2B5EF4-FFF2-40B4-BE49-F238E27FC236}">
                <a16:creationId xmlns:a16="http://schemas.microsoft.com/office/drawing/2014/main" id="{9D98CA98-FE38-CDD6-8A30-B69074514B90}"/>
              </a:ext>
            </a:extLst>
          </p:cNvPr>
          <p:cNvGraphicFramePr>
            <a:graphicFrameLocks noGrp="1"/>
          </p:cNvGraphicFramePr>
          <p:nvPr/>
        </p:nvGraphicFramePr>
        <p:xfrm>
          <a:off x="622125" y="1648004"/>
          <a:ext cx="10350675" cy="4114800"/>
        </p:xfrm>
        <a:graphic>
          <a:graphicData uri="http://schemas.openxmlformats.org/drawingml/2006/table">
            <a:tbl>
              <a:tblPr firstRow="1" bandRow="1">
                <a:tableStyleId>{5C22544A-7EE6-4342-B048-85BDC9FD1C3A}</a:tableStyleId>
              </a:tblPr>
              <a:tblGrid>
                <a:gridCol w="3221117">
                  <a:extLst>
                    <a:ext uri="{9D8B030D-6E8A-4147-A177-3AD203B41FA5}">
                      <a16:colId xmlns:a16="http://schemas.microsoft.com/office/drawing/2014/main" val="2228844558"/>
                    </a:ext>
                  </a:extLst>
                </a:gridCol>
                <a:gridCol w="343662">
                  <a:extLst>
                    <a:ext uri="{9D8B030D-6E8A-4147-A177-3AD203B41FA5}">
                      <a16:colId xmlns:a16="http://schemas.microsoft.com/office/drawing/2014/main" val="3556251032"/>
                    </a:ext>
                  </a:extLst>
                </a:gridCol>
                <a:gridCol w="3221117">
                  <a:extLst>
                    <a:ext uri="{9D8B030D-6E8A-4147-A177-3AD203B41FA5}">
                      <a16:colId xmlns:a16="http://schemas.microsoft.com/office/drawing/2014/main" val="282274686"/>
                    </a:ext>
                  </a:extLst>
                </a:gridCol>
                <a:gridCol w="343662">
                  <a:extLst>
                    <a:ext uri="{9D8B030D-6E8A-4147-A177-3AD203B41FA5}">
                      <a16:colId xmlns:a16="http://schemas.microsoft.com/office/drawing/2014/main" val="2888790214"/>
                    </a:ext>
                  </a:extLst>
                </a:gridCol>
                <a:gridCol w="3221117">
                  <a:extLst>
                    <a:ext uri="{9D8B030D-6E8A-4147-A177-3AD203B41FA5}">
                      <a16:colId xmlns:a16="http://schemas.microsoft.com/office/drawing/2014/main" val="3494557383"/>
                    </a:ext>
                  </a:extLst>
                </a:gridCol>
              </a:tblGrid>
              <a:tr h="548640">
                <a:tc>
                  <a:txBody>
                    <a:bodyPr/>
                    <a:lstStyle/>
                    <a:p>
                      <a:pPr algn="ctr"/>
                      <a:r>
                        <a:rPr lang="en-US" dirty="0"/>
                        <a:t>People</a:t>
                      </a:r>
                    </a:p>
                  </a:txBody>
                  <a:tcPr anchor="ctr"/>
                </a:tc>
                <a:tc>
                  <a:txBody>
                    <a:bodyPr/>
                    <a:lstStyle/>
                    <a:p>
                      <a:pPr algn="ctr"/>
                      <a:endParaRPr lang="en-US" dirty="0"/>
                    </a:p>
                  </a:txBody>
                  <a:tcPr anchor="ctr">
                    <a:noFill/>
                  </a:tcPr>
                </a:tc>
                <a:tc>
                  <a:txBody>
                    <a:bodyPr/>
                    <a:lstStyle/>
                    <a:p>
                      <a:pPr algn="ctr"/>
                      <a:r>
                        <a:rPr lang="en-US" dirty="0"/>
                        <a:t>Process</a:t>
                      </a:r>
                    </a:p>
                  </a:txBody>
                  <a:tcPr anchor="ctr">
                    <a:solidFill>
                      <a:schemeClr val="accent4"/>
                    </a:solidFill>
                  </a:tcPr>
                </a:tc>
                <a:tc>
                  <a:txBody>
                    <a:bodyPr/>
                    <a:lstStyle/>
                    <a:p>
                      <a:pPr algn="ctr"/>
                      <a:endParaRPr lang="en-US" dirty="0"/>
                    </a:p>
                  </a:txBody>
                  <a:tcPr anchor="ctr">
                    <a:noFill/>
                  </a:tcPr>
                </a:tc>
                <a:tc>
                  <a:txBody>
                    <a:bodyPr/>
                    <a:lstStyle/>
                    <a:p>
                      <a:pPr algn="ctr"/>
                      <a:r>
                        <a:rPr lang="en-US" dirty="0"/>
                        <a:t>Systems</a:t>
                      </a:r>
                    </a:p>
                  </a:txBody>
                  <a:tcPr anchor="ctr">
                    <a:solidFill>
                      <a:schemeClr val="accent3"/>
                    </a:solidFill>
                  </a:tcPr>
                </a:tc>
                <a:extLst>
                  <a:ext uri="{0D108BD9-81ED-4DB2-BD59-A6C34878D82A}">
                    <a16:rowId xmlns:a16="http://schemas.microsoft.com/office/drawing/2014/main" val="3730300235"/>
                  </a:ext>
                </a:extLst>
              </a:tr>
              <a:tr h="3566160">
                <a:tc>
                  <a:txBody>
                    <a:bodyPr/>
                    <a:lstStyle/>
                    <a:p>
                      <a:pPr marL="377190" indent="-285750">
                        <a:spcBef>
                          <a:spcPts val="0"/>
                        </a:spcBef>
                        <a:buFont typeface="Arial" panose="020B0604020202020204" pitchFamily="34" charset="0"/>
                        <a:buChar char="•"/>
                      </a:pPr>
                      <a:endParaRPr lang="en-US" dirty="0">
                        <a:solidFill>
                          <a:schemeClr val="tx2"/>
                        </a:solidFill>
                      </a:endParaRPr>
                    </a:p>
                    <a:p>
                      <a:pPr marL="377190" indent="-285750">
                        <a:spcBef>
                          <a:spcPts val="0"/>
                        </a:spcBef>
                        <a:buFont typeface="Arial" panose="020B0604020202020204" pitchFamily="34" charset="0"/>
                        <a:buChar char="•"/>
                      </a:pPr>
                      <a:r>
                        <a:rPr lang="en-US" dirty="0">
                          <a:solidFill>
                            <a:schemeClr val="tx2"/>
                          </a:solidFill>
                        </a:rPr>
                        <a:t>Investment to carry more tenured agents</a:t>
                      </a:r>
                    </a:p>
                    <a:p>
                      <a:pPr marL="320040" indent="-228600">
                        <a:spcBef>
                          <a:spcPts val="1000"/>
                        </a:spcBef>
                        <a:buFont typeface="Arial" panose="020B0604020202020204" pitchFamily="34" charset="0"/>
                        <a:buChar char="•"/>
                      </a:pPr>
                      <a:r>
                        <a:rPr lang="en-US" dirty="0">
                          <a:solidFill>
                            <a:schemeClr val="tx2"/>
                          </a:solidFill>
                        </a:rPr>
                        <a:t>Removal of lower-tier agents</a:t>
                      </a:r>
                    </a:p>
                    <a:p>
                      <a:pPr marL="320040" indent="-228600">
                        <a:spcBef>
                          <a:spcPts val="1000"/>
                        </a:spcBef>
                        <a:buFont typeface="Arial" panose="020B0604020202020204" pitchFamily="34" charset="0"/>
                        <a:buChar char="•"/>
                      </a:pPr>
                      <a:r>
                        <a:rPr lang="en-US" dirty="0">
                          <a:solidFill>
                            <a:schemeClr val="tx2"/>
                          </a:solidFill>
                        </a:rPr>
                        <a:t>Focus on First Person Resolution through improved agent capabilities</a:t>
                      </a:r>
                    </a:p>
                  </a:txBody>
                  <a:tcPr/>
                </a:tc>
                <a:tc>
                  <a:txBody>
                    <a:bodyPr/>
                    <a:lstStyle/>
                    <a:p>
                      <a:endParaRPr lang="en-US" dirty="0"/>
                    </a:p>
                  </a:txBody>
                  <a:tcPr>
                    <a:noFill/>
                  </a:tcPr>
                </a:tc>
                <a:tc>
                  <a:txBody>
                    <a:bodyPr/>
                    <a:lstStyle/>
                    <a:p>
                      <a:pPr marL="411480" indent="-228600">
                        <a:spcBef>
                          <a:spcPts val="1000"/>
                        </a:spcBef>
                        <a:buFont typeface="Arial" panose="020B0604020202020204" pitchFamily="34" charset="0"/>
                        <a:buChar char="•"/>
                      </a:pPr>
                      <a:endParaRPr lang="en-US" dirty="0">
                        <a:solidFill>
                          <a:schemeClr val="tx2"/>
                        </a:solidFill>
                      </a:endParaRPr>
                    </a:p>
                    <a:p>
                      <a:pPr marL="411480" indent="-228600">
                        <a:spcBef>
                          <a:spcPts val="0"/>
                        </a:spcBef>
                        <a:buFont typeface="Arial" panose="020B0604020202020204" pitchFamily="34" charset="0"/>
                        <a:buChar char="•"/>
                      </a:pPr>
                      <a:r>
                        <a:rPr lang="en-US" dirty="0">
                          <a:solidFill>
                            <a:schemeClr val="tx2"/>
                          </a:solidFill>
                        </a:rPr>
                        <a:t>Overhaul of Broker Support/Customer Service partnership</a:t>
                      </a:r>
                    </a:p>
                    <a:p>
                      <a:pPr marL="411480" indent="-228600">
                        <a:spcBef>
                          <a:spcPts val="1000"/>
                        </a:spcBef>
                        <a:buFont typeface="Arial" panose="020B0604020202020204" pitchFamily="34" charset="0"/>
                        <a:buChar char="•"/>
                      </a:pPr>
                      <a:r>
                        <a:rPr lang="en-US" dirty="0">
                          <a:solidFill>
                            <a:schemeClr val="tx2"/>
                          </a:solidFill>
                        </a:rPr>
                        <a:t>Improved ancillary operating model for reduced transfers</a:t>
                      </a:r>
                    </a:p>
                    <a:p>
                      <a:pPr marL="411480" indent="-228600">
                        <a:spcBef>
                          <a:spcPts val="1000"/>
                        </a:spcBef>
                        <a:buFont typeface="Arial" panose="020B0604020202020204" pitchFamily="34" charset="0"/>
                        <a:buChar char="•"/>
                      </a:pPr>
                      <a:r>
                        <a:rPr lang="en-US" dirty="0">
                          <a:solidFill>
                            <a:schemeClr val="tx2"/>
                          </a:solidFill>
                        </a:rPr>
                        <a:t>Launched cyclical annual training schedule based on seasonality</a:t>
                      </a:r>
                    </a:p>
                  </a:txBody>
                  <a:tcPr>
                    <a:solidFill>
                      <a:schemeClr val="accent4">
                        <a:lumMod val="20000"/>
                        <a:lumOff val="80000"/>
                      </a:schemeClr>
                    </a:solidFill>
                  </a:tcPr>
                </a:tc>
                <a:tc>
                  <a:txBody>
                    <a:bodyPr/>
                    <a:lstStyle/>
                    <a:p>
                      <a:endParaRPr lang="en-US" dirty="0"/>
                    </a:p>
                  </a:txBody>
                  <a:tcPr>
                    <a:noFill/>
                  </a:tcPr>
                </a:tc>
                <a:tc>
                  <a:txBody>
                    <a:bodyPr/>
                    <a:lstStyle/>
                    <a:p>
                      <a:pPr marL="411480" indent="-228600">
                        <a:spcBef>
                          <a:spcPts val="1000"/>
                        </a:spcBef>
                        <a:buFont typeface="Arial" panose="020B0604020202020204" pitchFamily="34" charset="0"/>
                        <a:buChar char="•"/>
                      </a:pPr>
                      <a:endParaRPr lang="en-US" dirty="0">
                        <a:solidFill>
                          <a:schemeClr val="tx2"/>
                        </a:solidFill>
                      </a:endParaRPr>
                    </a:p>
                    <a:p>
                      <a:pPr marL="411480" indent="-228600">
                        <a:spcBef>
                          <a:spcPts val="0"/>
                        </a:spcBef>
                        <a:buFont typeface="Arial" panose="020B0604020202020204" pitchFamily="34" charset="0"/>
                        <a:buChar char="•"/>
                      </a:pPr>
                      <a:r>
                        <a:rPr lang="en-US" dirty="0">
                          <a:solidFill>
                            <a:schemeClr val="tx2"/>
                          </a:solidFill>
                        </a:rPr>
                        <a:t>Migration to Amazon Web Services for improved </a:t>
                      </a:r>
                      <a:br>
                        <a:rPr lang="en-US" dirty="0">
                          <a:solidFill>
                            <a:schemeClr val="tx2"/>
                          </a:solidFill>
                        </a:rPr>
                      </a:br>
                      <a:r>
                        <a:rPr lang="en-US" dirty="0">
                          <a:solidFill>
                            <a:schemeClr val="tx2"/>
                          </a:solidFill>
                        </a:rPr>
                        <a:t>self-service</a:t>
                      </a:r>
                    </a:p>
                    <a:p>
                      <a:pPr marL="411480" indent="-228600">
                        <a:spcBef>
                          <a:spcPts val="1000"/>
                        </a:spcBef>
                        <a:buFont typeface="Arial" panose="020B0604020202020204" pitchFamily="34" charset="0"/>
                        <a:buChar char="•"/>
                      </a:pPr>
                      <a:r>
                        <a:rPr lang="en-US" dirty="0">
                          <a:solidFill>
                            <a:schemeClr val="tx2"/>
                          </a:solidFill>
                        </a:rPr>
                        <a:t>Alignment of CRM tool </a:t>
                      </a:r>
                      <a:br>
                        <a:rPr lang="en-US" dirty="0">
                          <a:solidFill>
                            <a:schemeClr val="tx2"/>
                          </a:solidFill>
                        </a:rPr>
                      </a:br>
                      <a:r>
                        <a:rPr lang="en-US" dirty="0">
                          <a:solidFill>
                            <a:schemeClr val="tx2"/>
                          </a:solidFill>
                        </a:rPr>
                        <a:t>best practices and features</a:t>
                      </a:r>
                    </a:p>
                    <a:p>
                      <a:pPr marL="411480" indent="-228600">
                        <a:spcBef>
                          <a:spcPts val="1000"/>
                        </a:spcBef>
                        <a:buFont typeface="Arial" panose="020B0604020202020204" pitchFamily="34" charset="0"/>
                        <a:buChar char="•"/>
                      </a:pPr>
                      <a:r>
                        <a:rPr lang="en-US" dirty="0">
                          <a:solidFill>
                            <a:schemeClr val="tx2"/>
                          </a:solidFill>
                        </a:rPr>
                        <a:t>Enhanced call listening and insights through Qualtrics</a:t>
                      </a:r>
                    </a:p>
                  </a:txBody>
                  <a:tcPr>
                    <a:solidFill>
                      <a:srgbClr val="CCD2E3"/>
                    </a:solidFill>
                  </a:tcPr>
                </a:tc>
                <a:extLst>
                  <a:ext uri="{0D108BD9-81ED-4DB2-BD59-A6C34878D82A}">
                    <a16:rowId xmlns:a16="http://schemas.microsoft.com/office/drawing/2014/main" val="1426764205"/>
                  </a:ext>
                </a:extLst>
              </a:tr>
            </a:tbl>
          </a:graphicData>
        </a:graphic>
      </p:graphicFrame>
    </p:spTree>
    <p:extLst>
      <p:ext uri="{BB962C8B-B14F-4D97-AF65-F5344CB8AC3E}">
        <p14:creationId xmlns:p14="http://schemas.microsoft.com/office/powerpoint/2010/main" val="30709930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Washington | </a:t>
            </a:r>
            <a:r>
              <a:rPr lang="en-US" sz="3000" i="1" dirty="0"/>
              <a:t>At a Glance</a:t>
            </a:r>
            <a:endParaRPr lang="en-US" dirty="0"/>
          </a:p>
        </p:txBody>
      </p:sp>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609600" y="1544941"/>
          <a:ext cx="10960275" cy="1950720"/>
        </p:xfrm>
        <a:graphic>
          <a:graphicData uri="http://schemas.openxmlformats.org/drawingml/2006/table">
            <a:tbl>
              <a:tblPr firstRow="1" bandRow="1">
                <a:tableStyleId>{5C22544A-7EE6-4342-B048-85BDC9FD1C3A}</a:tableStyleId>
              </a:tblPr>
              <a:tblGrid>
                <a:gridCol w="1948550">
                  <a:extLst>
                    <a:ext uri="{9D8B030D-6E8A-4147-A177-3AD203B41FA5}">
                      <a16:colId xmlns:a16="http://schemas.microsoft.com/office/drawing/2014/main" val="1876114676"/>
                    </a:ext>
                  </a:extLst>
                </a:gridCol>
                <a:gridCol w="1290288">
                  <a:extLst>
                    <a:ext uri="{9D8B030D-6E8A-4147-A177-3AD203B41FA5}">
                      <a16:colId xmlns:a16="http://schemas.microsoft.com/office/drawing/2014/main" val="213999969"/>
                    </a:ext>
                  </a:extLst>
                </a:gridCol>
                <a:gridCol w="3513376">
                  <a:extLst>
                    <a:ext uri="{9D8B030D-6E8A-4147-A177-3AD203B41FA5}">
                      <a16:colId xmlns:a16="http://schemas.microsoft.com/office/drawing/2014/main" val="4265884986"/>
                    </a:ext>
                  </a:extLst>
                </a:gridCol>
                <a:gridCol w="4208061">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422655">
                <a:tc>
                  <a:txBody>
                    <a:bodyPr/>
                    <a:lstStyle/>
                    <a:p>
                      <a:pPr lvl="0">
                        <a:buNone/>
                      </a:pPr>
                      <a:r>
                        <a:rPr lang="en-US" sz="1400" dirty="0">
                          <a:solidFill>
                            <a:schemeClr val="tx1"/>
                          </a:solidFill>
                        </a:rPr>
                        <a:t>Wellcare </a:t>
                      </a:r>
                    </a:p>
                    <a:p>
                      <a:pPr lvl="0">
                        <a:buNone/>
                      </a:pPr>
                      <a:r>
                        <a:rPr lang="en-US" sz="1400" dirty="0">
                          <a:solidFill>
                            <a:schemeClr val="tx1"/>
                          </a:solidFill>
                        </a:rPr>
                        <a:t>Dual Access Open</a:t>
                      </a:r>
                    </a:p>
                  </a:txBody>
                  <a:tcPr anchor="ctr">
                    <a:lnT w="12700" cap="flat" cmpd="sng" algn="ctr">
                      <a:solidFill>
                        <a:schemeClr val="bg1"/>
                      </a:solidFill>
                      <a:prstDash val="solid"/>
                      <a:round/>
                      <a:headEnd type="none" w="med" len="med"/>
                      <a:tailEnd type="none" w="med" len="med"/>
                    </a:lnT>
                  </a:tcPr>
                </a:tc>
                <a:tc>
                  <a:txBody>
                    <a:bodyPr/>
                    <a:lstStyle/>
                    <a:p>
                      <a:pPr lvl="0">
                        <a:buNone/>
                      </a:pPr>
                      <a:r>
                        <a:rPr lang="en-US" sz="1400" dirty="0">
                          <a:solidFill>
                            <a:schemeClr val="tx1"/>
                          </a:solidFill>
                        </a:rPr>
                        <a:t>PPO D-SNP</a:t>
                      </a:r>
                    </a:p>
                  </a:txBody>
                  <a:tcPr anchor="ctr">
                    <a:lnT w="12700" cap="flat" cmpd="sng" algn="ctr">
                      <a:solidFill>
                        <a:schemeClr val="bg1"/>
                      </a:solidFill>
                      <a:prstDash val="solid"/>
                      <a:round/>
                      <a:headEnd type="none" w="med" len="med"/>
                      <a:tailEnd type="none" w="med" len="med"/>
                    </a:lnT>
                  </a:tcPr>
                </a:tc>
                <a:tc>
                  <a:txBody>
                    <a:bodyPr/>
                    <a:lstStyle/>
                    <a:p>
                      <a:pPr lvl="0" algn="l">
                        <a:buNone/>
                      </a:pPr>
                      <a:r>
                        <a:rPr lang="en-US" sz="1400" baseline="0" dirty="0">
                          <a:solidFill>
                            <a:schemeClr val="tx1"/>
                          </a:solidFill>
                        </a:rPr>
                        <a:t>Adams, Benton, Chelan, Clallam, Clark, Columbia, Cowlitz, Douglas, Ferry, Franklin, Garfield, Grant, Jefferson, King, Kitsap, Kittitas, Lewis, Lincoln, Mason, Okanogan, Pacific, Pend Oreille, Pierce, San Juan, Skagit, Skamania, Snohomish, Spokane, Stevens, Thurston, Wahkiakum, Walla Walla, Yakima</a:t>
                      </a:r>
                    </a:p>
                  </a:txBody>
                  <a:tcPr anchor="ctr">
                    <a:lnT w="12700" cap="flat" cmpd="sng" algn="ctr">
                      <a:solidFill>
                        <a:schemeClr val="bg1"/>
                      </a:solidFill>
                      <a:prstDash val="solid"/>
                      <a:round/>
                      <a:headEnd type="none" w="med" len="med"/>
                      <a:tailEnd type="none" w="med" len="med"/>
                    </a:lnT>
                  </a:tcPr>
                </a:tc>
                <a:tc>
                  <a:txBody>
                    <a:bodyPr/>
                    <a:lstStyle/>
                    <a:p>
                      <a:pPr lvl="0">
                        <a:buNone/>
                      </a:pPr>
                      <a:r>
                        <a:rPr lang="en-US" sz="1400" b="0" i="0" u="none" strike="noStrike" noProof="0" dirty="0">
                          <a:solidFill>
                            <a:schemeClr val="tx1"/>
                          </a:solidFill>
                          <a:latin typeface="Calibri"/>
                        </a:rPr>
                        <a:t>PPO Flexibility; </a:t>
                      </a:r>
                      <a:r>
                        <a:rPr lang="en-US" sz="1400" b="1" i="0" u="none" strike="noStrike" noProof="0" dirty="0">
                          <a:solidFill>
                            <a:schemeClr val="tx1"/>
                          </a:solidFill>
                          <a:latin typeface="Calibri"/>
                        </a:rPr>
                        <a:t>$2,000</a:t>
                      </a:r>
                      <a:r>
                        <a:rPr lang="en-US" sz="1400" b="0" i="0" u="none" strike="noStrike" noProof="0" dirty="0">
                          <a:solidFill>
                            <a:schemeClr val="tx1"/>
                          </a:solidFill>
                          <a:latin typeface="Calibri"/>
                        </a:rPr>
                        <a:t> Dental; </a:t>
                      </a:r>
                      <a:r>
                        <a:rPr lang="en-US" sz="1400" b="1" i="0" u="none" strike="noStrike" noProof="0" dirty="0">
                          <a:solidFill>
                            <a:schemeClr val="tx1"/>
                          </a:solidFill>
                          <a:latin typeface="Calibri"/>
                        </a:rPr>
                        <a:t>$840</a:t>
                      </a:r>
                      <a:r>
                        <a:rPr lang="en-US" sz="1400" b="0" i="0" u="none" strike="noStrike" noProof="0" dirty="0">
                          <a:solidFill>
                            <a:schemeClr val="tx1"/>
                          </a:solidFill>
                          <a:latin typeface="Calibri"/>
                        </a:rPr>
                        <a:t> annual OTC; Fitness</a:t>
                      </a: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64009063"/>
                  </a:ext>
                </a:extLst>
              </a:tr>
            </a:tbl>
          </a:graphicData>
        </a:graphic>
      </p:graphicFrame>
    </p:spTree>
    <p:extLst>
      <p:ext uri="{BB962C8B-B14F-4D97-AF65-F5344CB8AC3E}">
        <p14:creationId xmlns:p14="http://schemas.microsoft.com/office/powerpoint/2010/main" val="12280334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D0ADF-E85C-F80C-958E-D9025CA64097}"/>
              </a:ext>
            </a:extLst>
          </p:cNvPr>
          <p:cNvSpPr>
            <a:spLocks noGrp="1"/>
          </p:cNvSpPr>
          <p:nvPr>
            <p:ph type="title"/>
          </p:nvPr>
        </p:nvSpPr>
        <p:spPr/>
        <p:txBody>
          <a:bodyPr/>
          <a:lstStyle/>
          <a:p>
            <a:r>
              <a:rPr lang="en-US" dirty="0"/>
              <a:t>West Market Summary</a:t>
            </a:r>
          </a:p>
        </p:txBody>
      </p:sp>
      <p:sp>
        <p:nvSpPr>
          <p:cNvPr id="3" name="Content Placeholder 2">
            <a:extLst>
              <a:ext uri="{FF2B5EF4-FFF2-40B4-BE49-F238E27FC236}">
                <a16:creationId xmlns:a16="http://schemas.microsoft.com/office/drawing/2014/main" id="{DEBA4DDB-5F53-2653-F782-58E2F1C2FFFD}"/>
              </a:ext>
            </a:extLst>
          </p:cNvPr>
          <p:cNvSpPr>
            <a:spLocks noGrp="1"/>
          </p:cNvSpPr>
          <p:nvPr>
            <p:ph idx="1"/>
          </p:nvPr>
        </p:nvSpPr>
        <p:spPr>
          <a:xfrm>
            <a:off x="622125" y="1648004"/>
            <a:ext cx="11058742" cy="3590777"/>
          </a:xfrm>
        </p:spPr>
        <p:txBody>
          <a:bodyPr vert="horz" lIns="91440" tIns="45720" rIns="91440" bIns="45720" rtlCol="0" anchor="t">
            <a:noAutofit/>
          </a:bodyPr>
          <a:lstStyle/>
          <a:p>
            <a:pPr>
              <a:lnSpc>
                <a:spcPct val="100000"/>
              </a:lnSpc>
            </a:pPr>
            <a:r>
              <a:rPr lang="en-US" dirty="0">
                <a:latin typeface="Calibri"/>
                <a:cs typeface="Calibri"/>
              </a:rPr>
              <a:t>Coming together as one brand – Wellcare</a:t>
            </a:r>
            <a:endParaRPr lang="en-US" dirty="0"/>
          </a:p>
          <a:p>
            <a:pPr>
              <a:lnSpc>
                <a:spcPct val="100000"/>
              </a:lnSpc>
            </a:pPr>
            <a:r>
              <a:rPr lang="en-US" b="1" dirty="0">
                <a:latin typeface="Calibri"/>
                <a:cs typeface="Calibri"/>
              </a:rPr>
              <a:t>Seven</a:t>
            </a:r>
            <a:r>
              <a:rPr lang="en-US" dirty="0">
                <a:latin typeface="Calibri"/>
                <a:cs typeface="Calibri"/>
              </a:rPr>
              <a:t> markets</a:t>
            </a:r>
          </a:p>
          <a:p>
            <a:pPr>
              <a:lnSpc>
                <a:spcPct val="100000"/>
              </a:lnSpc>
            </a:pPr>
            <a:r>
              <a:rPr lang="en-US" b="1" dirty="0">
                <a:solidFill>
                  <a:schemeClr val="accent4"/>
                </a:solidFill>
                <a:latin typeface="Calibri"/>
                <a:cs typeface="Calibri"/>
              </a:rPr>
              <a:t>20</a:t>
            </a:r>
            <a:r>
              <a:rPr lang="en-US" dirty="0">
                <a:latin typeface="Calibri"/>
                <a:cs typeface="Calibri"/>
              </a:rPr>
              <a:t> county expansions</a:t>
            </a:r>
          </a:p>
          <a:p>
            <a:pPr>
              <a:lnSpc>
                <a:spcPct val="100000"/>
              </a:lnSpc>
            </a:pPr>
            <a:r>
              <a:rPr lang="en-US" dirty="0">
                <a:latin typeface="Calibri"/>
                <a:cs typeface="Calibri"/>
              </a:rPr>
              <a:t>Increased product expansion across existing footprints</a:t>
            </a:r>
          </a:p>
          <a:p>
            <a:pPr>
              <a:lnSpc>
                <a:spcPct val="100000"/>
              </a:lnSpc>
            </a:pPr>
            <a:r>
              <a:rPr lang="en-US" dirty="0">
                <a:latin typeface="Calibri"/>
                <a:cs typeface="Calibri"/>
              </a:rPr>
              <a:t>Enhanced medical and supplemental benefits across </a:t>
            </a:r>
            <a:r>
              <a:rPr lang="en-US" b="1" i="1" dirty="0">
                <a:latin typeface="Calibri"/>
                <a:cs typeface="Calibri"/>
              </a:rPr>
              <a:t>ALL </a:t>
            </a:r>
            <a:r>
              <a:rPr lang="en-US" dirty="0">
                <a:latin typeface="Calibri"/>
                <a:cs typeface="Calibri"/>
              </a:rPr>
              <a:t>markets</a:t>
            </a:r>
            <a:endParaRPr lang="en-US" dirty="0"/>
          </a:p>
          <a:p>
            <a:pPr>
              <a:lnSpc>
                <a:spcPct val="100000"/>
              </a:lnSpc>
            </a:pPr>
            <a:r>
              <a:rPr lang="en-US" dirty="0">
                <a:latin typeface="Calibri"/>
                <a:cs typeface="Calibri"/>
              </a:rPr>
              <a:t>Expanded networks in each market</a:t>
            </a:r>
          </a:p>
          <a:p>
            <a:pPr>
              <a:lnSpc>
                <a:spcPct val="100000"/>
              </a:lnSpc>
            </a:pPr>
            <a:r>
              <a:rPr lang="en-US" dirty="0">
                <a:latin typeface="Calibri"/>
                <a:cs typeface="Calibri"/>
              </a:rPr>
              <a:t>Strong local sales leadership and sales support teams in each market</a:t>
            </a:r>
            <a:endParaRPr lang="en-US" dirty="0"/>
          </a:p>
        </p:txBody>
      </p:sp>
    </p:spTree>
    <p:extLst>
      <p:ext uri="{BB962C8B-B14F-4D97-AF65-F5344CB8AC3E}">
        <p14:creationId xmlns:p14="http://schemas.microsoft.com/office/powerpoint/2010/main" val="13093178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8CDEF4-8FA0-0436-ACEF-037E8336C13F}"/>
              </a:ext>
            </a:extLst>
          </p:cNvPr>
          <p:cNvSpPr>
            <a:spLocks noGrp="1"/>
          </p:cNvSpPr>
          <p:nvPr>
            <p:ph type="title"/>
          </p:nvPr>
        </p:nvSpPr>
        <p:spPr/>
        <p:txBody>
          <a:bodyPr/>
          <a:lstStyle/>
          <a:p>
            <a:r>
              <a:rPr lang="en-US" dirty="0"/>
              <a:t>South Region Markets</a:t>
            </a:r>
          </a:p>
        </p:txBody>
      </p:sp>
      <p:sp>
        <p:nvSpPr>
          <p:cNvPr id="5" name="Content Placeholder 4">
            <a:extLst>
              <a:ext uri="{FF2B5EF4-FFF2-40B4-BE49-F238E27FC236}">
                <a16:creationId xmlns:a16="http://schemas.microsoft.com/office/drawing/2014/main" id="{807FA84C-1EE5-D23A-9CBF-22B7250B59A7}"/>
              </a:ext>
            </a:extLst>
          </p:cNvPr>
          <p:cNvSpPr>
            <a:spLocks noGrp="1"/>
          </p:cNvSpPr>
          <p:nvPr>
            <p:ph idx="12"/>
          </p:nvPr>
        </p:nvSpPr>
        <p:spPr>
          <a:xfrm>
            <a:off x="622125" y="2859203"/>
            <a:ext cx="5346981" cy="1943803"/>
          </a:xfrm>
        </p:spPr>
        <p:txBody>
          <a:bodyPr numCol="2"/>
          <a:lstStyle/>
          <a:p>
            <a:pPr>
              <a:lnSpc>
                <a:spcPct val="100000"/>
              </a:lnSpc>
              <a:spcBef>
                <a:spcPts val="800"/>
              </a:spcBef>
            </a:pPr>
            <a:r>
              <a:rPr lang="en-US" dirty="0"/>
              <a:t>Alabama</a:t>
            </a:r>
          </a:p>
          <a:p>
            <a:pPr>
              <a:lnSpc>
                <a:spcPct val="100000"/>
              </a:lnSpc>
              <a:spcBef>
                <a:spcPts val="800"/>
              </a:spcBef>
            </a:pPr>
            <a:r>
              <a:rPr lang="en-US" dirty="0"/>
              <a:t>Florida</a:t>
            </a:r>
          </a:p>
          <a:p>
            <a:pPr>
              <a:lnSpc>
                <a:spcPct val="100000"/>
              </a:lnSpc>
              <a:spcBef>
                <a:spcPts val="800"/>
              </a:spcBef>
            </a:pPr>
            <a:r>
              <a:rPr lang="en-US" dirty="0"/>
              <a:t>Georgia</a:t>
            </a:r>
          </a:p>
          <a:p>
            <a:pPr>
              <a:lnSpc>
                <a:spcPct val="100000"/>
              </a:lnSpc>
              <a:spcBef>
                <a:spcPts val="800"/>
              </a:spcBef>
            </a:pPr>
            <a:r>
              <a:rPr lang="en-US" dirty="0"/>
              <a:t>Louisiana</a:t>
            </a:r>
          </a:p>
          <a:p>
            <a:pPr>
              <a:lnSpc>
                <a:spcPct val="100000"/>
              </a:lnSpc>
              <a:spcBef>
                <a:spcPts val="800"/>
              </a:spcBef>
            </a:pPr>
            <a:r>
              <a:rPr lang="en-US" dirty="0"/>
              <a:t>Mississippi</a:t>
            </a:r>
          </a:p>
          <a:p>
            <a:pPr>
              <a:lnSpc>
                <a:spcPct val="100000"/>
              </a:lnSpc>
              <a:spcBef>
                <a:spcPts val="800"/>
              </a:spcBef>
            </a:pPr>
            <a:r>
              <a:rPr lang="en-US" dirty="0"/>
              <a:t>North Carolina</a:t>
            </a:r>
          </a:p>
          <a:p>
            <a:pPr>
              <a:lnSpc>
                <a:spcPct val="100000"/>
              </a:lnSpc>
              <a:spcBef>
                <a:spcPts val="800"/>
              </a:spcBef>
            </a:pPr>
            <a:r>
              <a:rPr lang="en-US" dirty="0"/>
              <a:t>South Carolina</a:t>
            </a:r>
          </a:p>
          <a:p>
            <a:pPr>
              <a:lnSpc>
                <a:spcPct val="100000"/>
              </a:lnSpc>
              <a:spcBef>
                <a:spcPts val="800"/>
              </a:spcBef>
            </a:pPr>
            <a:r>
              <a:rPr lang="en-US" dirty="0"/>
              <a:t>Texas</a:t>
            </a:r>
          </a:p>
        </p:txBody>
      </p:sp>
      <p:pic>
        <p:nvPicPr>
          <p:cNvPr id="10" name="Picture 9">
            <a:extLst>
              <a:ext uri="{FF2B5EF4-FFF2-40B4-BE49-F238E27FC236}">
                <a16:creationId xmlns:a16="http://schemas.microsoft.com/office/drawing/2014/main" id="{FD02997C-BFAA-91CA-6806-7CCE1A5B84CF}"/>
              </a:ext>
            </a:extLst>
          </p:cNvPr>
          <p:cNvPicPr>
            <a:picLocks noChangeAspect="1"/>
          </p:cNvPicPr>
          <p:nvPr/>
        </p:nvPicPr>
        <p:blipFill>
          <a:blip r:embed="rId2"/>
          <a:srcRect/>
          <a:stretch/>
        </p:blipFill>
        <p:spPr>
          <a:xfrm>
            <a:off x="6565188" y="1956386"/>
            <a:ext cx="5272156" cy="3230847"/>
          </a:xfrm>
          <a:prstGeom prst="rect">
            <a:avLst/>
          </a:prstGeom>
        </p:spPr>
      </p:pic>
      <p:sp>
        <p:nvSpPr>
          <p:cNvPr id="9" name="Text Placeholder 1">
            <a:extLst>
              <a:ext uri="{FF2B5EF4-FFF2-40B4-BE49-F238E27FC236}">
                <a16:creationId xmlns:a16="http://schemas.microsoft.com/office/drawing/2014/main" id="{7B6219CA-EE45-440E-9254-2C8E609251BC}"/>
              </a:ext>
            </a:extLst>
          </p:cNvPr>
          <p:cNvSpPr txBox="1">
            <a:spLocks/>
          </p:cNvSpPr>
          <p:nvPr/>
        </p:nvSpPr>
        <p:spPr>
          <a:xfrm>
            <a:off x="601578" y="2113067"/>
            <a:ext cx="5367528" cy="553988"/>
          </a:xfrm>
          <a:prstGeom prst="rect">
            <a:avLst/>
          </a:prstGeom>
          <a:solidFill>
            <a:schemeClr val="accent3"/>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cap="all" spc="1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Existing 2023 markets</a:t>
            </a:r>
          </a:p>
        </p:txBody>
      </p:sp>
    </p:spTree>
    <p:extLst>
      <p:ext uri="{BB962C8B-B14F-4D97-AF65-F5344CB8AC3E}">
        <p14:creationId xmlns:p14="http://schemas.microsoft.com/office/powerpoint/2010/main" val="34098141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58867" y="1648004"/>
            <a:ext cx="6293104" cy="5259978"/>
          </a:xfrm>
        </p:spPr>
        <p:txBody>
          <a:bodyPr/>
          <a:lstStyle/>
          <a:p>
            <a:pPr>
              <a:lnSpc>
                <a:spcPct val="100000"/>
              </a:lnSpc>
              <a:spcBef>
                <a:spcPts val="0"/>
              </a:spcBef>
              <a:spcAft>
                <a:spcPts val="600"/>
              </a:spcAft>
            </a:pPr>
            <a:r>
              <a:rPr lang="en-US" sz="1800" b="1" dirty="0">
                <a:solidFill>
                  <a:schemeClr val="accent1"/>
                </a:solidFill>
              </a:rPr>
              <a:t>Jason Arbour – </a:t>
            </a:r>
            <a:r>
              <a:rPr lang="it-IT" sz="1800" b="1" dirty="0">
                <a:solidFill>
                  <a:schemeClr val="accent1"/>
                </a:solidFill>
              </a:rPr>
              <a:t>Sales Manager AL, LA, MS</a:t>
            </a:r>
            <a:endParaRPr lang="en-US" sz="1800" b="1" dirty="0">
              <a:solidFill>
                <a:schemeClr val="accent1"/>
              </a:solidFill>
            </a:endParaRPr>
          </a:p>
          <a:p>
            <a:pPr>
              <a:lnSpc>
                <a:spcPct val="100000"/>
              </a:lnSpc>
              <a:spcBef>
                <a:spcPts val="0"/>
              </a:spcBef>
              <a:spcAft>
                <a:spcPts val="600"/>
              </a:spcAft>
            </a:pPr>
            <a:r>
              <a:rPr lang="en-US" sz="1800" dirty="0"/>
              <a:t>Extremely competitive in PPO and D-SNP plans</a:t>
            </a:r>
          </a:p>
          <a:p>
            <a:pPr lvl="1">
              <a:lnSpc>
                <a:spcPct val="100000"/>
              </a:lnSpc>
              <a:spcBef>
                <a:spcPts val="0"/>
              </a:spcBef>
              <a:spcAft>
                <a:spcPts val="600"/>
              </a:spcAft>
            </a:pPr>
            <a:r>
              <a:rPr lang="en-US" sz="1800" dirty="0"/>
              <a:t>Up to $187/month Spendables Visa </a:t>
            </a:r>
          </a:p>
          <a:p>
            <a:pPr>
              <a:lnSpc>
                <a:spcPct val="100000"/>
              </a:lnSpc>
              <a:spcBef>
                <a:spcPts val="0"/>
              </a:spcBef>
              <a:spcAft>
                <a:spcPts val="600"/>
              </a:spcAft>
            </a:pPr>
            <a:r>
              <a:rPr lang="en-US" sz="1800" dirty="0"/>
              <a:t>Key Providers: St. Vincent, Tenant’s Providers (Baptist Hospitals), USA, Providence, Grandview, Crestwood, Huntsville (New), Helen Keller (New) </a:t>
            </a:r>
            <a:endParaRPr lang="en-US" sz="400" dirty="0"/>
          </a:p>
          <a:p>
            <a:pPr>
              <a:lnSpc>
                <a:spcPct val="100000"/>
              </a:lnSpc>
              <a:spcBef>
                <a:spcPts val="0"/>
              </a:spcBef>
              <a:spcAft>
                <a:spcPts val="600"/>
              </a:spcAft>
            </a:pPr>
            <a:r>
              <a:rPr lang="en-US" sz="1800" dirty="0"/>
              <a:t>Advanced Provider Partner relationships:</a:t>
            </a:r>
          </a:p>
          <a:p>
            <a:pPr lvl="1">
              <a:lnSpc>
                <a:spcPct val="100000"/>
              </a:lnSpc>
              <a:spcBef>
                <a:spcPts val="0"/>
              </a:spcBef>
              <a:spcAft>
                <a:spcPts val="600"/>
              </a:spcAft>
            </a:pPr>
            <a:r>
              <a:rPr lang="en-US" sz="1800" dirty="0"/>
              <a:t>Oak St Health, Physician Partners, Sage Health (New) </a:t>
            </a:r>
          </a:p>
          <a:p>
            <a:pPr>
              <a:lnSpc>
                <a:spcPct val="100000"/>
              </a:lnSpc>
              <a:spcBef>
                <a:spcPts val="0"/>
              </a:spcBef>
              <a:spcAft>
                <a:spcPts val="600"/>
              </a:spcAft>
            </a:pPr>
            <a:r>
              <a:rPr lang="en-US" sz="1800" dirty="0"/>
              <a:t>Focus on provider and broker education in existing counties from large 2023 expansion</a:t>
            </a:r>
            <a:endParaRPr lang="en-US" sz="400" dirty="0"/>
          </a:p>
          <a:p>
            <a:pPr>
              <a:lnSpc>
                <a:spcPct val="100000"/>
              </a:lnSpc>
              <a:spcBef>
                <a:spcPts val="0"/>
              </a:spcBef>
              <a:spcAft>
                <a:spcPts val="600"/>
              </a:spcAft>
            </a:pPr>
            <a:r>
              <a:rPr lang="en-US" sz="1800" dirty="0"/>
              <a:t>2024 new product expansion:</a:t>
            </a:r>
          </a:p>
          <a:p>
            <a:pPr lvl="1">
              <a:lnSpc>
                <a:spcPct val="100000"/>
              </a:lnSpc>
              <a:spcBef>
                <a:spcPts val="0"/>
              </a:spcBef>
              <a:spcAft>
                <a:spcPts val="600"/>
              </a:spcAft>
            </a:pPr>
            <a:r>
              <a:rPr lang="en-US" sz="1800" dirty="0"/>
              <a:t>Competitive All Duals Plan built for partial duals</a:t>
            </a:r>
          </a:p>
          <a:p>
            <a:pPr marL="0" indent="0">
              <a:buNone/>
            </a:pPr>
            <a:endParaRPr lang="en-US" sz="1800" dirty="0"/>
          </a:p>
          <a:p>
            <a:pPr marL="0" indent="0">
              <a:buNone/>
            </a:pPr>
            <a:endParaRPr lang="en-US" dirty="0"/>
          </a:p>
        </p:txBody>
      </p:sp>
      <p:grpSp>
        <p:nvGrpSpPr>
          <p:cNvPr id="12" name="Group 11">
            <a:extLst>
              <a:ext uri="{FF2B5EF4-FFF2-40B4-BE49-F238E27FC236}">
                <a16:creationId xmlns:a16="http://schemas.microsoft.com/office/drawing/2014/main" id="{0AC19860-74A8-AC29-6D4A-0184EC1AF502}"/>
              </a:ext>
            </a:extLst>
          </p:cNvPr>
          <p:cNvGrpSpPr/>
          <p:nvPr/>
        </p:nvGrpSpPr>
        <p:grpSpPr>
          <a:xfrm>
            <a:off x="7312997" y="880276"/>
            <a:ext cx="3583256" cy="5425130"/>
            <a:chOff x="7312997" y="880276"/>
            <a:chExt cx="3583256" cy="5425130"/>
          </a:xfrm>
        </p:grpSpPr>
        <p:grpSp>
          <p:nvGrpSpPr>
            <p:cNvPr id="11" name="Group 10">
              <a:extLst>
                <a:ext uri="{FF2B5EF4-FFF2-40B4-BE49-F238E27FC236}">
                  <a16:creationId xmlns:a16="http://schemas.microsoft.com/office/drawing/2014/main" id="{2F8C67F6-E08F-9CDF-6A1A-3E0E94B0DFDB}"/>
                </a:ext>
              </a:extLst>
            </p:cNvPr>
            <p:cNvGrpSpPr/>
            <p:nvPr/>
          </p:nvGrpSpPr>
          <p:grpSpPr>
            <a:xfrm>
              <a:off x="7312997" y="880276"/>
              <a:ext cx="3380163" cy="5400261"/>
              <a:chOff x="7312997" y="880276"/>
              <a:chExt cx="3380163" cy="5400261"/>
            </a:xfrm>
          </p:grpSpPr>
          <p:pic>
            <p:nvPicPr>
              <p:cNvPr id="6" name="Picture 5" descr="A map of the state of alabama&#10;&#10;Description automatically generated with medium confidence">
                <a:extLst>
                  <a:ext uri="{FF2B5EF4-FFF2-40B4-BE49-F238E27FC236}">
                    <a16:creationId xmlns:a16="http://schemas.microsoft.com/office/drawing/2014/main" id="{9BA6B8D9-7B07-49D4-293C-E8B0D75A7C08}"/>
                  </a:ext>
                </a:extLst>
              </p:cNvPr>
              <p:cNvPicPr>
                <a:picLocks noChangeAspect="1"/>
              </p:cNvPicPr>
              <p:nvPr/>
            </p:nvPicPr>
            <p:blipFill>
              <a:blip r:embed="rId2"/>
              <a:stretch>
                <a:fillRect/>
              </a:stretch>
            </p:blipFill>
            <p:spPr>
              <a:xfrm>
                <a:off x="7312997" y="880276"/>
                <a:ext cx="3380163" cy="5400261"/>
              </a:xfrm>
              <a:prstGeom prst="rect">
                <a:avLst/>
              </a:prstGeom>
            </p:spPr>
          </p:pic>
          <p:sp>
            <p:nvSpPr>
              <p:cNvPr id="7" name="Rectangle 6">
                <a:extLst>
                  <a:ext uri="{FF2B5EF4-FFF2-40B4-BE49-F238E27FC236}">
                    <a16:creationId xmlns:a16="http://schemas.microsoft.com/office/drawing/2014/main" id="{F4DD94E3-86AD-4BD5-4261-645BE6A77EB4}"/>
                  </a:ext>
                </a:extLst>
              </p:cNvPr>
              <p:cNvSpPr/>
              <p:nvPr/>
            </p:nvSpPr>
            <p:spPr>
              <a:xfrm>
                <a:off x="8799443" y="5628411"/>
                <a:ext cx="1004957" cy="3231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ADDF8184-7D1F-4C7E-9385-E64731D5F9DB}"/>
                </a:ext>
              </a:extLst>
            </p:cNvPr>
            <p:cNvGrpSpPr/>
            <p:nvPr/>
          </p:nvGrpSpPr>
          <p:grpSpPr>
            <a:xfrm>
              <a:off x="9003078" y="5659075"/>
              <a:ext cx="1893175" cy="646331"/>
              <a:chOff x="7116354" y="1406732"/>
              <a:chExt cx="1893175" cy="646331"/>
            </a:xfrm>
          </p:grpSpPr>
          <p:sp>
            <p:nvSpPr>
              <p:cNvPr id="15" name="TextBox 14">
                <a:extLst>
                  <a:ext uri="{FF2B5EF4-FFF2-40B4-BE49-F238E27FC236}">
                    <a16:creationId xmlns:a16="http://schemas.microsoft.com/office/drawing/2014/main" id="{48DBAAB1-CFD3-3B1D-A128-21089E24085F}"/>
                  </a:ext>
                </a:extLst>
              </p:cNvPr>
              <p:cNvSpPr txBox="1"/>
              <p:nvPr/>
            </p:nvSpPr>
            <p:spPr>
              <a:xfrm>
                <a:off x="7354838" y="1406732"/>
                <a:ext cx="1654691" cy="646331"/>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Wellcare</a:t>
                </a:r>
              </a:p>
            </p:txBody>
          </p:sp>
          <p:sp>
            <p:nvSpPr>
              <p:cNvPr id="16" name="Rectangle 15">
                <a:extLst>
                  <a:ext uri="{FF2B5EF4-FFF2-40B4-BE49-F238E27FC236}">
                    <a16:creationId xmlns:a16="http://schemas.microsoft.com/office/drawing/2014/main" id="{73A2BC1C-7EED-5B9A-F1C9-B9B00BF59362}"/>
                  </a:ext>
                </a:extLst>
              </p:cNvPr>
              <p:cNvSpPr/>
              <p:nvPr/>
            </p:nvSpPr>
            <p:spPr>
              <a:xfrm>
                <a:off x="7116354"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3" name="Title 2">
            <a:extLst>
              <a:ext uri="{FF2B5EF4-FFF2-40B4-BE49-F238E27FC236}">
                <a16:creationId xmlns:a16="http://schemas.microsoft.com/office/drawing/2014/main" id="{DC12E4B7-54D0-98BD-D8EC-FA81A3091336}"/>
              </a:ext>
            </a:extLst>
          </p:cNvPr>
          <p:cNvSpPr>
            <a:spLocks noGrp="1"/>
          </p:cNvSpPr>
          <p:nvPr>
            <p:ph type="title"/>
          </p:nvPr>
        </p:nvSpPr>
        <p:spPr/>
        <p:txBody>
          <a:bodyPr/>
          <a:lstStyle/>
          <a:p>
            <a:r>
              <a:rPr lang="en-US" dirty="0"/>
              <a:t>Alabama | </a:t>
            </a:r>
            <a:r>
              <a:rPr lang="en-US" sz="3000" i="1" dirty="0"/>
              <a:t>Review</a:t>
            </a:r>
            <a:endParaRPr lang="en-US" dirty="0"/>
          </a:p>
        </p:txBody>
      </p:sp>
    </p:spTree>
    <p:extLst>
      <p:ext uri="{BB962C8B-B14F-4D97-AF65-F5344CB8AC3E}">
        <p14:creationId xmlns:p14="http://schemas.microsoft.com/office/powerpoint/2010/main" val="29101491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616069" y="1658489"/>
          <a:ext cx="10837693" cy="3657600"/>
        </p:xfrm>
        <a:graphic>
          <a:graphicData uri="http://schemas.openxmlformats.org/drawingml/2006/table">
            <a:tbl>
              <a:tblPr firstRow="1" bandRow="1">
                <a:tableStyleId>{5C22544A-7EE6-4342-B048-85BDC9FD1C3A}</a:tableStyleId>
              </a:tblPr>
              <a:tblGrid>
                <a:gridCol w="2229873">
                  <a:extLst>
                    <a:ext uri="{9D8B030D-6E8A-4147-A177-3AD203B41FA5}">
                      <a16:colId xmlns:a16="http://schemas.microsoft.com/office/drawing/2014/main" val="1876114676"/>
                    </a:ext>
                  </a:extLst>
                </a:gridCol>
                <a:gridCol w="2309154">
                  <a:extLst>
                    <a:ext uri="{9D8B030D-6E8A-4147-A177-3AD203B41FA5}">
                      <a16:colId xmlns:a16="http://schemas.microsoft.com/office/drawing/2014/main" val="213999969"/>
                    </a:ext>
                  </a:extLst>
                </a:gridCol>
                <a:gridCol w="6298666">
                  <a:extLst>
                    <a:ext uri="{9D8B030D-6E8A-4147-A177-3AD203B41FA5}">
                      <a16:colId xmlns:a16="http://schemas.microsoft.com/office/drawing/2014/main" val="1077905729"/>
                    </a:ext>
                  </a:extLst>
                </a:gridCol>
              </a:tblGrid>
              <a:tr h="365760">
                <a:tc>
                  <a:txBody>
                    <a:bodyPr/>
                    <a:lstStyle/>
                    <a:p>
                      <a:pPr algn="l"/>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pPr algn="l"/>
                      <a:r>
                        <a:rPr lang="en-US" sz="1400" dirty="0">
                          <a:solidFill>
                            <a:schemeClr val="tx1"/>
                          </a:solidFill>
                        </a:rPr>
                        <a:t>Wellcare Dual Liberty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$187/mo Wellcare Spendables Visa; </a:t>
                      </a:r>
                      <a:r>
                        <a:rPr lang="en-US" sz="1400" kern="1200" dirty="0">
                          <a:solidFill>
                            <a:schemeClr val="tx1"/>
                          </a:solidFill>
                          <a:latin typeface="+mn-lt"/>
                          <a:ea typeface="+mn-ea"/>
                          <a:cs typeface="+mn-cs"/>
                        </a:rPr>
                        <a:t>Unlimited Dental with dentures; Vision; </a:t>
                      </a:r>
                      <a:br>
                        <a:rPr lang="en-US" sz="1400" kern="1200" dirty="0">
                          <a:solidFill>
                            <a:schemeClr val="tx1"/>
                          </a:solidFill>
                          <a:latin typeface="+mn-lt"/>
                          <a:ea typeface="+mn-ea"/>
                          <a:cs typeface="+mn-cs"/>
                        </a:rPr>
                      </a:br>
                      <a:r>
                        <a:rPr lang="en-US" sz="1400" kern="1200" dirty="0">
                          <a:solidFill>
                            <a:schemeClr val="tx1"/>
                          </a:solidFill>
                          <a:latin typeface="+mn-lt"/>
                          <a:ea typeface="+mn-ea"/>
                          <a:cs typeface="+mn-cs"/>
                        </a:rPr>
                        <a:t>In-Home Support; Transportation Reimbursement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548640">
                <a:tc>
                  <a:txBody>
                    <a:bodyPr/>
                    <a:lstStyle/>
                    <a:p>
                      <a:pPr algn="l"/>
                      <a:r>
                        <a:rPr lang="en-US" sz="1400" dirty="0">
                          <a:solidFill>
                            <a:schemeClr val="tx1"/>
                          </a:solidFill>
                        </a:rPr>
                        <a:t>Wellcare Dual Access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$150/mo Wellcare Spendables Visa; </a:t>
                      </a:r>
                      <a:r>
                        <a:rPr lang="en-US" sz="1400" kern="1200" dirty="0">
                          <a:solidFill>
                            <a:schemeClr val="tx1"/>
                          </a:solidFill>
                          <a:latin typeface="+mn-lt"/>
                          <a:ea typeface="+mn-ea"/>
                          <a:cs typeface="+mn-cs"/>
                        </a:rPr>
                        <a:t>5K Dental with dentures; Vision; In-Home Support; Transportation Reimbursement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0925605"/>
                  </a:ext>
                </a:extLst>
              </a:tr>
              <a:tr h="548640">
                <a:tc>
                  <a:txBody>
                    <a:bodyPr/>
                    <a:lstStyle/>
                    <a:p>
                      <a:pPr algn="l"/>
                      <a:r>
                        <a:rPr lang="en-US" sz="1400" dirty="0">
                          <a:solidFill>
                            <a:schemeClr val="tx1"/>
                          </a:solidFill>
                        </a:rPr>
                        <a:t>Wellcare Dual Access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$150/mo Wellcare Spendables Visa; </a:t>
                      </a:r>
                      <a:r>
                        <a:rPr lang="en-US" sz="1400" kern="1200" dirty="0">
                          <a:solidFill>
                            <a:schemeClr val="tx1"/>
                          </a:solidFill>
                          <a:latin typeface="+mn-lt"/>
                          <a:ea typeface="+mn-ea"/>
                          <a:cs typeface="+mn-cs"/>
                        </a:rPr>
                        <a:t>Unlimited Dental with dentures; Vision; </a:t>
                      </a:r>
                      <a:br>
                        <a:rPr lang="en-US" sz="1400" kern="1200" dirty="0">
                          <a:solidFill>
                            <a:schemeClr val="tx1"/>
                          </a:solidFill>
                          <a:latin typeface="+mn-lt"/>
                          <a:ea typeface="+mn-ea"/>
                          <a:cs typeface="+mn-cs"/>
                        </a:rPr>
                      </a:br>
                      <a:r>
                        <a:rPr lang="en-US" sz="1400" kern="1200" dirty="0">
                          <a:solidFill>
                            <a:schemeClr val="tx1"/>
                          </a:solidFill>
                          <a:latin typeface="+mn-lt"/>
                          <a:ea typeface="+mn-ea"/>
                          <a:cs typeface="+mn-cs"/>
                        </a:rPr>
                        <a:t>In-Home Support; Transportation Reimbursement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27364187"/>
                  </a:ext>
                </a:extLst>
              </a:tr>
              <a:tr h="548640">
                <a:tc>
                  <a:txBody>
                    <a:bodyPr/>
                    <a:lstStyle/>
                    <a:p>
                      <a:pPr algn="l"/>
                      <a:r>
                        <a:rPr lang="en-US" sz="1400" dirty="0">
                          <a:solidFill>
                            <a:schemeClr val="tx1"/>
                          </a:solidFill>
                        </a:rPr>
                        <a:t>Wellcare No Premium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tx1"/>
                          </a:solidFill>
                        </a:rPr>
                        <a:t>HMO + 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Up to $100/mo OTC/DVH Visa; 252 Chronic Meals; 2k Dental with dentures; Vision; Hearing, Low MOOP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pPr algn="l"/>
                      <a:r>
                        <a:rPr lang="en-US" sz="1400" dirty="0">
                          <a:solidFill>
                            <a:schemeClr val="tx1"/>
                          </a:solidFill>
                        </a:rPr>
                        <a:t>Wellcare Giveback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en-US" sz="1400" kern="1200" dirty="0">
                          <a:solidFill>
                            <a:schemeClr val="tx1"/>
                          </a:solidFill>
                          <a:latin typeface="+mn-lt"/>
                          <a:ea typeface="+mn-ea"/>
                          <a:cs typeface="+mn-cs"/>
                        </a:rPr>
                        <a:t>$110/mo Giveback; Dental; Vision; Hearing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r h="548640">
                <a:tc>
                  <a:txBody>
                    <a:bodyPr/>
                    <a:lstStyle/>
                    <a:p>
                      <a:pPr algn="l"/>
                      <a:r>
                        <a:rPr lang="en-US" sz="1400" dirty="0">
                          <a:solidFill>
                            <a:schemeClr val="tx1"/>
                          </a:solidFill>
                        </a:rPr>
                        <a:t>Wellcare All Dual Assure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tx1"/>
                          </a:solidFill>
                        </a:rPr>
                        <a:t>HMO D-SNP (partial duals)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$84/mo Wellcare Spendables Visa; 252 Chronic Meals; </a:t>
                      </a:r>
                      <a:r>
                        <a:rPr lang="en-US" sz="1400" kern="1200" dirty="0">
                          <a:solidFill>
                            <a:schemeClr val="tx1"/>
                          </a:solidFill>
                          <a:latin typeface="+mn-lt"/>
                          <a:ea typeface="+mn-ea"/>
                          <a:cs typeface="+mn-cs"/>
                        </a:rPr>
                        <a:t>5K Dental with dentures; Vision; In-Home Support, Transportation Reimbursement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9418948"/>
                  </a:ext>
                </a:extLst>
              </a:tr>
            </a:tbl>
          </a:graphicData>
        </a:graphic>
      </p:graphicFrame>
      <p:sp>
        <p:nvSpPr>
          <p:cNvPr id="6" name="Title 7">
            <a:extLst>
              <a:ext uri="{FF2B5EF4-FFF2-40B4-BE49-F238E27FC236}">
                <a16:creationId xmlns:a16="http://schemas.microsoft.com/office/drawing/2014/main" id="{71C5D531-B5E1-72BA-58D5-FFB5FC41A9E6}"/>
              </a:ext>
            </a:extLst>
          </p:cNvPr>
          <p:cNvSpPr>
            <a:spLocks noGrp="1"/>
          </p:cNvSpPr>
          <p:nvPr>
            <p:ph type="title"/>
          </p:nvPr>
        </p:nvSpPr>
        <p:spPr>
          <a:xfrm>
            <a:off x="622125" y="485126"/>
            <a:ext cx="9182275" cy="1162878"/>
          </a:xfrm>
        </p:spPr>
        <p:txBody>
          <a:bodyPr/>
          <a:lstStyle/>
          <a:p>
            <a:r>
              <a:rPr lang="en-US" dirty="0"/>
              <a:t>Alabama | </a:t>
            </a:r>
            <a:r>
              <a:rPr lang="en-US" sz="3000" i="1" dirty="0"/>
              <a:t>At A Glance</a:t>
            </a:r>
            <a:endParaRPr lang="en-US" dirty="0"/>
          </a:p>
        </p:txBody>
      </p:sp>
    </p:spTree>
    <p:extLst>
      <p:ext uri="{BB962C8B-B14F-4D97-AF65-F5344CB8AC3E}">
        <p14:creationId xmlns:p14="http://schemas.microsoft.com/office/powerpoint/2010/main" val="31377453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648004"/>
            <a:ext cx="5905997" cy="3803672"/>
          </a:xfrm>
        </p:spPr>
        <p:txBody>
          <a:bodyPr/>
          <a:lstStyle/>
          <a:p>
            <a:pPr>
              <a:lnSpc>
                <a:spcPct val="100000"/>
              </a:lnSpc>
              <a:spcBef>
                <a:spcPts val="0"/>
              </a:spcBef>
              <a:spcAft>
                <a:spcPts val="600"/>
              </a:spcAft>
            </a:pPr>
            <a:r>
              <a:rPr lang="en-US" sz="1800" b="1" dirty="0">
                <a:solidFill>
                  <a:schemeClr val="accent1"/>
                </a:solidFill>
              </a:rPr>
              <a:t>Jason Arbour – </a:t>
            </a:r>
            <a:r>
              <a:rPr lang="it-IT" sz="1800" b="1" dirty="0">
                <a:solidFill>
                  <a:schemeClr val="accent1"/>
                </a:solidFill>
              </a:rPr>
              <a:t>Sales Manager AL, LA, MS</a:t>
            </a:r>
            <a:endParaRPr lang="en-US" sz="1800" b="1" dirty="0">
              <a:solidFill>
                <a:schemeClr val="accent1"/>
              </a:solidFill>
            </a:endParaRPr>
          </a:p>
          <a:p>
            <a:pPr>
              <a:lnSpc>
                <a:spcPct val="100000"/>
              </a:lnSpc>
              <a:spcBef>
                <a:spcPts val="0"/>
              </a:spcBef>
              <a:spcAft>
                <a:spcPts val="600"/>
              </a:spcAft>
            </a:pPr>
            <a:r>
              <a:rPr lang="en-US" sz="1800" dirty="0"/>
              <a:t>Significant investment in D-SNP plans</a:t>
            </a:r>
          </a:p>
          <a:p>
            <a:pPr lvl="1">
              <a:lnSpc>
                <a:spcPct val="100000"/>
              </a:lnSpc>
              <a:spcBef>
                <a:spcPts val="0"/>
              </a:spcBef>
              <a:spcAft>
                <a:spcPts val="600"/>
              </a:spcAft>
            </a:pPr>
            <a:r>
              <a:rPr lang="en-US" sz="1800" dirty="0"/>
              <a:t>Up to $240/mo Spendables Visa</a:t>
            </a:r>
          </a:p>
          <a:p>
            <a:pPr>
              <a:lnSpc>
                <a:spcPct val="100000"/>
              </a:lnSpc>
              <a:spcBef>
                <a:spcPts val="0"/>
              </a:spcBef>
              <a:spcAft>
                <a:spcPts val="600"/>
              </a:spcAft>
            </a:pPr>
            <a:r>
              <a:rPr lang="en-US" sz="1800" dirty="0"/>
              <a:t>Key health systems:</a:t>
            </a:r>
          </a:p>
          <a:p>
            <a:pPr lvl="1">
              <a:lnSpc>
                <a:spcPct val="100000"/>
              </a:lnSpc>
              <a:spcBef>
                <a:spcPts val="0"/>
              </a:spcBef>
              <a:spcAft>
                <a:spcPts val="600"/>
              </a:spcAft>
            </a:pPr>
            <a:r>
              <a:rPr lang="en-US" sz="1800" dirty="0"/>
              <a:t>LCMC Health (New Orleans), FMOL (Baton Rouge), Lourdes (Lafayette), Baton Rouge General, St Tammany Hospital (New), and North Oaks Hospital (New)</a:t>
            </a:r>
          </a:p>
          <a:p>
            <a:pPr>
              <a:lnSpc>
                <a:spcPct val="100000"/>
              </a:lnSpc>
              <a:spcBef>
                <a:spcPts val="0"/>
              </a:spcBef>
              <a:spcAft>
                <a:spcPts val="600"/>
              </a:spcAft>
            </a:pPr>
            <a:r>
              <a:rPr lang="en-US" sz="1800" dirty="0"/>
              <a:t>Advanced Provider Partner relationships:</a:t>
            </a:r>
          </a:p>
          <a:p>
            <a:pPr lvl="1">
              <a:lnSpc>
                <a:spcPct val="100000"/>
              </a:lnSpc>
              <a:spcBef>
                <a:spcPts val="0"/>
              </a:spcBef>
              <a:spcAft>
                <a:spcPts val="600"/>
              </a:spcAft>
            </a:pPr>
            <a:r>
              <a:rPr lang="en-US" sz="1800" dirty="0"/>
              <a:t>Centerwell, Oak Street Health, JenCare</a:t>
            </a:r>
          </a:p>
          <a:p>
            <a:pPr>
              <a:lnSpc>
                <a:spcPct val="100000"/>
              </a:lnSpc>
              <a:spcBef>
                <a:spcPts val="0"/>
              </a:spcBef>
              <a:spcAft>
                <a:spcPts val="600"/>
              </a:spcAft>
            </a:pPr>
            <a:r>
              <a:rPr lang="en-US" sz="1800" dirty="0"/>
              <a:t>2024 new product expansion:</a:t>
            </a:r>
          </a:p>
          <a:p>
            <a:pPr lvl="1">
              <a:lnSpc>
                <a:spcPct val="100000"/>
              </a:lnSpc>
              <a:spcBef>
                <a:spcPts val="0"/>
              </a:spcBef>
              <a:spcAft>
                <a:spcPts val="600"/>
              </a:spcAft>
            </a:pPr>
            <a:r>
              <a:rPr lang="en-US" sz="1800" dirty="0"/>
              <a:t>Competitive All Duals Plan built for partial duals</a:t>
            </a:r>
          </a:p>
        </p:txBody>
      </p:sp>
      <p:grpSp>
        <p:nvGrpSpPr>
          <p:cNvPr id="20" name="Group 19">
            <a:extLst>
              <a:ext uri="{FF2B5EF4-FFF2-40B4-BE49-F238E27FC236}">
                <a16:creationId xmlns:a16="http://schemas.microsoft.com/office/drawing/2014/main" id="{1151D98C-A45A-97CF-0C05-BB53B5C37055}"/>
              </a:ext>
            </a:extLst>
          </p:cNvPr>
          <p:cNvGrpSpPr/>
          <p:nvPr/>
        </p:nvGrpSpPr>
        <p:grpSpPr>
          <a:xfrm>
            <a:off x="6528122" y="1406324"/>
            <a:ext cx="5165495" cy="4727396"/>
            <a:chOff x="6528122" y="1406324"/>
            <a:chExt cx="5165495" cy="4727396"/>
          </a:xfrm>
        </p:grpSpPr>
        <p:grpSp>
          <p:nvGrpSpPr>
            <p:cNvPr id="19" name="Group 18">
              <a:extLst>
                <a:ext uri="{FF2B5EF4-FFF2-40B4-BE49-F238E27FC236}">
                  <a16:creationId xmlns:a16="http://schemas.microsoft.com/office/drawing/2014/main" id="{844222DF-D950-E2A1-256A-5751F4250AF6}"/>
                </a:ext>
              </a:extLst>
            </p:cNvPr>
            <p:cNvGrpSpPr/>
            <p:nvPr/>
          </p:nvGrpSpPr>
          <p:grpSpPr>
            <a:xfrm>
              <a:off x="6528122" y="1406324"/>
              <a:ext cx="5165495" cy="4727396"/>
              <a:chOff x="6528122" y="1406324"/>
              <a:chExt cx="5165495" cy="4727396"/>
            </a:xfrm>
          </p:grpSpPr>
          <p:pic>
            <p:nvPicPr>
              <p:cNvPr id="7" name="Picture 6" descr="A map of the state of louisiana&#10;&#10;Description automatically generated">
                <a:extLst>
                  <a:ext uri="{FF2B5EF4-FFF2-40B4-BE49-F238E27FC236}">
                    <a16:creationId xmlns:a16="http://schemas.microsoft.com/office/drawing/2014/main" id="{3B67068D-853E-90F7-5101-F178141A5C54}"/>
                  </a:ext>
                </a:extLst>
              </p:cNvPr>
              <p:cNvPicPr>
                <a:picLocks noChangeAspect="1"/>
              </p:cNvPicPr>
              <p:nvPr/>
            </p:nvPicPr>
            <p:blipFill>
              <a:blip r:embed="rId2"/>
              <a:stretch>
                <a:fillRect/>
              </a:stretch>
            </p:blipFill>
            <p:spPr>
              <a:xfrm>
                <a:off x="6528122" y="1406324"/>
                <a:ext cx="5165495" cy="4727396"/>
              </a:xfrm>
              <a:prstGeom prst="rect">
                <a:avLst/>
              </a:prstGeom>
            </p:spPr>
          </p:pic>
          <p:sp>
            <p:nvSpPr>
              <p:cNvPr id="18" name="Rectangle 17">
                <a:extLst>
                  <a:ext uri="{FF2B5EF4-FFF2-40B4-BE49-F238E27FC236}">
                    <a16:creationId xmlns:a16="http://schemas.microsoft.com/office/drawing/2014/main" id="{95CA2A67-1D70-FD19-1807-6C98C46EDE6F}"/>
                  </a:ext>
                </a:extLst>
              </p:cNvPr>
              <p:cNvSpPr/>
              <p:nvPr/>
            </p:nvSpPr>
            <p:spPr>
              <a:xfrm>
                <a:off x="9537539" y="2928395"/>
                <a:ext cx="1041722" cy="3703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B191652A-759E-5320-83BE-F127F0B45142}"/>
                </a:ext>
              </a:extLst>
            </p:cNvPr>
            <p:cNvGrpSpPr/>
            <p:nvPr/>
          </p:nvGrpSpPr>
          <p:grpSpPr>
            <a:xfrm>
              <a:off x="9800442" y="2693828"/>
              <a:ext cx="1893175" cy="646331"/>
              <a:chOff x="6528122" y="398217"/>
              <a:chExt cx="1893175" cy="646331"/>
            </a:xfrm>
          </p:grpSpPr>
          <p:sp>
            <p:nvSpPr>
              <p:cNvPr id="15" name="TextBox 14">
                <a:extLst>
                  <a:ext uri="{FF2B5EF4-FFF2-40B4-BE49-F238E27FC236}">
                    <a16:creationId xmlns:a16="http://schemas.microsoft.com/office/drawing/2014/main" id="{F80095E0-400B-4B61-0695-0B2D4BAB6E6D}"/>
                  </a:ext>
                </a:extLst>
              </p:cNvPr>
              <p:cNvSpPr txBox="1"/>
              <p:nvPr/>
            </p:nvSpPr>
            <p:spPr>
              <a:xfrm>
                <a:off x="6766606" y="398217"/>
                <a:ext cx="1654691" cy="646331"/>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Wellcare</a:t>
                </a:r>
              </a:p>
            </p:txBody>
          </p:sp>
          <p:sp>
            <p:nvSpPr>
              <p:cNvPr id="22" name="Rectangle 21">
                <a:extLst>
                  <a:ext uri="{FF2B5EF4-FFF2-40B4-BE49-F238E27FC236}">
                    <a16:creationId xmlns:a16="http://schemas.microsoft.com/office/drawing/2014/main" id="{D992F298-A00B-8F47-9748-F4F3BAE21A2B}"/>
                  </a:ext>
                </a:extLst>
              </p:cNvPr>
              <p:cNvSpPr/>
              <p:nvPr/>
            </p:nvSpPr>
            <p:spPr>
              <a:xfrm>
                <a:off x="6528122" y="523090"/>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16" name="Title 2">
            <a:extLst>
              <a:ext uri="{FF2B5EF4-FFF2-40B4-BE49-F238E27FC236}">
                <a16:creationId xmlns:a16="http://schemas.microsoft.com/office/drawing/2014/main" id="{68496F0C-D2EB-A70E-3940-23084413D400}"/>
              </a:ext>
            </a:extLst>
          </p:cNvPr>
          <p:cNvSpPr>
            <a:spLocks noGrp="1"/>
          </p:cNvSpPr>
          <p:nvPr>
            <p:ph type="title"/>
          </p:nvPr>
        </p:nvSpPr>
        <p:spPr>
          <a:xfrm>
            <a:off x="622125" y="485126"/>
            <a:ext cx="9182275" cy="1162878"/>
          </a:xfrm>
        </p:spPr>
        <p:txBody>
          <a:bodyPr/>
          <a:lstStyle/>
          <a:p>
            <a:r>
              <a:rPr lang="en-US" dirty="0"/>
              <a:t>Louisiana | </a:t>
            </a:r>
            <a:r>
              <a:rPr lang="en-US" sz="3000" i="1" dirty="0"/>
              <a:t>Review</a:t>
            </a:r>
            <a:endParaRPr lang="en-US" dirty="0"/>
          </a:p>
        </p:txBody>
      </p:sp>
    </p:spTree>
    <p:extLst>
      <p:ext uri="{BB962C8B-B14F-4D97-AF65-F5344CB8AC3E}">
        <p14:creationId xmlns:p14="http://schemas.microsoft.com/office/powerpoint/2010/main" val="2019993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622125" y="1648004"/>
          <a:ext cx="10947750" cy="3566160"/>
        </p:xfrm>
        <a:graphic>
          <a:graphicData uri="http://schemas.openxmlformats.org/drawingml/2006/table">
            <a:tbl>
              <a:tblPr firstRow="1" bandRow="1">
                <a:tableStyleId>{5C22544A-7EE6-4342-B048-85BDC9FD1C3A}</a:tableStyleId>
              </a:tblPr>
              <a:tblGrid>
                <a:gridCol w="2617940">
                  <a:extLst>
                    <a:ext uri="{9D8B030D-6E8A-4147-A177-3AD203B41FA5}">
                      <a16:colId xmlns:a16="http://schemas.microsoft.com/office/drawing/2014/main" val="1876114676"/>
                    </a:ext>
                  </a:extLst>
                </a:gridCol>
                <a:gridCol w="2617940">
                  <a:extLst>
                    <a:ext uri="{9D8B030D-6E8A-4147-A177-3AD203B41FA5}">
                      <a16:colId xmlns:a16="http://schemas.microsoft.com/office/drawing/2014/main" val="213999969"/>
                    </a:ext>
                  </a:extLst>
                </a:gridCol>
                <a:gridCol w="5711870">
                  <a:extLst>
                    <a:ext uri="{9D8B030D-6E8A-4147-A177-3AD203B41FA5}">
                      <a16:colId xmlns:a16="http://schemas.microsoft.com/office/drawing/2014/main" val="1077905729"/>
                    </a:ext>
                  </a:extLst>
                </a:gridCol>
              </a:tblGrid>
              <a:tr h="365760">
                <a:tc>
                  <a:txBody>
                    <a:bodyPr/>
                    <a:lstStyle/>
                    <a:p>
                      <a:pPr algn="l"/>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640080">
                <a:tc>
                  <a:txBody>
                    <a:bodyPr/>
                    <a:lstStyle/>
                    <a:p>
                      <a:pPr algn="l"/>
                      <a:r>
                        <a:rPr lang="en-US" sz="1400" dirty="0">
                          <a:solidFill>
                            <a:schemeClr val="tx1"/>
                          </a:solidFill>
                        </a:rPr>
                        <a:t>Wellcare Dual Pinnacle</a:t>
                      </a:r>
                    </a:p>
                  </a:txBody>
                  <a:tcPr anchor="ctr">
                    <a:lnT w="12700" cap="flat" cmpd="sng" algn="ctr">
                      <a:solidFill>
                        <a:schemeClr val="bg1"/>
                      </a:solidFill>
                      <a:prstDash val="solid"/>
                      <a:round/>
                      <a:headEnd type="none" w="med" len="med"/>
                      <a:tailEnd type="none" w="med" len="med"/>
                    </a:lnT>
                  </a:tcPr>
                </a:tc>
                <a:tc>
                  <a:txBody>
                    <a:bodyPr/>
                    <a:lstStyle/>
                    <a:p>
                      <a:pPr algn="l"/>
                      <a:r>
                        <a:rPr lang="en-US" sz="1400" dirty="0">
                          <a:solidFill>
                            <a:schemeClr val="tx1"/>
                          </a:solidFill>
                        </a:rPr>
                        <a:t>HMO D-SNP</a:t>
                      </a:r>
                    </a:p>
                  </a:txBody>
                  <a:tcPr anchor="ct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$240/mo Wellcare Spendables Visa, 4K Dental with dentures; Vision; Hearing; Transportation Reimbursement</a:t>
                      </a: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10335518"/>
                  </a:ext>
                </a:extLst>
              </a:tr>
              <a:tr h="640080">
                <a:tc>
                  <a:txBody>
                    <a:bodyPr/>
                    <a:lstStyle/>
                    <a:p>
                      <a:pPr algn="l"/>
                      <a:r>
                        <a:rPr lang="en-US" sz="1400" dirty="0">
                          <a:solidFill>
                            <a:schemeClr val="tx1"/>
                          </a:solidFill>
                        </a:rPr>
                        <a:t>Wellcare No Premium</a:t>
                      </a:r>
                    </a:p>
                  </a:txBody>
                  <a:tcPr anchor="ctr"/>
                </a:tc>
                <a:tc>
                  <a:txBody>
                    <a:bodyPr/>
                    <a:lstStyle/>
                    <a:p>
                      <a:pPr algn="l"/>
                      <a:r>
                        <a:rPr lang="en-US" sz="1400" b="0" i="0" dirty="0">
                          <a:solidFill>
                            <a:schemeClr val="tx1"/>
                          </a:solidFill>
                        </a:rPr>
                        <a:t>HMO</a:t>
                      </a:r>
                      <a:endParaRPr lang="en-US" sz="14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Up to $50/mo OTC/DVH Visa; 252 Chronic Meals; up to 2k </a:t>
                      </a:r>
                      <a:r>
                        <a:rPr lang="en-US" sz="1400" dirty="0"/>
                        <a:t>Dental with dentures; Vision; Hearing; Low MOOP</a:t>
                      </a:r>
                    </a:p>
                  </a:txBody>
                  <a:tcPr anchor="ctr"/>
                </a:tc>
                <a:extLst>
                  <a:ext uri="{0D108BD9-81ED-4DB2-BD59-A6C34878D82A}">
                    <a16:rowId xmlns:a16="http://schemas.microsoft.com/office/drawing/2014/main" val="1570815961"/>
                  </a:ext>
                </a:extLst>
              </a:tr>
              <a:tr h="640080">
                <a:tc>
                  <a:txBody>
                    <a:bodyPr/>
                    <a:lstStyle/>
                    <a:p>
                      <a:pPr algn="l"/>
                      <a:r>
                        <a:rPr lang="en-US" sz="1400" dirty="0">
                          <a:solidFill>
                            <a:schemeClr val="tx1"/>
                          </a:solidFill>
                        </a:rPr>
                        <a:t>Wellcare All Dual Assure</a:t>
                      </a:r>
                    </a:p>
                  </a:txBody>
                  <a:tcPr anchor="ctr"/>
                </a:tc>
                <a:tc>
                  <a:txBody>
                    <a:bodyPr/>
                    <a:lstStyle/>
                    <a:p>
                      <a:pPr algn="l"/>
                      <a:r>
                        <a:rPr lang="en-US" sz="1400" dirty="0">
                          <a:solidFill>
                            <a:schemeClr val="tx1"/>
                          </a:solidFill>
                        </a:rPr>
                        <a:t>HMO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$70/mo Wellcare Spendables Visa; 2k Dental with dentures; Vision; Hearing; Transportation Reimbursement</a:t>
                      </a:r>
                    </a:p>
                  </a:txBody>
                  <a:tcPr anchor="ctr"/>
                </a:tc>
                <a:extLst>
                  <a:ext uri="{0D108BD9-81ED-4DB2-BD59-A6C34878D82A}">
                    <a16:rowId xmlns:a16="http://schemas.microsoft.com/office/drawing/2014/main" val="1745812899"/>
                  </a:ext>
                </a:extLst>
              </a:tr>
              <a:tr h="640080">
                <a:tc>
                  <a:txBody>
                    <a:bodyPr/>
                    <a:lstStyle/>
                    <a:p>
                      <a:pPr algn="l"/>
                      <a:r>
                        <a:rPr lang="en-US" sz="1400" dirty="0">
                          <a:solidFill>
                            <a:schemeClr val="tx1"/>
                          </a:solidFill>
                        </a:rPr>
                        <a:t>Wellcare Dual Freedom</a:t>
                      </a:r>
                    </a:p>
                  </a:txBody>
                  <a:tcPr anchor="ctr"/>
                </a:tc>
                <a:tc>
                  <a:txBody>
                    <a:bodyPr/>
                    <a:lstStyle/>
                    <a:p>
                      <a:pPr algn="l"/>
                      <a:r>
                        <a:rPr lang="en-US" sz="1400" dirty="0">
                          <a:solidFill>
                            <a:schemeClr val="tx1"/>
                          </a:solidFill>
                        </a:rPr>
                        <a:t>HMO D-SNP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$200/mo Spendables Visa; 4K Dental with dentures; vision; hearing; Transportation Reimbursement</a:t>
                      </a:r>
                    </a:p>
                  </a:txBody>
                  <a:tcPr anchor="ctr"/>
                </a:tc>
                <a:extLst>
                  <a:ext uri="{0D108BD9-81ED-4DB2-BD59-A6C34878D82A}">
                    <a16:rowId xmlns:a16="http://schemas.microsoft.com/office/drawing/2014/main" val="2069418948"/>
                  </a:ext>
                </a:extLst>
              </a:tr>
              <a:tr h="640080">
                <a:tc>
                  <a:txBody>
                    <a:bodyPr/>
                    <a:lstStyle/>
                    <a:p>
                      <a:pPr algn="l"/>
                      <a:r>
                        <a:rPr lang="en-US" sz="1400" dirty="0">
                          <a:solidFill>
                            <a:schemeClr val="tx1"/>
                          </a:solidFill>
                        </a:rPr>
                        <a:t>Wellcare Giveback Open</a:t>
                      </a:r>
                    </a:p>
                  </a:txBody>
                  <a:tcPr anchor="ctr"/>
                </a:tc>
                <a:tc>
                  <a:txBody>
                    <a:bodyPr/>
                    <a:lstStyle/>
                    <a:p>
                      <a:pPr algn="l"/>
                      <a:r>
                        <a:rPr lang="en-US" sz="1400" dirty="0">
                          <a:solidFill>
                            <a:schemeClr val="tx1"/>
                          </a:solidFill>
                        </a:rPr>
                        <a:t>PPO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$60/mo Giveback; Dental; Vision; Hearing </a:t>
                      </a:r>
                    </a:p>
                  </a:txBody>
                  <a:tcPr anchor="ctr"/>
                </a:tc>
                <a:extLst>
                  <a:ext uri="{0D108BD9-81ED-4DB2-BD59-A6C34878D82A}">
                    <a16:rowId xmlns:a16="http://schemas.microsoft.com/office/drawing/2014/main" val="3052103360"/>
                  </a:ext>
                </a:extLst>
              </a:tr>
            </a:tbl>
          </a:graphicData>
        </a:graphic>
      </p:graphicFrame>
      <p:sp>
        <p:nvSpPr>
          <p:cNvPr id="5" name="Title 4">
            <a:extLst>
              <a:ext uri="{FF2B5EF4-FFF2-40B4-BE49-F238E27FC236}">
                <a16:creationId xmlns:a16="http://schemas.microsoft.com/office/drawing/2014/main" id="{245AE651-06C5-AB4B-3F1B-84B838C880BE}"/>
              </a:ext>
            </a:extLst>
          </p:cNvPr>
          <p:cNvSpPr>
            <a:spLocks noGrp="1"/>
          </p:cNvSpPr>
          <p:nvPr>
            <p:ph type="title"/>
          </p:nvPr>
        </p:nvSpPr>
        <p:spPr/>
        <p:txBody>
          <a:bodyPr/>
          <a:lstStyle/>
          <a:p>
            <a:r>
              <a:rPr lang="en-US" dirty="0"/>
              <a:t>Louisiana | </a:t>
            </a:r>
            <a:r>
              <a:rPr lang="en-US" sz="3000" i="1" dirty="0"/>
              <a:t>At A Glance</a:t>
            </a:r>
            <a:endParaRPr lang="en-US" dirty="0"/>
          </a:p>
        </p:txBody>
      </p:sp>
    </p:spTree>
    <p:extLst>
      <p:ext uri="{BB962C8B-B14F-4D97-AF65-F5344CB8AC3E}">
        <p14:creationId xmlns:p14="http://schemas.microsoft.com/office/powerpoint/2010/main" val="29677445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79282" y="1842029"/>
            <a:ext cx="6487592" cy="3793514"/>
          </a:xfrm>
        </p:spPr>
        <p:txBody>
          <a:bodyPr/>
          <a:lstStyle/>
          <a:p>
            <a:pPr>
              <a:lnSpc>
                <a:spcPct val="100000"/>
              </a:lnSpc>
              <a:spcBef>
                <a:spcPts val="0"/>
              </a:spcBef>
              <a:spcAft>
                <a:spcPts val="600"/>
              </a:spcAft>
            </a:pPr>
            <a:r>
              <a:rPr lang="en-US" sz="1800" b="1" dirty="0">
                <a:solidFill>
                  <a:schemeClr val="accent1"/>
                </a:solidFill>
              </a:rPr>
              <a:t>Jason Arbour – </a:t>
            </a:r>
            <a:r>
              <a:rPr lang="it-IT" sz="1800" b="1" dirty="0">
                <a:solidFill>
                  <a:schemeClr val="accent1"/>
                </a:solidFill>
              </a:rPr>
              <a:t>Sales Manager AL, LA, MS</a:t>
            </a:r>
            <a:endParaRPr lang="en-US" sz="1800" b="1" dirty="0">
              <a:solidFill>
                <a:schemeClr val="accent1"/>
              </a:solidFill>
            </a:endParaRPr>
          </a:p>
          <a:p>
            <a:pPr>
              <a:lnSpc>
                <a:spcPct val="100000"/>
              </a:lnSpc>
              <a:spcBef>
                <a:spcPts val="0"/>
              </a:spcBef>
              <a:spcAft>
                <a:spcPts val="600"/>
              </a:spcAft>
            </a:pPr>
            <a:r>
              <a:rPr lang="en-US" sz="1800" dirty="0"/>
              <a:t>Significant investment in D-SNP (HMO/PPO) plans</a:t>
            </a:r>
          </a:p>
          <a:p>
            <a:pPr lvl="1">
              <a:lnSpc>
                <a:spcPct val="100000"/>
              </a:lnSpc>
              <a:spcBef>
                <a:spcPts val="0"/>
              </a:spcBef>
              <a:spcAft>
                <a:spcPts val="600"/>
              </a:spcAft>
            </a:pPr>
            <a:r>
              <a:rPr lang="en-US" sz="1800" dirty="0"/>
              <a:t>Up to $210/month rolling Wellcare Spendables Card</a:t>
            </a:r>
            <a:endParaRPr lang="en-US" sz="800" dirty="0"/>
          </a:p>
          <a:p>
            <a:pPr>
              <a:lnSpc>
                <a:spcPct val="100000"/>
              </a:lnSpc>
              <a:spcBef>
                <a:spcPts val="0"/>
              </a:spcBef>
              <a:spcAft>
                <a:spcPts val="600"/>
              </a:spcAft>
            </a:pPr>
            <a:r>
              <a:rPr lang="en-US" sz="1800" dirty="0"/>
              <a:t>Currently only Giveback plan in MS</a:t>
            </a:r>
          </a:p>
          <a:p>
            <a:pPr>
              <a:lnSpc>
                <a:spcPct val="100000"/>
              </a:lnSpc>
              <a:spcBef>
                <a:spcPts val="0"/>
              </a:spcBef>
              <a:spcAft>
                <a:spcPts val="600"/>
              </a:spcAft>
            </a:pPr>
            <a:r>
              <a:rPr lang="en-US" sz="1800" dirty="0"/>
              <a:t>All major hospitals in Central and Gulf Coast in network</a:t>
            </a:r>
          </a:p>
          <a:p>
            <a:pPr lvl="1">
              <a:lnSpc>
                <a:spcPct val="100000"/>
              </a:lnSpc>
              <a:spcBef>
                <a:spcPts val="0"/>
              </a:spcBef>
              <a:spcAft>
                <a:spcPts val="600"/>
              </a:spcAft>
            </a:pPr>
            <a:r>
              <a:rPr lang="en-US" sz="1800" dirty="0"/>
              <a:t>Baptist, UMC, St. Dominic, Merit, Singing River, and Memorial (recently contracted)</a:t>
            </a:r>
          </a:p>
          <a:p>
            <a:pPr>
              <a:lnSpc>
                <a:spcPct val="100000"/>
              </a:lnSpc>
              <a:spcBef>
                <a:spcPts val="0"/>
              </a:spcBef>
              <a:spcAft>
                <a:spcPts val="600"/>
              </a:spcAft>
            </a:pPr>
            <a:r>
              <a:rPr lang="en-US" sz="1800" dirty="0"/>
              <a:t>Strong local partnerships with providers, churches, food pantries, non-profits, and senior centers</a:t>
            </a:r>
            <a:endParaRPr lang="en-US" sz="800" dirty="0"/>
          </a:p>
          <a:p>
            <a:pPr>
              <a:lnSpc>
                <a:spcPct val="100000"/>
              </a:lnSpc>
              <a:spcBef>
                <a:spcPts val="0"/>
              </a:spcBef>
              <a:spcAft>
                <a:spcPts val="600"/>
              </a:spcAft>
            </a:pPr>
            <a:r>
              <a:rPr lang="en-US" sz="1800" dirty="0"/>
              <a:t>2024 new product expansion:</a:t>
            </a:r>
          </a:p>
          <a:p>
            <a:pPr lvl="1">
              <a:lnSpc>
                <a:spcPct val="100000"/>
              </a:lnSpc>
              <a:spcBef>
                <a:spcPts val="0"/>
              </a:spcBef>
              <a:spcAft>
                <a:spcPts val="600"/>
              </a:spcAft>
            </a:pPr>
            <a:r>
              <a:rPr lang="en-US" sz="1800" dirty="0"/>
              <a:t>Competitive All Duals Plan built for partial duals</a:t>
            </a:r>
            <a:endParaRPr lang="en-US" sz="2000" dirty="0"/>
          </a:p>
          <a:p>
            <a:pPr marL="0" indent="0">
              <a:buNone/>
            </a:pPr>
            <a:endParaRPr lang="en-US" sz="2000" dirty="0"/>
          </a:p>
        </p:txBody>
      </p:sp>
      <p:grpSp>
        <p:nvGrpSpPr>
          <p:cNvPr id="2" name="Group 1">
            <a:extLst>
              <a:ext uri="{FF2B5EF4-FFF2-40B4-BE49-F238E27FC236}">
                <a16:creationId xmlns:a16="http://schemas.microsoft.com/office/drawing/2014/main" id="{DDFA1FEF-5968-DA13-E8CB-91F8F280AA29}"/>
              </a:ext>
            </a:extLst>
          </p:cNvPr>
          <p:cNvGrpSpPr/>
          <p:nvPr/>
        </p:nvGrpSpPr>
        <p:grpSpPr>
          <a:xfrm>
            <a:off x="7381710" y="1436914"/>
            <a:ext cx="3761853" cy="4844959"/>
            <a:chOff x="7656394" y="1514900"/>
            <a:chExt cx="3761853" cy="4844959"/>
          </a:xfrm>
        </p:grpSpPr>
        <p:grpSp>
          <p:nvGrpSpPr>
            <p:cNvPr id="23" name="Group 22">
              <a:extLst>
                <a:ext uri="{FF2B5EF4-FFF2-40B4-BE49-F238E27FC236}">
                  <a16:creationId xmlns:a16="http://schemas.microsoft.com/office/drawing/2014/main" id="{46DC2486-BCDF-0ECE-59FE-E7D54D722A9E}"/>
                </a:ext>
              </a:extLst>
            </p:cNvPr>
            <p:cNvGrpSpPr/>
            <p:nvPr/>
          </p:nvGrpSpPr>
          <p:grpSpPr>
            <a:xfrm>
              <a:off x="7656394" y="1514900"/>
              <a:ext cx="3761853" cy="4697925"/>
              <a:chOff x="7656394" y="1514900"/>
              <a:chExt cx="3761853" cy="4697925"/>
            </a:xfrm>
          </p:grpSpPr>
          <p:pic>
            <p:nvPicPr>
              <p:cNvPr id="24" name="Picture 23">
                <a:extLst>
                  <a:ext uri="{FF2B5EF4-FFF2-40B4-BE49-F238E27FC236}">
                    <a16:creationId xmlns:a16="http://schemas.microsoft.com/office/drawing/2014/main" id="{F2411815-3A86-2929-CA3A-200EC1818949}"/>
                  </a:ext>
                </a:extLst>
              </p:cNvPr>
              <p:cNvPicPr>
                <a:picLocks noChangeAspect="1"/>
              </p:cNvPicPr>
              <p:nvPr/>
            </p:nvPicPr>
            <p:blipFill>
              <a:blip r:embed="rId2"/>
              <a:stretch>
                <a:fillRect/>
              </a:stretch>
            </p:blipFill>
            <p:spPr>
              <a:xfrm>
                <a:off x="7814074" y="1514900"/>
                <a:ext cx="3604173" cy="4697925"/>
              </a:xfrm>
              <a:prstGeom prst="rect">
                <a:avLst/>
              </a:prstGeom>
            </p:spPr>
          </p:pic>
          <p:sp>
            <p:nvSpPr>
              <p:cNvPr id="25" name="Rectangle 24">
                <a:extLst>
                  <a:ext uri="{FF2B5EF4-FFF2-40B4-BE49-F238E27FC236}">
                    <a16:creationId xmlns:a16="http://schemas.microsoft.com/office/drawing/2014/main" id="{914DBF11-CBD4-CB26-11FE-03511CFE9ABA}"/>
                  </a:ext>
                </a:extLst>
              </p:cNvPr>
              <p:cNvSpPr/>
              <p:nvPr/>
            </p:nvSpPr>
            <p:spPr>
              <a:xfrm>
                <a:off x="7656394" y="3753134"/>
                <a:ext cx="1078173" cy="436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AA7D08D6-2445-973A-A232-84C281787EA0}"/>
                </a:ext>
              </a:extLst>
            </p:cNvPr>
            <p:cNvGrpSpPr/>
            <p:nvPr/>
          </p:nvGrpSpPr>
          <p:grpSpPr>
            <a:xfrm>
              <a:off x="8486965" y="5713528"/>
              <a:ext cx="1893175" cy="646331"/>
              <a:chOff x="7116354" y="1406732"/>
              <a:chExt cx="1893175" cy="646331"/>
            </a:xfrm>
          </p:grpSpPr>
          <p:sp>
            <p:nvSpPr>
              <p:cNvPr id="27" name="TextBox 26">
                <a:extLst>
                  <a:ext uri="{FF2B5EF4-FFF2-40B4-BE49-F238E27FC236}">
                    <a16:creationId xmlns:a16="http://schemas.microsoft.com/office/drawing/2014/main" id="{4FF3B0D8-5134-66CA-4330-C7CBC5ECEB19}"/>
                  </a:ext>
                </a:extLst>
              </p:cNvPr>
              <p:cNvSpPr txBox="1"/>
              <p:nvPr/>
            </p:nvSpPr>
            <p:spPr>
              <a:xfrm>
                <a:off x="7354838" y="1406732"/>
                <a:ext cx="1654691" cy="646331"/>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Wellcare</a:t>
                </a:r>
              </a:p>
            </p:txBody>
          </p:sp>
          <p:sp>
            <p:nvSpPr>
              <p:cNvPr id="28" name="Rectangle 27">
                <a:extLst>
                  <a:ext uri="{FF2B5EF4-FFF2-40B4-BE49-F238E27FC236}">
                    <a16:creationId xmlns:a16="http://schemas.microsoft.com/office/drawing/2014/main" id="{D07D3FC4-9FA5-99E0-9EDA-5E296EC41EDE}"/>
                  </a:ext>
                </a:extLst>
              </p:cNvPr>
              <p:cNvSpPr/>
              <p:nvPr/>
            </p:nvSpPr>
            <p:spPr>
              <a:xfrm>
                <a:off x="7116354"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4" name="Title 3">
            <a:extLst>
              <a:ext uri="{FF2B5EF4-FFF2-40B4-BE49-F238E27FC236}">
                <a16:creationId xmlns:a16="http://schemas.microsoft.com/office/drawing/2014/main" id="{3DBC8CA7-9FFA-B3F7-69FA-A0DB8097AD7A}"/>
              </a:ext>
            </a:extLst>
          </p:cNvPr>
          <p:cNvSpPr>
            <a:spLocks noGrp="1"/>
          </p:cNvSpPr>
          <p:nvPr>
            <p:ph type="title"/>
          </p:nvPr>
        </p:nvSpPr>
        <p:spPr/>
        <p:txBody>
          <a:bodyPr/>
          <a:lstStyle/>
          <a:p>
            <a:r>
              <a:rPr lang="en-US" dirty="0"/>
              <a:t>Mississippi | </a:t>
            </a:r>
            <a:r>
              <a:rPr lang="en-US" sz="3000" i="1" dirty="0"/>
              <a:t>Review</a:t>
            </a:r>
            <a:endParaRPr lang="en-US" dirty="0"/>
          </a:p>
        </p:txBody>
      </p:sp>
    </p:spTree>
    <p:extLst>
      <p:ext uri="{BB962C8B-B14F-4D97-AF65-F5344CB8AC3E}">
        <p14:creationId xmlns:p14="http://schemas.microsoft.com/office/powerpoint/2010/main" val="17484601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715665" y="1648004"/>
          <a:ext cx="10749502" cy="4206240"/>
        </p:xfrm>
        <a:graphic>
          <a:graphicData uri="http://schemas.openxmlformats.org/drawingml/2006/table">
            <a:tbl>
              <a:tblPr firstRow="1" bandRow="1">
                <a:tableStyleId>{5C22544A-7EE6-4342-B048-85BDC9FD1C3A}</a:tableStyleId>
              </a:tblPr>
              <a:tblGrid>
                <a:gridCol w="2570533">
                  <a:extLst>
                    <a:ext uri="{9D8B030D-6E8A-4147-A177-3AD203B41FA5}">
                      <a16:colId xmlns:a16="http://schemas.microsoft.com/office/drawing/2014/main" val="1876114676"/>
                    </a:ext>
                  </a:extLst>
                </a:gridCol>
                <a:gridCol w="2570533">
                  <a:extLst>
                    <a:ext uri="{9D8B030D-6E8A-4147-A177-3AD203B41FA5}">
                      <a16:colId xmlns:a16="http://schemas.microsoft.com/office/drawing/2014/main" val="213999969"/>
                    </a:ext>
                  </a:extLst>
                </a:gridCol>
                <a:gridCol w="5608436">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640080">
                <a:tc>
                  <a:txBody>
                    <a:bodyPr/>
                    <a:lstStyle/>
                    <a:p>
                      <a:r>
                        <a:rPr lang="en-US" sz="1400" dirty="0">
                          <a:solidFill>
                            <a:schemeClr val="tx1"/>
                          </a:solidFill>
                        </a:rPr>
                        <a:t>Wellcare Dual Liberty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$210/mo Wellcare Spendables Visa; 4k Dental with dentures; Vision; </a:t>
                      </a:r>
                      <a:b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In-Home Support; Transportation Reimbursement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640080">
                <a:tc>
                  <a:txBody>
                    <a:bodyPr/>
                    <a:lstStyle/>
                    <a:p>
                      <a:r>
                        <a:rPr lang="en-US" sz="1400" dirty="0">
                          <a:solidFill>
                            <a:schemeClr val="tx1"/>
                          </a:solidFill>
                        </a:rPr>
                        <a:t>Wellcare Dual Access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$180/mo Wellcare Spendables Visa;</a:t>
                      </a:r>
                      <a:r>
                        <a:rPr lang="en-US" sz="1400" dirty="0">
                          <a:solidFill>
                            <a:schemeClr val="tx1"/>
                          </a:solidFill>
                        </a:rPr>
                        <a:t> 3k Dental with dentures; Vision; </a:t>
                      </a:r>
                      <a:br>
                        <a:rPr lang="en-US" sz="1400" dirty="0">
                          <a:solidFill>
                            <a:schemeClr val="tx1"/>
                          </a:solidFill>
                        </a:rPr>
                      </a:br>
                      <a:r>
                        <a:rPr lang="en-US" sz="1400" kern="1200" dirty="0">
                          <a:solidFill>
                            <a:schemeClr val="tx1"/>
                          </a:solidFill>
                          <a:latin typeface="+mn-lt"/>
                          <a:ea typeface="+mn-ea"/>
                          <a:cs typeface="+mn-cs"/>
                        </a:rPr>
                        <a:t>In-Home Support</a:t>
                      </a:r>
                      <a:r>
                        <a:rPr lang="en-US" sz="1400" dirty="0">
                          <a:solidFill>
                            <a:schemeClr val="tx1"/>
                          </a:solidFill>
                        </a:rPr>
                        <a:t>; Transportation </a:t>
                      </a: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Reimbursement</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640080">
                <a:tc>
                  <a:txBody>
                    <a:bodyPr/>
                    <a:lstStyle/>
                    <a:p>
                      <a:r>
                        <a:rPr lang="en-US" sz="1400" dirty="0">
                          <a:solidFill>
                            <a:schemeClr val="tx1"/>
                          </a:solidFill>
                        </a:rPr>
                        <a:t>Wellcare Dual Access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$100/mo Wellcare Spendables Visa; 4k Dental with dentures; Vision, Hearing, Transportation Reimbursement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r h="640080">
                <a:tc>
                  <a:txBody>
                    <a:bodyPr/>
                    <a:lstStyle/>
                    <a:p>
                      <a:r>
                        <a:rPr lang="en-US" sz="1400" dirty="0">
                          <a:solidFill>
                            <a:schemeClr val="tx1"/>
                          </a:solidFill>
                        </a:rPr>
                        <a:t>Wellcare All Dual Assure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 (partial duals)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$40/mo Wellcare Spendables Visa; 2k D</a:t>
                      </a:r>
                      <a:r>
                        <a:rPr lang="en-US" sz="1400" dirty="0">
                          <a:solidFill>
                            <a:schemeClr val="tx1"/>
                          </a:solidFill>
                        </a:rPr>
                        <a:t>ental with dentures; Vision; Hearing; Transportation </a:t>
                      </a: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Reimbursement</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9418948"/>
                  </a:ext>
                </a:extLst>
              </a:tr>
              <a:tr h="640080">
                <a:tc>
                  <a:txBody>
                    <a:bodyPr/>
                    <a:lstStyle/>
                    <a:p>
                      <a:r>
                        <a:rPr lang="en-US" sz="1400" dirty="0">
                          <a:solidFill>
                            <a:schemeClr val="tx1"/>
                          </a:solidFill>
                        </a:rPr>
                        <a:t>Wellcare No Premium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0" i="0" dirty="0">
                          <a:solidFill>
                            <a:schemeClr val="tx1"/>
                          </a:solidFill>
                        </a:rPr>
                        <a:t>HMO + PPO</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Up to $300/yr OTC/DVH Visa; D</a:t>
                      </a:r>
                      <a:r>
                        <a:rPr lang="en-US" sz="1400" dirty="0">
                          <a:solidFill>
                            <a:schemeClr val="tx1"/>
                          </a:solidFill>
                        </a:rPr>
                        <a:t>ental with dentures; Vision, Hearing, </a:t>
                      </a:r>
                      <a:br>
                        <a:rPr lang="en-US" sz="1400" dirty="0">
                          <a:solidFill>
                            <a:schemeClr val="tx1"/>
                          </a:solidFill>
                        </a:rPr>
                      </a:br>
                      <a:r>
                        <a:rPr lang="en-US" sz="1400" dirty="0">
                          <a:solidFill>
                            <a:schemeClr val="tx1"/>
                          </a:solidFill>
                        </a:rPr>
                        <a:t>Low MOOP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87247306"/>
                  </a:ext>
                </a:extLst>
              </a:tr>
              <a:tr h="640080">
                <a:tc>
                  <a:txBody>
                    <a:bodyPr/>
                    <a:lstStyle/>
                    <a:p>
                      <a:r>
                        <a:rPr lang="en-US" sz="1400" dirty="0">
                          <a:solidFill>
                            <a:schemeClr val="tx1"/>
                          </a:solidFill>
                        </a:rPr>
                        <a:t>Wellcare Giveback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$55 Part B Giveback, Dental, Vision, Hearing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22929908"/>
                  </a:ext>
                </a:extLst>
              </a:tr>
            </a:tbl>
          </a:graphicData>
        </a:graphic>
      </p:graphicFrame>
      <p:sp>
        <p:nvSpPr>
          <p:cNvPr id="5" name="Title 4">
            <a:extLst>
              <a:ext uri="{FF2B5EF4-FFF2-40B4-BE49-F238E27FC236}">
                <a16:creationId xmlns:a16="http://schemas.microsoft.com/office/drawing/2014/main" id="{E4C90AC1-909C-32F8-B30D-71A30BD991D6}"/>
              </a:ext>
            </a:extLst>
          </p:cNvPr>
          <p:cNvSpPr>
            <a:spLocks noGrp="1"/>
          </p:cNvSpPr>
          <p:nvPr>
            <p:ph type="title"/>
          </p:nvPr>
        </p:nvSpPr>
        <p:spPr/>
        <p:txBody>
          <a:bodyPr/>
          <a:lstStyle/>
          <a:p>
            <a:r>
              <a:rPr lang="en-US" dirty="0"/>
              <a:t>Mississippi | </a:t>
            </a:r>
            <a:r>
              <a:rPr lang="en-US" sz="3000" i="1" dirty="0"/>
              <a:t>At A Glance</a:t>
            </a:r>
            <a:endParaRPr lang="en-US" dirty="0"/>
          </a:p>
        </p:txBody>
      </p:sp>
    </p:spTree>
    <p:extLst>
      <p:ext uri="{BB962C8B-B14F-4D97-AF65-F5344CB8AC3E}">
        <p14:creationId xmlns:p14="http://schemas.microsoft.com/office/powerpoint/2010/main" val="26013348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662660"/>
            <a:ext cx="6487592" cy="4841966"/>
          </a:xfrm>
        </p:spPr>
        <p:txBody>
          <a:bodyPr/>
          <a:lstStyle/>
          <a:p>
            <a:pPr>
              <a:lnSpc>
                <a:spcPct val="100000"/>
              </a:lnSpc>
              <a:spcBef>
                <a:spcPts val="0"/>
              </a:spcBef>
              <a:spcAft>
                <a:spcPts val="500"/>
              </a:spcAft>
            </a:pPr>
            <a:r>
              <a:rPr kumimoji="0" lang="en-US" sz="1800" b="1" i="0" u="none" strike="noStrike" kern="1200" cap="none" spc="0" normalizeH="0" baseline="0" noProof="0" dirty="0">
                <a:ln>
                  <a:noFill/>
                </a:ln>
                <a:solidFill>
                  <a:schemeClr val="accent1"/>
                </a:solidFill>
                <a:effectLst/>
                <a:uLnTx/>
                <a:uFillTx/>
                <a:latin typeface="Calibri" panose="020F0502020204030204" pitchFamily="34" charset="0"/>
                <a:ea typeface="+mj-ea"/>
                <a:cs typeface="Calibri" panose="020F0502020204030204" pitchFamily="34" charset="0"/>
              </a:rPr>
              <a:t>Ross Miller – Sales Manager GA, NC, SC</a:t>
            </a:r>
            <a:endParaRPr lang="en-US" sz="1800" b="1" dirty="0">
              <a:solidFill>
                <a:schemeClr val="accent1"/>
              </a:solidFill>
            </a:endParaRPr>
          </a:p>
          <a:p>
            <a:pPr>
              <a:lnSpc>
                <a:spcPct val="100000"/>
              </a:lnSpc>
              <a:spcBef>
                <a:spcPts val="0"/>
              </a:spcBef>
              <a:spcAft>
                <a:spcPts val="500"/>
              </a:spcAft>
            </a:pPr>
            <a:r>
              <a:rPr lang="en-US" sz="1800" dirty="0"/>
              <a:t>Experienced local sales team to support the market</a:t>
            </a:r>
          </a:p>
          <a:p>
            <a:pPr>
              <a:lnSpc>
                <a:spcPct val="100000"/>
              </a:lnSpc>
              <a:spcBef>
                <a:spcPts val="0"/>
              </a:spcBef>
              <a:spcAft>
                <a:spcPts val="500"/>
              </a:spcAft>
            </a:pPr>
            <a:r>
              <a:rPr lang="en-US" sz="1800" dirty="0"/>
              <a:t>Strong provider network statewide</a:t>
            </a:r>
          </a:p>
          <a:p>
            <a:pPr>
              <a:lnSpc>
                <a:spcPct val="100000"/>
              </a:lnSpc>
              <a:spcBef>
                <a:spcPts val="0"/>
              </a:spcBef>
              <a:spcAft>
                <a:spcPts val="500"/>
              </a:spcAft>
            </a:pPr>
            <a:r>
              <a:rPr lang="en-US" sz="1800" dirty="0"/>
              <a:t>Key provider relationships:</a:t>
            </a:r>
          </a:p>
          <a:p>
            <a:pPr lvl="1">
              <a:lnSpc>
                <a:spcPct val="100000"/>
              </a:lnSpc>
              <a:spcBef>
                <a:spcPts val="0"/>
              </a:spcBef>
              <a:spcAft>
                <a:spcPts val="500"/>
              </a:spcAft>
            </a:pPr>
            <a:r>
              <a:rPr lang="en-US" sz="1800" dirty="0"/>
              <a:t>CenterWell</a:t>
            </a:r>
          </a:p>
          <a:p>
            <a:pPr lvl="1">
              <a:lnSpc>
                <a:spcPct val="100000"/>
              </a:lnSpc>
              <a:spcBef>
                <a:spcPts val="0"/>
              </a:spcBef>
              <a:spcAft>
                <a:spcPts val="500"/>
              </a:spcAft>
            </a:pPr>
            <a:r>
              <a:rPr lang="en-US" sz="1800" dirty="0"/>
              <a:t>Seoul Medical Group (Atlanta)</a:t>
            </a:r>
          </a:p>
          <a:p>
            <a:pPr lvl="1">
              <a:lnSpc>
                <a:spcPct val="100000"/>
              </a:lnSpc>
              <a:spcBef>
                <a:spcPts val="0"/>
              </a:spcBef>
              <a:spcAft>
                <a:spcPts val="500"/>
              </a:spcAft>
            </a:pPr>
            <a:r>
              <a:rPr lang="en-US" sz="1800" dirty="0"/>
              <a:t>ChenMed</a:t>
            </a:r>
          </a:p>
          <a:p>
            <a:pPr lvl="1">
              <a:lnSpc>
                <a:spcPct val="100000"/>
              </a:lnSpc>
              <a:spcBef>
                <a:spcPts val="0"/>
              </a:spcBef>
              <a:spcAft>
                <a:spcPts val="500"/>
              </a:spcAft>
            </a:pPr>
            <a:r>
              <a:rPr lang="en-US" sz="1800" dirty="0"/>
              <a:t>Oak Street Health</a:t>
            </a:r>
          </a:p>
          <a:p>
            <a:pPr lvl="1">
              <a:lnSpc>
                <a:spcPct val="100000"/>
              </a:lnSpc>
              <a:spcBef>
                <a:spcPts val="0"/>
              </a:spcBef>
              <a:spcAft>
                <a:spcPts val="500"/>
              </a:spcAft>
            </a:pPr>
            <a:r>
              <a:rPr lang="en-US" sz="1800" dirty="0"/>
              <a:t>Iora Health</a:t>
            </a:r>
          </a:p>
          <a:p>
            <a:pPr>
              <a:lnSpc>
                <a:spcPct val="100000"/>
              </a:lnSpc>
              <a:spcBef>
                <a:spcPts val="0"/>
              </a:spcBef>
              <a:spcAft>
                <a:spcPts val="500"/>
              </a:spcAft>
            </a:pPr>
            <a:r>
              <a:rPr lang="en-US" sz="1700" dirty="0"/>
              <a:t>New for 2024:</a:t>
            </a:r>
          </a:p>
          <a:p>
            <a:pPr lvl="1">
              <a:lnSpc>
                <a:spcPct val="100000"/>
              </a:lnSpc>
              <a:spcBef>
                <a:spcPts val="0"/>
              </a:spcBef>
              <a:spcAft>
                <a:spcPts val="500"/>
              </a:spcAft>
            </a:pPr>
            <a:r>
              <a:rPr lang="en-US" sz="1700" dirty="0"/>
              <a:t>All Duals Plan throughout the footprint</a:t>
            </a:r>
          </a:p>
          <a:p>
            <a:pPr lvl="1">
              <a:lnSpc>
                <a:spcPct val="100000"/>
              </a:lnSpc>
              <a:spcBef>
                <a:spcPts val="0"/>
              </a:spcBef>
              <a:spcAft>
                <a:spcPts val="500"/>
              </a:spcAft>
            </a:pPr>
            <a:r>
              <a:rPr lang="en-US" sz="1700" dirty="0"/>
              <a:t>Wellcare Spendables Card up to $140/month, rolling</a:t>
            </a:r>
          </a:p>
          <a:p>
            <a:pPr lvl="1">
              <a:lnSpc>
                <a:spcPct val="100000"/>
              </a:lnSpc>
              <a:spcBef>
                <a:spcPts val="0"/>
              </a:spcBef>
              <a:spcAft>
                <a:spcPts val="500"/>
              </a:spcAft>
            </a:pPr>
            <a:r>
              <a:rPr lang="en-US" sz="1700" dirty="0"/>
              <a:t>Wellcare Mutual of Omaha No Premium Open (PPO)</a:t>
            </a:r>
          </a:p>
          <a:p>
            <a:pPr lvl="1">
              <a:lnSpc>
                <a:spcPct val="100000"/>
              </a:lnSpc>
              <a:spcBef>
                <a:spcPts val="300"/>
              </a:spcBef>
              <a:spcAft>
                <a:spcPts val="600"/>
              </a:spcAft>
            </a:pPr>
            <a:endParaRPr lang="en-US" sz="1700" dirty="0"/>
          </a:p>
          <a:p>
            <a:pPr lvl="1">
              <a:lnSpc>
                <a:spcPct val="100000"/>
              </a:lnSpc>
              <a:spcBef>
                <a:spcPts val="300"/>
              </a:spcBef>
              <a:spcAft>
                <a:spcPts val="600"/>
              </a:spcAft>
            </a:pPr>
            <a:endParaRPr lang="en-US" sz="1700" dirty="0"/>
          </a:p>
          <a:p>
            <a:pPr marL="230187" lvl="1" indent="0">
              <a:lnSpc>
                <a:spcPct val="100000"/>
              </a:lnSpc>
              <a:buNone/>
            </a:pPr>
            <a:endParaRPr lang="en-US" sz="1800" dirty="0"/>
          </a:p>
          <a:p>
            <a:pPr>
              <a:lnSpc>
                <a:spcPct val="100000"/>
              </a:lnSpc>
            </a:pPr>
            <a:endParaRPr lang="en-US" sz="1800" i="1" dirty="0"/>
          </a:p>
        </p:txBody>
      </p:sp>
      <p:sp>
        <p:nvSpPr>
          <p:cNvPr id="8" name="Title 7">
            <a:extLst>
              <a:ext uri="{FF2B5EF4-FFF2-40B4-BE49-F238E27FC236}">
                <a16:creationId xmlns:a16="http://schemas.microsoft.com/office/drawing/2014/main" id="{174A4508-6874-7E8A-8D10-168BE2F19D4B}"/>
              </a:ext>
            </a:extLst>
          </p:cNvPr>
          <p:cNvSpPr>
            <a:spLocks noGrp="1"/>
          </p:cNvSpPr>
          <p:nvPr>
            <p:ph type="title"/>
          </p:nvPr>
        </p:nvSpPr>
        <p:spPr>
          <a:xfrm>
            <a:off x="622125" y="485126"/>
            <a:ext cx="9182275" cy="680892"/>
          </a:xfrm>
        </p:spPr>
        <p:txBody>
          <a:bodyPr/>
          <a:lstStyle/>
          <a:p>
            <a:r>
              <a:rPr lang="en-US" dirty="0"/>
              <a:t>Georgia | </a:t>
            </a:r>
            <a:r>
              <a:rPr lang="en-US" sz="3000" i="1" dirty="0"/>
              <a:t>Review</a:t>
            </a:r>
            <a:endParaRPr lang="en-US" dirty="0"/>
          </a:p>
        </p:txBody>
      </p:sp>
      <p:grpSp>
        <p:nvGrpSpPr>
          <p:cNvPr id="6" name="Group 5">
            <a:extLst>
              <a:ext uri="{FF2B5EF4-FFF2-40B4-BE49-F238E27FC236}">
                <a16:creationId xmlns:a16="http://schemas.microsoft.com/office/drawing/2014/main" id="{DCCE300C-2A18-CED9-D263-4D9B2DBE6118}"/>
              </a:ext>
            </a:extLst>
          </p:cNvPr>
          <p:cNvGrpSpPr/>
          <p:nvPr/>
        </p:nvGrpSpPr>
        <p:grpSpPr>
          <a:xfrm>
            <a:off x="6853153" y="1136379"/>
            <a:ext cx="4963302" cy="5368247"/>
            <a:chOff x="6606573" y="1136379"/>
            <a:chExt cx="4963302" cy="5368247"/>
          </a:xfrm>
        </p:grpSpPr>
        <p:grpSp>
          <p:nvGrpSpPr>
            <p:cNvPr id="4" name="Group 3">
              <a:extLst>
                <a:ext uri="{FF2B5EF4-FFF2-40B4-BE49-F238E27FC236}">
                  <a16:creationId xmlns:a16="http://schemas.microsoft.com/office/drawing/2014/main" id="{52699332-466B-4726-05A3-D1162C136F71}"/>
                </a:ext>
              </a:extLst>
            </p:cNvPr>
            <p:cNvGrpSpPr/>
            <p:nvPr/>
          </p:nvGrpSpPr>
          <p:grpSpPr>
            <a:xfrm>
              <a:off x="6606573" y="1136379"/>
              <a:ext cx="4616128" cy="5368247"/>
              <a:chOff x="6606573" y="1136379"/>
              <a:chExt cx="4616128" cy="5368247"/>
            </a:xfrm>
          </p:grpSpPr>
          <p:pic>
            <p:nvPicPr>
              <p:cNvPr id="3" name="Picture 2" descr="A map of the state of georgia&#10;&#10;Description automatically generated">
                <a:extLst>
                  <a:ext uri="{FF2B5EF4-FFF2-40B4-BE49-F238E27FC236}">
                    <a16:creationId xmlns:a16="http://schemas.microsoft.com/office/drawing/2014/main" id="{3E257B80-F4CF-459E-F659-FB7B01695DE2}"/>
                  </a:ext>
                </a:extLst>
              </p:cNvPr>
              <p:cNvPicPr>
                <a:picLocks noChangeAspect="1"/>
              </p:cNvPicPr>
              <p:nvPr/>
            </p:nvPicPr>
            <p:blipFill>
              <a:blip r:embed="rId2"/>
              <a:stretch>
                <a:fillRect/>
              </a:stretch>
            </p:blipFill>
            <p:spPr>
              <a:xfrm>
                <a:off x="6606573" y="1136379"/>
                <a:ext cx="4616128" cy="5368247"/>
              </a:xfrm>
              <a:prstGeom prst="rect">
                <a:avLst/>
              </a:prstGeom>
            </p:spPr>
          </p:pic>
          <p:sp>
            <p:nvSpPr>
              <p:cNvPr id="11" name="Rectangle 10">
                <a:extLst>
                  <a:ext uri="{FF2B5EF4-FFF2-40B4-BE49-F238E27FC236}">
                    <a16:creationId xmlns:a16="http://schemas.microsoft.com/office/drawing/2014/main" id="{99BCCFFC-524A-A283-FDBA-EF0212DCC3CC}"/>
                  </a:ext>
                </a:extLst>
              </p:cNvPr>
              <p:cNvSpPr/>
              <p:nvPr/>
            </p:nvSpPr>
            <p:spPr>
              <a:xfrm>
                <a:off x="9424530" y="1404243"/>
                <a:ext cx="1371600" cy="516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83B0D7A8-564E-8D28-731F-A9060DE49298}"/>
                </a:ext>
              </a:extLst>
            </p:cNvPr>
            <p:cNvGrpSpPr/>
            <p:nvPr/>
          </p:nvGrpSpPr>
          <p:grpSpPr>
            <a:xfrm>
              <a:off x="9676700" y="1597911"/>
              <a:ext cx="1893175" cy="646331"/>
              <a:chOff x="7116354" y="1406732"/>
              <a:chExt cx="1893175" cy="646331"/>
            </a:xfrm>
          </p:grpSpPr>
          <p:sp>
            <p:nvSpPr>
              <p:cNvPr id="23" name="TextBox 22">
                <a:extLst>
                  <a:ext uri="{FF2B5EF4-FFF2-40B4-BE49-F238E27FC236}">
                    <a16:creationId xmlns:a16="http://schemas.microsoft.com/office/drawing/2014/main" id="{7C662088-9E31-584F-806D-7EAC5280584D}"/>
                  </a:ext>
                </a:extLst>
              </p:cNvPr>
              <p:cNvSpPr txBox="1"/>
              <p:nvPr/>
            </p:nvSpPr>
            <p:spPr>
              <a:xfrm>
                <a:off x="7354838" y="1406732"/>
                <a:ext cx="1654691" cy="646331"/>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Wellcare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09E4CC1-D0A7-F694-EDDB-A122D8BE6DCD}"/>
                  </a:ext>
                </a:extLst>
              </p:cNvPr>
              <p:cNvSpPr/>
              <p:nvPr/>
            </p:nvSpPr>
            <p:spPr>
              <a:xfrm>
                <a:off x="7116354"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573232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D8EE-82A8-4835-8B52-69C8A0339CFE}"/>
              </a:ext>
            </a:extLst>
          </p:cNvPr>
          <p:cNvSpPr>
            <a:spLocks noGrp="1"/>
          </p:cNvSpPr>
          <p:nvPr>
            <p:ph type="title"/>
          </p:nvPr>
        </p:nvSpPr>
        <p:spPr>
          <a:xfrm>
            <a:off x="4441372" y="2553312"/>
            <a:ext cx="6955970" cy="1162878"/>
          </a:xfrm>
        </p:spPr>
        <p:txBody>
          <a:bodyPr>
            <a:normAutofit/>
          </a:bodyPr>
          <a:lstStyle/>
          <a:p>
            <a:r>
              <a:rPr lang="en-US" sz="4000" dirty="0"/>
              <a:t>Portfolio Approach</a:t>
            </a:r>
          </a:p>
        </p:txBody>
      </p:sp>
    </p:spTree>
    <p:extLst>
      <p:ext uri="{BB962C8B-B14F-4D97-AF65-F5344CB8AC3E}">
        <p14:creationId xmlns:p14="http://schemas.microsoft.com/office/powerpoint/2010/main" val="27434988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extLst>
              <p:ext uri="{D42A27DB-BD31-4B8C-83A1-F6EECF244321}">
                <p14:modId xmlns:p14="http://schemas.microsoft.com/office/powerpoint/2010/main" val="4094242275"/>
              </p:ext>
            </p:extLst>
          </p:nvPr>
        </p:nvGraphicFramePr>
        <p:xfrm>
          <a:off x="710552" y="1648004"/>
          <a:ext cx="10678898" cy="4206240"/>
        </p:xfrm>
        <a:graphic>
          <a:graphicData uri="http://schemas.openxmlformats.org/drawingml/2006/table">
            <a:tbl>
              <a:tblPr firstRow="1" bandRow="1">
                <a:tableStyleId>{5C22544A-7EE6-4342-B048-85BDC9FD1C3A}</a:tableStyleId>
              </a:tblPr>
              <a:tblGrid>
                <a:gridCol w="2544296">
                  <a:extLst>
                    <a:ext uri="{9D8B030D-6E8A-4147-A177-3AD203B41FA5}">
                      <a16:colId xmlns:a16="http://schemas.microsoft.com/office/drawing/2014/main" val="1876114676"/>
                    </a:ext>
                  </a:extLst>
                </a:gridCol>
                <a:gridCol w="2556589">
                  <a:extLst>
                    <a:ext uri="{9D8B030D-6E8A-4147-A177-3AD203B41FA5}">
                      <a16:colId xmlns:a16="http://schemas.microsoft.com/office/drawing/2014/main" val="213999969"/>
                    </a:ext>
                  </a:extLst>
                </a:gridCol>
                <a:gridCol w="5578013">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en-US" sz="1600" b="1" kern="1200" dirty="0">
                          <a:solidFill>
                            <a:schemeClr val="lt1"/>
                          </a:solidFill>
                          <a:latin typeface="+mn-lt"/>
                          <a:ea typeface="+mn-ea"/>
                          <a:cs typeface="+mn-cs"/>
                        </a:rPr>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640080">
                <a:tc>
                  <a:txBody>
                    <a:bodyPr/>
                    <a:lstStyle/>
                    <a:p>
                      <a:pPr algn="l"/>
                      <a:r>
                        <a:rPr lang="en-US" sz="1400" kern="1200" dirty="0">
                          <a:solidFill>
                            <a:schemeClr val="tx1"/>
                          </a:solidFill>
                          <a:latin typeface="+mn-lt"/>
                          <a:ea typeface="+mn-ea"/>
                          <a:cs typeface="+mn-cs"/>
                        </a:rPr>
                        <a:t>Wellcare No Premium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kern="1200" dirty="0">
                          <a:solidFill>
                            <a:schemeClr val="tx1"/>
                          </a:solidFill>
                          <a:latin typeface="+mn-lt"/>
                          <a:ea typeface="+mn-ea"/>
                          <a:cs typeface="+mn-cs"/>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en-US" sz="1400" kern="1200" dirty="0">
                          <a:solidFill>
                            <a:schemeClr val="tx1"/>
                          </a:solidFill>
                          <a:latin typeface="+mn-lt"/>
                          <a:ea typeface="+mn-ea"/>
                          <a:cs typeface="+mn-cs"/>
                        </a:rPr>
                        <a:t>$2,000 Dental Benefit, $0 PCP, $10 Specialist, 12 one-way trips, $2,000 Hearing 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640080">
                <a:tc>
                  <a:txBody>
                    <a:bodyPr/>
                    <a:lstStyle/>
                    <a:p>
                      <a:pPr algn="l"/>
                      <a:r>
                        <a:rPr lang="en-US" sz="1400" kern="1200" dirty="0">
                          <a:solidFill>
                            <a:schemeClr val="tx1"/>
                          </a:solidFill>
                          <a:latin typeface="+mn-lt"/>
                          <a:ea typeface="+mn-ea"/>
                          <a:cs typeface="+mn-cs"/>
                        </a:rPr>
                        <a:t>Wellcare All Dual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kern="1200" dirty="0">
                          <a:solidFill>
                            <a:schemeClr val="tx1"/>
                          </a:solidFill>
                          <a:latin typeface="+mn-lt"/>
                          <a:ea typeface="+mn-ea"/>
                          <a:cs typeface="+mn-cs"/>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en-US" sz="1400" kern="1200" dirty="0">
                          <a:solidFill>
                            <a:schemeClr val="tx1"/>
                          </a:solidFill>
                          <a:latin typeface="+mn-lt"/>
                          <a:ea typeface="+mn-ea"/>
                          <a:cs typeface="+mn-cs"/>
                        </a:rPr>
                        <a:t>$84 Monthly Spendable Card, Platinum Dental, In Home Support Benefit, 48 one-way trips, $4,000 Hearing 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640080">
                <a:tc>
                  <a:txBody>
                    <a:bodyPr/>
                    <a:lstStyle/>
                    <a:p>
                      <a:pPr algn="l"/>
                      <a:r>
                        <a:rPr lang="en-US" sz="1400" kern="1200" dirty="0">
                          <a:solidFill>
                            <a:schemeClr val="tx1"/>
                          </a:solidFill>
                          <a:latin typeface="+mn-lt"/>
                          <a:ea typeface="+mn-ea"/>
                          <a:cs typeface="+mn-cs"/>
                        </a:rPr>
                        <a:t>Wellcare Dual Access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en-US" sz="1400" kern="1200" dirty="0">
                          <a:solidFill>
                            <a:schemeClr val="tx1"/>
                          </a:solidFill>
                          <a:latin typeface="+mn-lt"/>
                          <a:ea typeface="+mn-ea"/>
                          <a:cs typeface="+mn-cs"/>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en-US" sz="1400" kern="1200" dirty="0">
                          <a:solidFill>
                            <a:schemeClr val="tx1"/>
                          </a:solidFill>
                          <a:latin typeface="+mn-lt"/>
                          <a:ea typeface="+mn-ea"/>
                          <a:cs typeface="+mn-cs"/>
                        </a:rPr>
                        <a:t>$3,000 Dental Benefit, In Home Support Benefit, 36 one-way trips, $84 Monthly Spendable Card, $3,000 Hearing 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6496060"/>
                  </a:ext>
                </a:extLst>
              </a:tr>
              <a:tr h="640080">
                <a:tc>
                  <a:txBody>
                    <a:bodyPr/>
                    <a:lstStyle/>
                    <a:p>
                      <a:pPr algn="l"/>
                      <a:r>
                        <a:rPr lang="en-US" sz="1400" kern="1200" dirty="0">
                          <a:solidFill>
                            <a:schemeClr val="tx1"/>
                          </a:solidFill>
                          <a:latin typeface="+mn-lt"/>
                          <a:ea typeface="+mn-ea"/>
                          <a:cs typeface="+mn-cs"/>
                        </a:rPr>
                        <a:t>Wellcare Dual Liberty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kern="1200" dirty="0">
                          <a:solidFill>
                            <a:schemeClr val="tx1"/>
                          </a:solidFill>
                          <a:latin typeface="+mn-lt"/>
                          <a:ea typeface="+mn-ea"/>
                          <a:cs typeface="+mn-cs"/>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en-US" sz="1400" kern="1200" dirty="0">
                          <a:solidFill>
                            <a:schemeClr val="tx1"/>
                          </a:solidFill>
                          <a:latin typeface="+mn-lt"/>
                          <a:ea typeface="+mn-ea"/>
                          <a:cs typeface="+mn-cs"/>
                        </a:rPr>
                        <a:t>$140 Monthly Spendable Card, Platinum (No Limit) Dental, Unlimited Transportation Benefit, $5,000 Hearing 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r h="640080">
                <a:tc>
                  <a:txBody>
                    <a:bodyPr/>
                    <a:lstStyle/>
                    <a:p>
                      <a:pPr algn="l"/>
                      <a:r>
                        <a:rPr lang="en-US" sz="1400" kern="1200" dirty="0">
                          <a:solidFill>
                            <a:schemeClr val="tx1"/>
                          </a:solidFill>
                          <a:latin typeface="+mn-lt"/>
                          <a:ea typeface="+mn-ea"/>
                          <a:cs typeface="+mn-cs"/>
                        </a:rPr>
                        <a:t>Wellcare Assist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kern="1200" dirty="0">
                          <a:solidFill>
                            <a:schemeClr val="tx1"/>
                          </a:solidFill>
                          <a:latin typeface="+mn-lt"/>
                          <a:ea typeface="+mn-ea"/>
                          <a:cs typeface="+mn-cs"/>
                        </a:rPr>
                        <a:t>HMO (LIS Plan)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en-US" sz="1400" kern="1200" dirty="0">
                          <a:solidFill>
                            <a:schemeClr val="tx1"/>
                          </a:solidFill>
                          <a:latin typeface="+mn-lt"/>
                          <a:ea typeface="+mn-ea"/>
                          <a:cs typeface="+mn-cs"/>
                        </a:rPr>
                        <a:t>$3,000 Dental Benefit, $0 PCP, $10 Specialist, 24 one-way trips, $25 Monthly OTC, $2,000 Hearing 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9418948"/>
                  </a:ext>
                </a:extLst>
              </a:tr>
              <a:tr h="640080">
                <a:tc>
                  <a:txBody>
                    <a:bodyPr/>
                    <a:lstStyle/>
                    <a:p>
                      <a:pPr algn="l"/>
                      <a:r>
                        <a:rPr lang="en-US" sz="1400" kern="1200" dirty="0">
                          <a:solidFill>
                            <a:schemeClr val="tx1"/>
                          </a:solidFill>
                          <a:latin typeface="+mn-lt"/>
                          <a:ea typeface="+mn-ea"/>
                          <a:cs typeface="+mn-cs"/>
                        </a:rPr>
                        <a:t>Wellcare Giveback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kern="1200" dirty="0">
                          <a:solidFill>
                            <a:schemeClr val="tx1"/>
                          </a:solidFill>
                          <a:latin typeface="+mn-lt"/>
                          <a:ea typeface="+mn-ea"/>
                          <a:cs typeface="+mn-cs"/>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en-US" sz="1400" kern="1200" dirty="0">
                          <a:solidFill>
                            <a:schemeClr val="tx1"/>
                          </a:solidFill>
                          <a:latin typeface="+mn-lt"/>
                          <a:ea typeface="+mn-ea"/>
                          <a:cs typeface="+mn-cs"/>
                        </a:rPr>
                        <a:t>$80 Part B Giveback, $700 Hearing Benefit, $100 Vision 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73494282"/>
                  </a:ext>
                </a:extLst>
              </a:tr>
            </a:tbl>
          </a:graphicData>
        </a:graphic>
      </p:graphicFrame>
      <p:sp>
        <p:nvSpPr>
          <p:cNvPr id="6" name="Title 7">
            <a:extLst>
              <a:ext uri="{FF2B5EF4-FFF2-40B4-BE49-F238E27FC236}">
                <a16:creationId xmlns:a16="http://schemas.microsoft.com/office/drawing/2014/main" id="{84CB70C9-1A44-C90A-5967-3B8316DB26A4}"/>
              </a:ext>
            </a:extLst>
          </p:cNvPr>
          <p:cNvSpPr>
            <a:spLocks noGrp="1"/>
          </p:cNvSpPr>
          <p:nvPr>
            <p:ph type="title"/>
          </p:nvPr>
        </p:nvSpPr>
        <p:spPr/>
        <p:txBody>
          <a:bodyPr/>
          <a:lstStyle/>
          <a:p>
            <a:r>
              <a:rPr lang="en-US" dirty="0"/>
              <a:t>Georgia | </a:t>
            </a:r>
            <a:r>
              <a:rPr lang="en-US" sz="3000" i="1" dirty="0"/>
              <a:t>At A Glance</a:t>
            </a:r>
            <a:endParaRPr lang="en-US" dirty="0"/>
          </a:p>
        </p:txBody>
      </p:sp>
    </p:spTree>
    <p:extLst>
      <p:ext uri="{BB962C8B-B14F-4D97-AF65-F5344CB8AC3E}">
        <p14:creationId xmlns:p14="http://schemas.microsoft.com/office/powerpoint/2010/main" val="22826641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73B510-CA85-FFFB-B809-5C3FD7AAACB0}"/>
              </a:ext>
            </a:extLst>
          </p:cNvPr>
          <p:cNvSpPr/>
          <p:nvPr/>
        </p:nvSpPr>
        <p:spPr>
          <a:xfrm>
            <a:off x="6678202" y="3794529"/>
            <a:ext cx="965771" cy="2483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North Carolina | </a:t>
            </a:r>
            <a:r>
              <a:rPr lang="en-US" sz="3000" i="1" dirty="0"/>
              <a:t>Review</a:t>
            </a:r>
            <a:br>
              <a:rPr lang="en-US" sz="3000" i="1" dirty="0"/>
            </a:br>
            <a:endParaRPr lang="en-US" sz="1800"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721290" y="1945562"/>
            <a:ext cx="4724770" cy="3427824"/>
          </a:xfrm>
        </p:spPr>
        <p:txBody>
          <a:bodyPr vert="horz" lIns="91440" tIns="45720" rIns="91440" bIns="45720" rtlCol="0" anchor="t">
            <a:noAutofit/>
          </a:bodyPr>
          <a:lstStyle/>
          <a:p>
            <a:pPr>
              <a:lnSpc>
                <a:spcPct val="100000"/>
              </a:lnSpc>
              <a:spcBef>
                <a:spcPts val="800"/>
              </a:spcBef>
            </a:pPr>
            <a:r>
              <a:rPr lang="en-US" sz="2000" b="1" dirty="0">
                <a:solidFill>
                  <a:schemeClr val="accent1"/>
                </a:solidFill>
              </a:rPr>
              <a:t>Ross Miller – Sales Manger GA, NC, SC</a:t>
            </a:r>
            <a:endParaRPr lang="en-US" sz="2000" b="1" dirty="0">
              <a:solidFill>
                <a:schemeClr val="accent1"/>
              </a:solidFill>
              <a:latin typeface="Calibri"/>
              <a:cs typeface="Calibri"/>
            </a:endParaRPr>
          </a:p>
          <a:p>
            <a:pPr>
              <a:lnSpc>
                <a:spcPct val="100000"/>
              </a:lnSpc>
              <a:spcBef>
                <a:spcPts val="800"/>
              </a:spcBef>
            </a:pPr>
            <a:r>
              <a:rPr lang="en-US" sz="2000" dirty="0">
                <a:latin typeface="Calibri"/>
                <a:cs typeface="Calibri"/>
              </a:rPr>
              <a:t>Plans available in 71 of 100 counties</a:t>
            </a:r>
          </a:p>
          <a:p>
            <a:pPr>
              <a:lnSpc>
                <a:spcPct val="100000"/>
              </a:lnSpc>
              <a:spcBef>
                <a:spcPts val="800"/>
              </a:spcBef>
            </a:pPr>
            <a:r>
              <a:rPr lang="en-US" sz="2000" dirty="0">
                <a:latin typeface="Calibri"/>
                <a:cs typeface="Calibri"/>
              </a:rPr>
              <a:t>Key providers: </a:t>
            </a:r>
          </a:p>
          <a:p>
            <a:pPr lvl="1">
              <a:lnSpc>
                <a:spcPct val="100000"/>
              </a:lnSpc>
              <a:spcBef>
                <a:spcPts val="800"/>
              </a:spcBef>
            </a:pPr>
            <a:r>
              <a:rPr lang="en-US" sz="2000" dirty="0">
                <a:latin typeface="Calibri"/>
                <a:cs typeface="Calibri"/>
              </a:rPr>
              <a:t>Atrium, Mission, UNC, First Health</a:t>
            </a:r>
            <a:endParaRPr lang="en-US" sz="2000" dirty="0"/>
          </a:p>
          <a:p>
            <a:pPr>
              <a:lnSpc>
                <a:spcPct val="100000"/>
              </a:lnSpc>
              <a:spcBef>
                <a:spcPts val="800"/>
              </a:spcBef>
            </a:pPr>
            <a:r>
              <a:rPr lang="en-US" sz="2000" dirty="0">
                <a:latin typeface="Calibri"/>
                <a:cs typeface="Calibri"/>
              </a:rPr>
              <a:t>Strong product offerings spanning all socio-economic platforms</a:t>
            </a:r>
            <a:endParaRPr lang="en-US" sz="2000" dirty="0"/>
          </a:p>
          <a:p>
            <a:pPr>
              <a:lnSpc>
                <a:spcPct val="100000"/>
              </a:lnSpc>
              <a:spcBef>
                <a:spcPts val="800"/>
              </a:spcBef>
            </a:pPr>
            <a:r>
              <a:rPr lang="en-US" sz="2000" dirty="0">
                <a:latin typeface="Calibri"/>
                <a:cs typeface="Calibri"/>
              </a:rPr>
              <a:t>PPO D-SNP plan has strong value proposition and rich benefits</a:t>
            </a:r>
            <a:endParaRPr lang="en-US" sz="2000" dirty="0"/>
          </a:p>
          <a:p>
            <a:pPr>
              <a:lnSpc>
                <a:spcPct val="100000"/>
              </a:lnSpc>
              <a:spcBef>
                <a:spcPts val="800"/>
              </a:spcBef>
            </a:pPr>
            <a:r>
              <a:rPr lang="en-US" sz="2000" dirty="0">
                <a:latin typeface="Calibri"/>
                <a:cs typeface="Calibri"/>
              </a:rPr>
              <a:t>All plans offered in current footprint</a:t>
            </a:r>
            <a:endParaRPr lang="en-US" sz="2000" dirty="0"/>
          </a:p>
          <a:p>
            <a:endParaRPr lang="en-US" dirty="0"/>
          </a:p>
          <a:p>
            <a:endParaRPr lang="en-US" dirty="0"/>
          </a:p>
          <a:p>
            <a:endParaRPr lang="en-US" dirty="0"/>
          </a:p>
        </p:txBody>
      </p:sp>
      <p:grpSp>
        <p:nvGrpSpPr>
          <p:cNvPr id="8" name="Group 7">
            <a:extLst>
              <a:ext uri="{FF2B5EF4-FFF2-40B4-BE49-F238E27FC236}">
                <a16:creationId xmlns:a16="http://schemas.microsoft.com/office/drawing/2014/main" id="{8FAC1602-9FE5-2905-2295-1010E423C221}"/>
              </a:ext>
            </a:extLst>
          </p:cNvPr>
          <p:cNvGrpSpPr/>
          <p:nvPr/>
        </p:nvGrpSpPr>
        <p:grpSpPr>
          <a:xfrm>
            <a:off x="5359035" y="2404672"/>
            <a:ext cx="6198124" cy="2509603"/>
            <a:chOff x="5359035" y="2192266"/>
            <a:chExt cx="6198124" cy="2509603"/>
          </a:xfrm>
        </p:grpSpPr>
        <p:pic>
          <p:nvPicPr>
            <p:cNvPr id="3" name="Picture 2" descr="A map of the state of north carolina&#10;&#10;Description automatically generated">
              <a:extLst>
                <a:ext uri="{FF2B5EF4-FFF2-40B4-BE49-F238E27FC236}">
                  <a16:creationId xmlns:a16="http://schemas.microsoft.com/office/drawing/2014/main" id="{40BF3CD0-F594-8A70-BE95-1ABB6A686F4A}"/>
                </a:ext>
              </a:extLst>
            </p:cNvPr>
            <p:cNvPicPr>
              <a:picLocks noChangeAspect="1"/>
            </p:cNvPicPr>
            <p:nvPr/>
          </p:nvPicPr>
          <p:blipFill>
            <a:blip r:embed="rId2"/>
            <a:stretch>
              <a:fillRect/>
            </a:stretch>
          </p:blipFill>
          <p:spPr>
            <a:xfrm>
              <a:off x="5359035" y="2192266"/>
              <a:ext cx="6198124" cy="2315182"/>
            </a:xfrm>
            <a:prstGeom prst="rect">
              <a:avLst/>
            </a:prstGeom>
          </p:spPr>
        </p:pic>
        <p:sp>
          <p:nvSpPr>
            <p:cNvPr id="19" name="Rectangle 18">
              <a:extLst>
                <a:ext uri="{FF2B5EF4-FFF2-40B4-BE49-F238E27FC236}">
                  <a16:creationId xmlns:a16="http://schemas.microsoft.com/office/drawing/2014/main" id="{AC110F62-3313-1590-DE6A-863B92752E73}"/>
                </a:ext>
              </a:extLst>
            </p:cNvPr>
            <p:cNvSpPr/>
            <p:nvPr/>
          </p:nvSpPr>
          <p:spPr>
            <a:xfrm>
              <a:off x="6682504" y="3747736"/>
              <a:ext cx="1322970" cy="571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2FBD0F3A-AA3A-FAD0-1773-BE03EA2024CF}"/>
                </a:ext>
              </a:extLst>
            </p:cNvPr>
            <p:cNvGrpSpPr/>
            <p:nvPr/>
          </p:nvGrpSpPr>
          <p:grpSpPr>
            <a:xfrm>
              <a:off x="6724160" y="3848420"/>
              <a:ext cx="2965786" cy="853449"/>
              <a:chOff x="7208882" y="5064374"/>
              <a:chExt cx="2705827" cy="778642"/>
            </a:xfrm>
          </p:grpSpPr>
          <p:sp>
            <p:nvSpPr>
              <p:cNvPr id="21" name="TextBox 20">
                <a:extLst>
                  <a:ext uri="{FF2B5EF4-FFF2-40B4-BE49-F238E27FC236}">
                    <a16:creationId xmlns:a16="http://schemas.microsoft.com/office/drawing/2014/main" id="{0708D1DE-80C3-F344-8C62-AF87E47DABFC}"/>
                  </a:ext>
                </a:extLst>
              </p:cNvPr>
              <p:cNvSpPr txBox="1"/>
              <p:nvPr/>
            </p:nvSpPr>
            <p:spPr>
              <a:xfrm>
                <a:off x="7410811" y="5064374"/>
                <a:ext cx="2503898" cy="778642"/>
              </a:xfrm>
              <a:prstGeom prst="rect">
                <a:avLst/>
              </a:prstGeom>
              <a:noFill/>
            </p:spPr>
            <p:txBody>
              <a:bodyPr wrap="square" rtlCol="0">
                <a:noAutofit/>
              </a:bodyPr>
              <a:lstStyle/>
              <a:p>
                <a:pPr>
                  <a:lnSpc>
                    <a:spcPct val="120000"/>
                  </a:lnSpc>
                </a:pPr>
                <a:r>
                  <a:rPr lang="en-US" dirty="0"/>
                  <a:t>Wellcare</a:t>
                </a:r>
              </a:p>
            </p:txBody>
          </p:sp>
          <p:sp>
            <p:nvSpPr>
              <p:cNvPr id="22" name="Rectangle 21">
                <a:extLst>
                  <a:ext uri="{FF2B5EF4-FFF2-40B4-BE49-F238E27FC236}">
                    <a16:creationId xmlns:a16="http://schemas.microsoft.com/office/drawing/2014/main" id="{DE4E015C-CD57-61BE-9543-994B90133742}"/>
                  </a:ext>
                </a:extLst>
              </p:cNvPr>
              <p:cNvSpPr/>
              <p:nvPr/>
            </p:nvSpPr>
            <p:spPr>
              <a:xfrm>
                <a:off x="7208882" y="5190864"/>
                <a:ext cx="167898" cy="17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9408981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North Carolina | </a:t>
            </a:r>
            <a:r>
              <a:rPr lang="en-US" sz="3000" i="1" dirty="0"/>
              <a:t>At a Glance</a:t>
            </a:r>
            <a:endParaRPr lang="en-US" dirty="0"/>
          </a:p>
        </p:txBody>
      </p:sp>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715665" y="1814936"/>
          <a:ext cx="10749502" cy="3017520"/>
        </p:xfrm>
        <a:graphic>
          <a:graphicData uri="http://schemas.openxmlformats.org/drawingml/2006/table">
            <a:tbl>
              <a:tblPr firstRow="1" bandRow="1">
                <a:tableStyleId>{5C22544A-7EE6-4342-B048-85BDC9FD1C3A}</a:tableStyleId>
              </a:tblPr>
              <a:tblGrid>
                <a:gridCol w="2570533">
                  <a:extLst>
                    <a:ext uri="{9D8B030D-6E8A-4147-A177-3AD203B41FA5}">
                      <a16:colId xmlns:a16="http://schemas.microsoft.com/office/drawing/2014/main" val="1876114676"/>
                    </a:ext>
                  </a:extLst>
                </a:gridCol>
                <a:gridCol w="2570533">
                  <a:extLst>
                    <a:ext uri="{9D8B030D-6E8A-4147-A177-3AD203B41FA5}">
                      <a16:colId xmlns:a16="http://schemas.microsoft.com/office/drawing/2014/main" val="213999969"/>
                    </a:ext>
                  </a:extLst>
                </a:gridCol>
                <a:gridCol w="5608436">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640080">
                <a:tc>
                  <a:txBody>
                    <a:bodyPr/>
                    <a:lstStyle/>
                    <a:p>
                      <a:pPr lvl="0">
                        <a:buNone/>
                      </a:pPr>
                      <a:r>
                        <a:rPr lang="en-US" sz="1400" b="0" i="0" u="none" strike="noStrike" noProof="0" dirty="0">
                          <a:latin typeface="Calibri"/>
                        </a:rPr>
                        <a:t>Wellcare Dual Liberty Open</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 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Spendable Card $141 per month, $3,000 Dental allowance; $3,000 Hearing allowance; 24 one-way trips, $400 Vision allowance, PERS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640080">
                <a:tc>
                  <a:txBody>
                    <a:bodyPr/>
                    <a:lstStyle/>
                    <a:p>
                      <a:pPr lvl="0">
                        <a:buNone/>
                      </a:pPr>
                      <a:r>
                        <a:rPr lang="en-US" sz="1400" b="0" i="0" u="none" strike="noStrike" noProof="0" dirty="0">
                          <a:latin typeface="Calibri"/>
                        </a:rPr>
                        <a:t>Wellcare No Premium 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OTC $60 qtr, $2,000 Dental allowance; $3,900 INN MOOP; $200 Vision Allowance, $0 PCP INN, OON $10, Specialist INN $25 OON $35, PERS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640080">
                <a:tc>
                  <a:txBody>
                    <a:bodyPr/>
                    <a:lstStyle/>
                    <a:p>
                      <a:pPr lvl="0">
                        <a:buNone/>
                      </a:pPr>
                      <a:r>
                        <a:rPr lang="en-US" sz="1400" b="0" i="0" u="none" strike="noStrike" noProof="0" dirty="0">
                          <a:latin typeface="Calibri"/>
                        </a:rPr>
                        <a:t>Wellcare Giveback Open</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Giveback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$85 Giveback; PCP $0; INN &amp; OON; Bronze Dental Preventive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r h="640080">
                <a:tc>
                  <a:txBody>
                    <a:bodyPr/>
                    <a:lstStyle/>
                    <a:p>
                      <a:pPr lvl="0">
                        <a:buNone/>
                      </a:pPr>
                      <a:r>
                        <a:rPr lang="en-US" sz="1400" b="0" i="0" u="none" strike="noStrike" noProof="0" dirty="0">
                          <a:latin typeface="Calibri"/>
                        </a:rPr>
                        <a:t>Wellcare Assist Open</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LIS Non-SNP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OTC $125 qtr.; $3,000 Dental allowance; $2,000 Hearing allowance; 24 one-way trips; In Home Support Services; PCP $0 INN, $10 ONN, Specialist $25 INN, $35 OON, PERS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9418948"/>
                  </a:ext>
                </a:extLst>
              </a:tr>
            </a:tbl>
          </a:graphicData>
        </a:graphic>
      </p:graphicFrame>
    </p:spTree>
    <p:extLst>
      <p:ext uri="{BB962C8B-B14F-4D97-AF65-F5344CB8AC3E}">
        <p14:creationId xmlns:p14="http://schemas.microsoft.com/office/powerpoint/2010/main" val="9988218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South Carolina | </a:t>
            </a:r>
            <a:r>
              <a:rPr lang="en-US" sz="3000" i="1" dirty="0"/>
              <a:t>Review</a:t>
            </a:r>
            <a:endParaRPr lang="en-US" sz="1800"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781100"/>
            <a:ext cx="6319244" cy="4216879"/>
          </a:xfrm>
        </p:spPr>
        <p:txBody>
          <a:bodyPr vert="horz" lIns="91440" tIns="45720" rIns="91440" bIns="45720" rtlCol="0" anchor="t">
            <a:noAutofit/>
          </a:bodyPr>
          <a:lstStyle/>
          <a:p>
            <a:pPr>
              <a:lnSpc>
                <a:spcPct val="100000"/>
              </a:lnSpc>
            </a:pPr>
            <a:r>
              <a:rPr lang="en-US" sz="2000" b="1" dirty="0">
                <a:solidFill>
                  <a:schemeClr val="accent1"/>
                </a:solidFill>
              </a:rPr>
              <a:t>Ross Miller – Sales Manager GA, NC, SC</a:t>
            </a:r>
            <a:endParaRPr lang="en-US" sz="2000" b="1" dirty="0">
              <a:solidFill>
                <a:schemeClr val="accent1"/>
              </a:solidFill>
              <a:latin typeface="Calibri"/>
              <a:cs typeface="Calibri"/>
            </a:endParaRPr>
          </a:p>
          <a:p>
            <a:pPr>
              <a:lnSpc>
                <a:spcPct val="100000"/>
              </a:lnSpc>
            </a:pPr>
            <a:r>
              <a:rPr lang="en-US" sz="2000" dirty="0">
                <a:latin typeface="Calibri"/>
                <a:cs typeface="Calibri"/>
              </a:rPr>
              <a:t>All plans in all counties</a:t>
            </a:r>
            <a:endParaRPr lang="en-US" sz="2000" dirty="0">
              <a:latin typeface="Calibri"/>
              <a:ea typeface="Calibri"/>
              <a:cs typeface="Calibri"/>
            </a:endParaRPr>
          </a:p>
          <a:p>
            <a:pPr>
              <a:lnSpc>
                <a:spcPct val="100000"/>
              </a:lnSpc>
            </a:pPr>
            <a:r>
              <a:rPr lang="en-US" sz="2000" dirty="0">
                <a:latin typeface="Calibri"/>
                <a:cs typeface="Calibri"/>
              </a:rPr>
              <a:t>Key providers: </a:t>
            </a:r>
          </a:p>
          <a:p>
            <a:pPr lvl="1">
              <a:lnSpc>
                <a:spcPct val="100000"/>
              </a:lnSpc>
            </a:pPr>
            <a:r>
              <a:rPr lang="en-US" sz="2000" dirty="0">
                <a:latin typeface="Calibri"/>
                <a:cs typeface="Calibri"/>
              </a:rPr>
              <a:t>PRISMA, ANMED, Lexington, McLeod, MUSC, </a:t>
            </a:r>
            <a:br>
              <a:rPr lang="en-US" sz="2000" dirty="0">
                <a:latin typeface="Calibri"/>
                <a:cs typeface="Calibri"/>
              </a:rPr>
            </a:br>
            <a:r>
              <a:rPr lang="en-US" sz="2000" dirty="0">
                <a:latin typeface="Calibri"/>
                <a:cs typeface="Calibri"/>
              </a:rPr>
              <a:t>Roper St. Francis</a:t>
            </a:r>
          </a:p>
          <a:p>
            <a:pPr>
              <a:lnSpc>
                <a:spcPct val="100000"/>
              </a:lnSpc>
            </a:pPr>
            <a:r>
              <a:rPr lang="en-US" sz="2000" dirty="0">
                <a:latin typeface="Calibri"/>
                <a:cs typeface="Calibri"/>
              </a:rPr>
              <a:t>Full product portfolio: HMO, PPO, Giveback, LIS, Giveback, MA Only, and D-SNP plans</a:t>
            </a:r>
          </a:p>
          <a:p>
            <a:pPr>
              <a:lnSpc>
                <a:spcPct val="100000"/>
              </a:lnSpc>
            </a:pPr>
            <a:r>
              <a:rPr lang="en-US" sz="2000" dirty="0">
                <a:latin typeface="Calibri"/>
                <a:cs typeface="Calibri"/>
              </a:rPr>
              <a:t>Very competitive  D-SNP PPO plan </a:t>
            </a:r>
          </a:p>
          <a:p>
            <a:pPr marL="0" indent="0">
              <a:lnSpc>
                <a:spcPct val="100000"/>
              </a:lnSpc>
              <a:buNone/>
            </a:pPr>
            <a:r>
              <a:rPr lang="en-US" sz="2000" dirty="0">
                <a:latin typeface="Calibri"/>
                <a:cs typeface="Calibri"/>
              </a:rPr>
              <a:t>    LIS Assist PPO plan with strong benefits</a:t>
            </a:r>
            <a:endParaRPr lang="en-US" sz="2000" dirty="0"/>
          </a:p>
        </p:txBody>
      </p:sp>
      <p:grpSp>
        <p:nvGrpSpPr>
          <p:cNvPr id="17" name="Group 16">
            <a:extLst>
              <a:ext uri="{FF2B5EF4-FFF2-40B4-BE49-F238E27FC236}">
                <a16:creationId xmlns:a16="http://schemas.microsoft.com/office/drawing/2014/main" id="{F04A5A1B-02A5-C8A2-D617-BBCEF011B53D}"/>
              </a:ext>
            </a:extLst>
          </p:cNvPr>
          <p:cNvGrpSpPr/>
          <p:nvPr/>
        </p:nvGrpSpPr>
        <p:grpSpPr>
          <a:xfrm>
            <a:off x="6511056" y="1781100"/>
            <a:ext cx="5567928" cy="3950548"/>
            <a:chOff x="6302479" y="1739080"/>
            <a:chExt cx="5567928" cy="3950548"/>
          </a:xfrm>
        </p:grpSpPr>
        <p:grpSp>
          <p:nvGrpSpPr>
            <p:cNvPr id="18" name="Group 17">
              <a:extLst>
                <a:ext uri="{FF2B5EF4-FFF2-40B4-BE49-F238E27FC236}">
                  <a16:creationId xmlns:a16="http://schemas.microsoft.com/office/drawing/2014/main" id="{D1CAFD91-94B4-3D7C-0AE2-AE4868606635}"/>
                </a:ext>
              </a:extLst>
            </p:cNvPr>
            <p:cNvGrpSpPr/>
            <p:nvPr/>
          </p:nvGrpSpPr>
          <p:grpSpPr>
            <a:xfrm>
              <a:off x="6302479" y="1739080"/>
              <a:ext cx="5267398" cy="3950548"/>
              <a:chOff x="6302479" y="1739080"/>
              <a:chExt cx="5267398" cy="3950548"/>
            </a:xfrm>
          </p:grpSpPr>
          <p:pic>
            <p:nvPicPr>
              <p:cNvPr id="22" name="Picture 21">
                <a:extLst>
                  <a:ext uri="{FF2B5EF4-FFF2-40B4-BE49-F238E27FC236}">
                    <a16:creationId xmlns:a16="http://schemas.microsoft.com/office/drawing/2014/main" id="{E4874F4E-4875-6BC5-20DE-BACB0DFD4BCC}"/>
                  </a:ext>
                </a:extLst>
              </p:cNvPr>
              <p:cNvPicPr>
                <a:picLocks noChangeAspect="1"/>
              </p:cNvPicPr>
              <p:nvPr/>
            </p:nvPicPr>
            <p:blipFill>
              <a:blip r:embed="rId2"/>
              <a:stretch>
                <a:fillRect/>
              </a:stretch>
            </p:blipFill>
            <p:spPr>
              <a:xfrm>
                <a:off x="6302479" y="1739080"/>
                <a:ext cx="5267398" cy="3950548"/>
              </a:xfrm>
              <a:prstGeom prst="rect">
                <a:avLst/>
              </a:prstGeom>
            </p:spPr>
          </p:pic>
          <p:sp>
            <p:nvSpPr>
              <p:cNvPr id="23" name="Rectangle 22">
                <a:extLst>
                  <a:ext uri="{FF2B5EF4-FFF2-40B4-BE49-F238E27FC236}">
                    <a16:creationId xmlns:a16="http://schemas.microsoft.com/office/drawing/2014/main" id="{71A4A758-D628-BBC0-4625-5094EA7B7FAE}"/>
                  </a:ext>
                </a:extLst>
              </p:cNvPr>
              <p:cNvSpPr/>
              <p:nvPr/>
            </p:nvSpPr>
            <p:spPr>
              <a:xfrm>
                <a:off x="10215716" y="4798142"/>
                <a:ext cx="786581" cy="275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555CFBF7-5C39-0EE0-ED1F-A7BDA44EFA7F}"/>
                </a:ext>
              </a:extLst>
            </p:cNvPr>
            <p:cNvGrpSpPr/>
            <p:nvPr/>
          </p:nvGrpSpPr>
          <p:grpSpPr>
            <a:xfrm>
              <a:off x="9977232" y="5006100"/>
              <a:ext cx="1893175" cy="646331"/>
              <a:chOff x="6877870" y="1406732"/>
              <a:chExt cx="1893175" cy="646331"/>
            </a:xfrm>
          </p:grpSpPr>
          <p:sp>
            <p:nvSpPr>
              <p:cNvPr id="20" name="TextBox 19">
                <a:extLst>
                  <a:ext uri="{FF2B5EF4-FFF2-40B4-BE49-F238E27FC236}">
                    <a16:creationId xmlns:a16="http://schemas.microsoft.com/office/drawing/2014/main" id="{CCF33196-621F-5874-F7A9-F7A2BD79D0FA}"/>
                  </a:ext>
                </a:extLst>
              </p:cNvPr>
              <p:cNvSpPr txBox="1"/>
              <p:nvPr/>
            </p:nvSpPr>
            <p:spPr>
              <a:xfrm>
                <a:off x="7116354" y="1406732"/>
                <a:ext cx="1654691" cy="646331"/>
              </a:xfrm>
              <a:prstGeom prst="rect">
                <a:avLst/>
              </a:prstGeom>
              <a:noFill/>
            </p:spPr>
            <p:txBody>
              <a:bodyPr wrap="square" rtlCol="0">
                <a:noAutofit/>
              </a:bodyPr>
              <a:lstStyle/>
              <a:p>
                <a:pPr>
                  <a:lnSpc>
                    <a:spcPct val="120000"/>
                  </a:lnSpc>
                </a:pPr>
                <a:r>
                  <a:rPr lang="en-US" dirty="0"/>
                  <a:t>Wellcare</a:t>
                </a:r>
              </a:p>
            </p:txBody>
          </p:sp>
          <p:sp>
            <p:nvSpPr>
              <p:cNvPr id="21" name="Rectangle 20">
                <a:extLst>
                  <a:ext uri="{FF2B5EF4-FFF2-40B4-BE49-F238E27FC236}">
                    <a16:creationId xmlns:a16="http://schemas.microsoft.com/office/drawing/2014/main" id="{A4E3DA6D-8EC5-7676-245E-FE7AFE994279}"/>
                  </a:ext>
                </a:extLst>
              </p:cNvPr>
              <p:cNvSpPr/>
              <p:nvPr/>
            </p:nvSpPr>
            <p:spPr>
              <a:xfrm>
                <a:off x="6877870"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9799875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South Carolina | </a:t>
            </a:r>
            <a:r>
              <a:rPr lang="en-US" sz="3000" i="1" dirty="0"/>
              <a:t>At a Glance</a:t>
            </a:r>
            <a:endParaRPr lang="en-US" dirty="0"/>
          </a:p>
        </p:txBody>
      </p:sp>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715665" y="1814936"/>
          <a:ext cx="10749502" cy="3291840"/>
        </p:xfrm>
        <a:graphic>
          <a:graphicData uri="http://schemas.openxmlformats.org/drawingml/2006/table">
            <a:tbl>
              <a:tblPr firstRow="1" bandRow="1">
                <a:tableStyleId>{5C22544A-7EE6-4342-B048-85BDC9FD1C3A}</a:tableStyleId>
              </a:tblPr>
              <a:tblGrid>
                <a:gridCol w="2570533">
                  <a:extLst>
                    <a:ext uri="{9D8B030D-6E8A-4147-A177-3AD203B41FA5}">
                      <a16:colId xmlns:a16="http://schemas.microsoft.com/office/drawing/2014/main" val="1876114676"/>
                    </a:ext>
                  </a:extLst>
                </a:gridCol>
                <a:gridCol w="2570533">
                  <a:extLst>
                    <a:ext uri="{9D8B030D-6E8A-4147-A177-3AD203B41FA5}">
                      <a16:colId xmlns:a16="http://schemas.microsoft.com/office/drawing/2014/main" val="213999969"/>
                    </a:ext>
                  </a:extLst>
                </a:gridCol>
                <a:gridCol w="5608436">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731520">
                <a:tc>
                  <a:txBody>
                    <a:bodyPr/>
                    <a:lstStyle/>
                    <a:p>
                      <a:pPr lvl="0">
                        <a:buNone/>
                      </a:pPr>
                      <a:r>
                        <a:rPr lang="en-US" sz="1400" b="0" i="0" u="none" strike="noStrike" noProof="0" dirty="0">
                          <a:latin typeface="Calibri"/>
                        </a:rPr>
                        <a:t>Wellcare Dual Liberty Open</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$150 per month Spendable Card, Platinum Dental with no max allowance; $3,000 Hearing allowance, 36 One-Way Trips, PERS; In Home Support Services, $500 Vision 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731520">
                <a:tc>
                  <a:txBody>
                    <a:bodyPr/>
                    <a:lstStyle/>
                    <a:p>
                      <a:pPr lvl="0">
                        <a:buNone/>
                      </a:pPr>
                      <a:r>
                        <a:rPr lang="en-US" sz="1400" b="0" i="0" u="none" strike="noStrike" noProof="0" dirty="0">
                          <a:latin typeface="Calibri"/>
                        </a:rPr>
                        <a:t>Wellcare Giveback Open</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Giveback 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$80 Giveback, Bronze Preventative Dental, $700 Hearing 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731520">
                <a:tc>
                  <a:txBody>
                    <a:bodyPr/>
                    <a:lstStyle/>
                    <a:p>
                      <a:pPr lvl="0">
                        <a:buNone/>
                      </a:pPr>
                      <a:r>
                        <a:rPr lang="en-US" sz="1400" b="0" i="0" u="none" strike="noStrike" noProof="0" dirty="0">
                          <a:latin typeface="Calibri"/>
                        </a:rPr>
                        <a:t>Wellcare Mutual of Omaha </a:t>
                      </a:r>
                    </a:p>
                    <a:p>
                      <a:pPr lvl="0">
                        <a:buNone/>
                      </a:pPr>
                      <a:r>
                        <a:rPr lang="en-US" sz="1400" b="0" i="0" u="none" strike="noStrike" noProof="0" dirty="0">
                          <a:latin typeface="Calibri"/>
                        </a:rPr>
                        <a:t>No Premium Open 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$0 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OTC $20 per month rolling, $2,000 Dental allowance; $1,500 Hearing allowance; $200 Vision allowance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r h="731520">
                <a:tc>
                  <a:txBody>
                    <a:bodyPr/>
                    <a:lstStyle/>
                    <a:p>
                      <a:pPr lvl="0">
                        <a:buNone/>
                      </a:pPr>
                      <a:r>
                        <a:rPr lang="en-US" sz="1400" b="0" i="0" u="none" strike="noStrike" noProof="0" dirty="0">
                          <a:latin typeface="Calibri"/>
                        </a:rPr>
                        <a:t>Wellcare Assist Open PPO</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400" b="0" i="0" u="none" strike="noStrike" noProof="0" dirty="0">
                          <a:solidFill>
                            <a:schemeClr val="tx1"/>
                          </a:solidFill>
                          <a:latin typeface="Calibri"/>
                        </a:rPr>
                        <a:t>PPO LIS Non-SNP</a:t>
                      </a:r>
                      <a:endParaRPr lang="en-US" sz="1400" b="0" i="0" u="none" strike="noStrike" noProof="0" dirty="0">
                        <a:latin typeface="Calibri"/>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OTC $55 per month rolling; $3,000 Dental allowance; 12 trips Transportation; $300 Vision allowance, $700 Hearing benefit, PERS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9418948"/>
                  </a:ext>
                </a:extLst>
              </a:tr>
            </a:tbl>
          </a:graphicData>
        </a:graphic>
      </p:graphicFrame>
    </p:spTree>
    <p:extLst>
      <p:ext uri="{BB962C8B-B14F-4D97-AF65-F5344CB8AC3E}">
        <p14:creationId xmlns:p14="http://schemas.microsoft.com/office/powerpoint/2010/main" val="8116464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599832"/>
            <a:ext cx="6405692" cy="1011896"/>
          </a:xfrm>
        </p:spPr>
        <p:txBody>
          <a:bodyPr/>
          <a:lstStyle/>
          <a:p>
            <a:pPr>
              <a:lnSpc>
                <a:spcPct val="100000"/>
              </a:lnSpc>
              <a:spcBef>
                <a:spcPts val="0"/>
              </a:spcBef>
              <a:spcAft>
                <a:spcPts val="400"/>
              </a:spcAft>
            </a:pPr>
            <a:r>
              <a:rPr lang="en-US" sz="1600" b="1" dirty="0">
                <a:solidFill>
                  <a:schemeClr val="accent1"/>
                </a:solidFill>
              </a:rPr>
              <a:t>Joey Anselmo –  Sales Manager</a:t>
            </a:r>
          </a:p>
          <a:p>
            <a:pPr>
              <a:lnSpc>
                <a:spcPct val="100000"/>
              </a:lnSpc>
              <a:spcBef>
                <a:spcPts val="0"/>
              </a:spcBef>
              <a:spcAft>
                <a:spcPts val="400"/>
              </a:spcAft>
            </a:pPr>
            <a:r>
              <a:rPr lang="en-US" sz="1600" dirty="0"/>
              <a:t>Experienced local sales team to support the market</a:t>
            </a:r>
            <a:endParaRPr lang="en-US" sz="1700" dirty="0"/>
          </a:p>
          <a:p>
            <a:pPr>
              <a:lnSpc>
                <a:spcPct val="100000"/>
              </a:lnSpc>
              <a:spcBef>
                <a:spcPts val="0"/>
              </a:spcBef>
              <a:spcAft>
                <a:spcPts val="400"/>
              </a:spcAft>
            </a:pPr>
            <a:r>
              <a:rPr lang="en-US" sz="1700" dirty="0"/>
              <a:t>Strong relationships with:</a:t>
            </a:r>
          </a:p>
          <a:p>
            <a:pPr marL="0" indent="0">
              <a:buNone/>
            </a:pPr>
            <a:endParaRPr lang="en-US" dirty="0"/>
          </a:p>
        </p:txBody>
      </p:sp>
      <p:grpSp>
        <p:nvGrpSpPr>
          <p:cNvPr id="2" name="Group 1">
            <a:extLst>
              <a:ext uri="{FF2B5EF4-FFF2-40B4-BE49-F238E27FC236}">
                <a16:creationId xmlns:a16="http://schemas.microsoft.com/office/drawing/2014/main" id="{0D5732C5-927E-CE42-F607-4114D51C7961}"/>
              </a:ext>
            </a:extLst>
          </p:cNvPr>
          <p:cNvGrpSpPr/>
          <p:nvPr/>
        </p:nvGrpSpPr>
        <p:grpSpPr>
          <a:xfrm>
            <a:off x="6421348" y="1599832"/>
            <a:ext cx="5244881" cy="4821574"/>
            <a:chOff x="6482993" y="1665411"/>
            <a:chExt cx="5244881" cy="4821574"/>
          </a:xfrm>
        </p:grpSpPr>
        <p:grpSp>
          <p:nvGrpSpPr>
            <p:cNvPr id="32" name="Group 31">
              <a:extLst>
                <a:ext uri="{FF2B5EF4-FFF2-40B4-BE49-F238E27FC236}">
                  <a16:creationId xmlns:a16="http://schemas.microsoft.com/office/drawing/2014/main" id="{06302295-E653-7C57-47B8-62BFAE4D5204}"/>
                </a:ext>
              </a:extLst>
            </p:cNvPr>
            <p:cNvGrpSpPr/>
            <p:nvPr/>
          </p:nvGrpSpPr>
          <p:grpSpPr>
            <a:xfrm>
              <a:off x="6482993" y="1665411"/>
              <a:ext cx="5244881" cy="4821574"/>
              <a:chOff x="6926124" y="1648004"/>
              <a:chExt cx="4873669" cy="4480322"/>
            </a:xfrm>
          </p:grpSpPr>
          <p:pic>
            <p:nvPicPr>
              <p:cNvPr id="36" name="Picture 35">
                <a:extLst>
                  <a:ext uri="{FF2B5EF4-FFF2-40B4-BE49-F238E27FC236}">
                    <a16:creationId xmlns:a16="http://schemas.microsoft.com/office/drawing/2014/main" id="{6FFE9253-5B34-190C-EE9C-EC6F05D89A09}"/>
                  </a:ext>
                </a:extLst>
              </p:cNvPr>
              <p:cNvPicPr>
                <a:picLocks noChangeAspect="1"/>
              </p:cNvPicPr>
              <p:nvPr/>
            </p:nvPicPr>
            <p:blipFill>
              <a:blip r:embed="rId2"/>
              <a:srcRect/>
              <a:stretch/>
            </p:blipFill>
            <p:spPr>
              <a:xfrm>
                <a:off x="6926124" y="1648004"/>
                <a:ext cx="4873669" cy="4480322"/>
              </a:xfrm>
              <a:prstGeom prst="rect">
                <a:avLst/>
              </a:prstGeom>
            </p:spPr>
          </p:pic>
          <p:sp>
            <p:nvSpPr>
              <p:cNvPr id="37" name="Rectangle 36">
                <a:extLst>
                  <a:ext uri="{FF2B5EF4-FFF2-40B4-BE49-F238E27FC236}">
                    <a16:creationId xmlns:a16="http://schemas.microsoft.com/office/drawing/2014/main" id="{AB15A5AC-5356-1931-EDA5-23BC8ADBA134}"/>
                  </a:ext>
                </a:extLst>
              </p:cNvPr>
              <p:cNvSpPr/>
              <p:nvPr/>
            </p:nvSpPr>
            <p:spPr>
              <a:xfrm>
                <a:off x="8652465" y="3202207"/>
                <a:ext cx="885486" cy="18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D76B970C-BA2B-4657-4341-D3F97F71D2CC}"/>
                </a:ext>
              </a:extLst>
            </p:cNvPr>
            <p:cNvGrpSpPr/>
            <p:nvPr/>
          </p:nvGrpSpPr>
          <p:grpSpPr>
            <a:xfrm>
              <a:off x="7927689" y="3557655"/>
              <a:ext cx="1779199" cy="607420"/>
              <a:chOff x="7116354" y="1406732"/>
              <a:chExt cx="1893175" cy="646331"/>
            </a:xfrm>
          </p:grpSpPr>
          <p:sp>
            <p:nvSpPr>
              <p:cNvPr id="34" name="TextBox 33">
                <a:extLst>
                  <a:ext uri="{FF2B5EF4-FFF2-40B4-BE49-F238E27FC236}">
                    <a16:creationId xmlns:a16="http://schemas.microsoft.com/office/drawing/2014/main" id="{A899AF82-1EA7-408E-D18F-0869580E12FA}"/>
                  </a:ext>
                </a:extLst>
              </p:cNvPr>
              <p:cNvSpPr txBox="1"/>
              <p:nvPr/>
            </p:nvSpPr>
            <p:spPr>
              <a:xfrm>
                <a:off x="7354838" y="1406732"/>
                <a:ext cx="1654691" cy="646331"/>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Wellcare</a:t>
                </a:r>
              </a:p>
            </p:txBody>
          </p:sp>
          <p:sp>
            <p:nvSpPr>
              <p:cNvPr id="35" name="Rectangle 34">
                <a:extLst>
                  <a:ext uri="{FF2B5EF4-FFF2-40B4-BE49-F238E27FC236}">
                    <a16:creationId xmlns:a16="http://schemas.microsoft.com/office/drawing/2014/main" id="{268C073B-22FE-28BB-4F24-D5CC64734DAE}"/>
                  </a:ext>
                </a:extLst>
              </p:cNvPr>
              <p:cNvSpPr/>
              <p:nvPr/>
            </p:nvSpPr>
            <p:spPr>
              <a:xfrm>
                <a:off x="7116354"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13" name="Title 7">
            <a:extLst>
              <a:ext uri="{FF2B5EF4-FFF2-40B4-BE49-F238E27FC236}">
                <a16:creationId xmlns:a16="http://schemas.microsoft.com/office/drawing/2014/main" id="{B301E4C6-4357-0DF5-C735-A96B465222E3}"/>
              </a:ext>
            </a:extLst>
          </p:cNvPr>
          <p:cNvSpPr>
            <a:spLocks noGrp="1"/>
          </p:cNvSpPr>
          <p:nvPr>
            <p:ph type="title"/>
          </p:nvPr>
        </p:nvSpPr>
        <p:spPr>
          <a:xfrm>
            <a:off x="622125" y="485126"/>
            <a:ext cx="9182275" cy="1162878"/>
          </a:xfrm>
        </p:spPr>
        <p:txBody>
          <a:bodyPr/>
          <a:lstStyle/>
          <a:p>
            <a:r>
              <a:rPr lang="en-US" dirty="0"/>
              <a:t>Florida | </a:t>
            </a:r>
            <a:r>
              <a:rPr lang="en-US" sz="3000" i="1" dirty="0"/>
              <a:t>Review</a:t>
            </a:r>
            <a:br>
              <a:rPr lang="en-US" sz="1800" dirty="0">
                <a:solidFill>
                  <a:srgbClr val="001C71"/>
                </a:solidFill>
              </a:rPr>
            </a:br>
            <a:endParaRPr lang="en-US" sz="1800" dirty="0">
              <a:solidFill>
                <a:srgbClr val="001C71"/>
              </a:solidFill>
            </a:endParaRPr>
          </a:p>
        </p:txBody>
      </p:sp>
      <p:sp>
        <p:nvSpPr>
          <p:cNvPr id="14" name="Content Placeholder 4">
            <a:extLst>
              <a:ext uri="{FF2B5EF4-FFF2-40B4-BE49-F238E27FC236}">
                <a16:creationId xmlns:a16="http://schemas.microsoft.com/office/drawing/2014/main" id="{41F81308-30BC-21B7-6760-BFABED5F4B19}"/>
              </a:ext>
            </a:extLst>
          </p:cNvPr>
          <p:cNvSpPr txBox="1">
            <a:spLocks/>
          </p:cNvSpPr>
          <p:nvPr/>
        </p:nvSpPr>
        <p:spPr>
          <a:xfrm>
            <a:off x="622125" y="4351750"/>
            <a:ext cx="7055187" cy="168283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A0A3"/>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460375" indent="-230188" algn="l" defTabSz="914400" rtl="0" eaLnBrk="1" latinLnBrk="0" hangingPunct="1">
              <a:lnSpc>
                <a:spcPct val="90000"/>
              </a:lnSpc>
              <a:spcBef>
                <a:spcPts val="500"/>
              </a:spcBef>
              <a:buClr>
                <a:srgbClr val="6E6E6E"/>
              </a:buClr>
              <a:buFont typeface="Wingdings" pitchFamily="2" charset="2"/>
              <a:buChar char="§"/>
              <a:tabLst/>
              <a:defRPr sz="2400" kern="1200">
                <a:solidFill>
                  <a:schemeClr val="tx1"/>
                </a:solidFill>
                <a:latin typeface="Calibri" panose="020F0502020204030204" pitchFamily="34" charset="0"/>
                <a:ea typeface="+mn-ea"/>
                <a:cs typeface="Calibri" panose="020F0502020204030204" pitchFamily="34" charset="0"/>
              </a:defRPr>
            </a:lvl2pPr>
            <a:lvl3pPr marL="685800" indent="-225425"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3pPr>
            <a:lvl4pPr marL="915988" indent="-230188"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4pPr>
            <a:lvl5pPr marL="1146175" indent="-230188" algn="l" defTabSz="914400" rtl="0" eaLnBrk="1" latinLnBrk="0" hangingPunct="1">
              <a:lnSpc>
                <a:spcPct val="90000"/>
              </a:lnSpc>
              <a:spcBef>
                <a:spcPts val="500"/>
              </a:spcBef>
              <a:buClr>
                <a:srgbClr val="333333"/>
              </a:buClr>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400"/>
              </a:spcAft>
            </a:pPr>
            <a:r>
              <a:rPr lang="en-US" sz="1600" dirty="0"/>
              <a:t>New for 2024:</a:t>
            </a:r>
          </a:p>
          <a:p>
            <a:pPr lvl="1">
              <a:lnSpc>
                <a:spcPct val="100000"/>
              </a:lnSpc>
              <a:spcBef>
                <a:spcPts val="0"/>
              </a:spcBef>
              <a:spcAft>
                <a:spcPts val="400"/>
              </a:spcAft>
            </a:pPr>
            <a:r>
              <a:rPr lang="en-US" sz="1600" dirty="0"/>
              <a:t>Wellcare Spendable Card: D-SNP-OTC, utilities, rent assistance, gas pay-at-pump, healthy food, and dental, vision, hearing allowance, up to $205/month, rolling</a:t>
            </a:r>
          </a:p>
          <a:p>
            <a:pPr lvl="1">
              <a:lnSpc>
                <a:spcPct val="100000"/>
              </a:lnSpc>
              <a:spcBef>
                <a:spcPts val="0"/>
              </a:spcBef>
              <a:spcAft>
                <a:spcPts val="400"/>
              </a:spcAft>
            </a:pPr>
            <a:r>
              <a:rPr lang="en-US" sz="1600" dirty="0"/>
              <a:t>Most counties will have higher giveback amounts</a:t>
            </a:r>
          </a:p>
          <a:p>
            <a:pPr lvl="1">
              <a:lnSpc>
                <a:spcPct val="100000"/>
              </a:lnSpc>
              <a:spcBef>
                <a:spcPts val="0"/>
              </a:spcBef>
              <a:spcAft>
                <a:spcPts val="400"/>
              </a:spcAft>
            </a:pPr>
            <a:r>
              <a:rPr lang="en-US" sz="1600" dirty="0"/>
              <a:t>All 66 counties will have HMO,PPO, and D-SNP Plans</a:t>
            </a:r>
          </a:p>
          <a:p>
            <a:pPr lvl="1"/>
            <a:endParaRPr lang="en-US" sz="1600" dirty="0"/>
          </a:p>
          <a:p>
            <a:endParaRPr lang="en-US" dirty="0"/>
          </a:p>
        </p:txBody>
      </p:sp>
      <p:sp>
        <p:nvSpPr>
          <p:cNvPr id="15" name="Content Placeholder 4">
            <a:extLst>
              <a:ext uri="{FF2B5EF4-FFF2-40B4-BE49-F238E27FC236}">
                <a16:creationId xmlns:a16="http://schemas.microsoft.com/office/drawing/2014/main" id="{7B56002E-BA93-D85C-85C4-59FB2943B41F}"/>
              </a:ext>
            </a:extLst>
          </p:cNvPr>
          <p:cNvSpPr txBox="1">
            <a:spLocks/>
          </p:cNvSpPr>
          <p:nvPr/>
        </p:nvSpPr>
        <p:spPr>
          <a:xfrm>
            <a:off x="636399" y="2527208"/>
            <a:ext cx="6303999" cy="1883140"/>
          </a:xfrm>
          <a:prstGeom prst="rect">
            <a:avLst/>
          </a:prstGeom>
          <a:ln>
            <a:noFill/>
          </a:ln>
        </p:spPr>
        <p:txBody>
          <a:bodyPr vert="horz" lIns="91440" tIns="45720" rIns="91440" bIns="45720" numCol="2" rtlCol="0">
            <a:noAutofit/>
          </a:bodyPr>
          <a:lstStyle>
            <a:lvl1pPr marL="228600" indent="-228600" algn="l" defTabSz="914400" rtl="0" eaLnBrk="1" latinLnBrk="0" hangingPunct="1">
              <a:lnSpc>
                <a:spcPct val="90000"/>
              </a:lnSpc>
              <a:spcBef>
                <a:spcPts val="1000"/>
              </a:spcBef>
              <a:buClr>
                <a:srgbClr val="00A0A3"/>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460375" indent="-230188" algn="l" defTabSz="914400" rtl="0" eaLnBrk="1" latinLnBrk="0" hangingPunct="1">
              <a:lnSpc>
                <a:spcPct val="90000"/>
              </a:lnSpc>
              <a:spcBef>
                <a:spcPts val="500"/>
              </a:spcBef>
              <a:buClr>
                <a:srgbClr val="6E6E6E"/>
              </a:buClr>
              <a:buFont typeface="Wingdings" pitchFamily="2" charset="2"/>
              <a:buChar char="§"/>
              <a:tabLst/>
              <a:defRPr sz="2400" kern="1200">
                <a:solidFill>
                  <a:schemeClr val="tx1"/>
                </a:solidFill>
                <a:latin typeface="Calibri" panose="020F0502020204030204" pitchFamily="34" charset="0"/>
                <a:ea typeface="+mn-ea"/>
                <a:cs typeface="Calibri" panose="020F0502020204030204" pitchFamily="34" charset="0"/>
              </a:defRPr>
            </a:lvl2pPr>
            <a:lvl3pPr marL="685800" indent="-225425"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3pPr>
            <a:lvl4pPr marL="915988" indent="-230188"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4pPr>
            <a:lvl5pPr marL="1146175" indent="-230188" algn="l" defTabSz="914400" rtl="0" eaLnBrk="1" latinLnBrk="0" hangingPunct="1">
              <a:lnSpc>
                <a:spcPct val="90000"/>
              </a:lnSpc>
              <a:spcBef>
                <a:spcPts val="500"/>
              </a:spcBef>
              <a:buClr>
                <a:srgbClr val="333333"/>
              </a:buClr>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spcAft>
                <a:spcPts val="400"/>
              </a:spcAft>
            </a:pPr>
            <a:r>
              <a:rPr lang="en-US" sz="1600" dirty="0"/>
              <a:t>ChenMed/Dedicated</a:t>
            </a:r>
          </a:p>
          <a:p>
            <a:pPr lvl="1">
              <a:lnSpc>
                <a:spcPct val="100000"/>
              </a:lnSpc>
              <a:spcBef>
                <a:spcPts val="0"/>
              </a:spcBef>
              <a:spcAft>
                <a:spcPts val="400"/>
              </a:spcAft>
            </a:pPr>
            <a:r>
              <a:rPr lang="en-US" sz="1600" dirty="0"/>
              <a:t>CenterWell</a:t>
            </a:r>
          </a:p>
          <a:p>
            <a:pPr lvl="1">
              <a:lnSpc>
                <a:spcPct val="100000"/>
              </a:lnSpc>
              <a:spcBef>
                <a:spcPts val="0"/>
              </a:spcBef>
              <a:spcAft>
                <a:spcPts val="400"/>
              </a:spcAft>
            </a:pPr>
            <a:r>
              <a:rPr lang="en-US" sz="1600" dirty="0"/>
              <a:t>WellMed/Optum</a:t>
            </a:r>
          </a:p>
          <a:p>
            <a:pPr lvl="1">
              <a:lnSpc>
                <a:spcPct val="100000"/>
              </a:lnSpc>
              <a:spcBef>
                <a:spcPts val="0"/>
              </a:spcBef>
              <a:spcAft>
                <a:spcPts val="400"/>
              </a:spcAft>
            </a:pPr>
            <a:r>
              <a:rPr lang="en-US" sz="1600" dirty="0"/>
              <a:t>InnovaCare</a:t>
            </a:r>
          </a:p>
          <a:p>
            <a:pPr lvl="1">
              <a:lnSpc>
                <a:spcPct val="100000"/>
              </a:lnSpc>
              <a:spcBef>
                <a:spcPts val="0"/>
              </a:spcBef>
              <a:spcAft>
                <a:spcPts val="400"/>
              </a:spcAft>
            </a:pPr>
            <a:r>
              <a:rPr lang="en-US" sz="1600" dirty="0"/>
              <a:t>Physicians Partners</a:t>
            </a:r>
          </a:p>
          <a:p>
            <a:pPr lvl="1">
              <a:lnSpc>
                <a:spcPct val="100000"/>
              </a:lnSpc>
              <a:spcBef>
                <a:spcPts val="0"/>
              </a:spcBef>
              <a:spcAft>
                <a:spcPts val="400"/>
              </a:spcAft>
            </a:pPr>
            <a:r>
              <a:rPr lang="en-US" sz="1600" dirty="0"/>
              <a:t>American Care</a:t>
            </a:r>
          </a:p>
          <a:p>
            <a:pPr lvl="1">
              <a:lnSpc>
                <a:spcPct val="100000"/>
              </a:lnSpc>
              <a:spcBef>
                <a:spcPts val="0"/>
              </a:spcBef>
              <a:spcAft>
                <a:spcPts val="400"/>
              </a:spcAft>
            </a:pPr>
            <a:r>
              <a:rPr lang="en-US" sz="1600" dirty="0"/>
              <a:t>Palm Medical</a:t>
            </a:r>
          </a:p>
          <a:p>
            <a:pPr lvl="1">
              <a:lnSpc>
                <a:spcPct val="100000"/>
              </a:lnSpc>
              <a:spcBef>
                <a:spcPts val="0"/>
              </a:spcBef>
              <a:spcAft>
                <a:spcPts val="400"/>
              </a:spcAft>
            </a:pPr>
            <a:r>
              <a:rPr lang="en-US" sz="1600" dirty="0"/>
              <a:t>IMA</a:t>
            </a:r>
          </a:p>
          <a:p>
            <a:pPr lvl="1">
              <a:lnSpc>
                <a:spcPct val="100000"/>
              </a:lnSpc>
              <a:spcBef>
                <a:spcPts val="0"/>
              </a:spcBef>
              <a:spcAft>
                <a:spcPts val="400"/>
              </a:spcAft>
            </a:pPr>
            <a:r>
              <a:rPr lang="en-US" sz="1600" dirty="0"/>
              <a:t>Shands</a:t>
            </a:r>
          </a:p>
          <a:p>
            <a:pPr lvl="1">
              <a:lnSpc>
                <a:spcPct val="100000"/>
              </a:lnSpc>
              <a:spcBef>
                <a:spcPts val="0"/>
              </a:spcBef>
              <a:spcAft>
                <a:spcPts val="400"/>
              </a:spcAft>
            </a:pPr>
            <a:r>
              <a:rPr lang="en-US" sz="1600" dirty="0"/>
              <a:t>CareMax</a:t>
            </a:r>
          </a:p>
          <a:p>
            <a:pPr lvl="1">
              <a:lnSpc>
                <a:spcPct val="100000"/>
              </a:lnSpc>
              <a:spcBef>
                <a:spcPts val="0"/>
              </a:spcBef>
              <a:spcAft>
                <a:spcPts val="400"/>
              </a:spcAft>
            </a:pPr>
            <a:r>
              <a:rPr lang="en-US" sz="1600" dirty="0"/>
              <a:t>MaxHealth</a:t>
            </a:r>
          </a:p>
          <a:p>
            <a:pPr lvl="1">
              <a:lnSpc>
                <a:spcPct val="100000"/>
              </a:lnSpc>
              <a:spcBef>
                <a:spcPts val="0"/>
              </a:spcBef>
              <a:spcAft>
                <a:spcPts val="400"/>
              </a:spcAft>
            </a:pPr>
            <a:r>
              <a:rPr lang="en-US" sz="1600" dirty="0"/>
              <a:t>MyCare</a:t>
            </a:r>
          </a:p>
        </p:txBody>
      </p:sp>
    </p:spTree>
    <p:extLst>
      <p:ext uri="{BB962C8B-B14F-4D97-AF65-F5344CB8AC3E}">
        <p14:creationId xmlns:p14="http://schemas.microsoft.com/office/powerpoint/2010/main" val="7452066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623730" y="1648004"/>
          <a:ext cx="10747897" cy="4023360"/>
        </p:xfrm>
        <a:graphic>
          <a:graphicData uri="http://schemas.openxmlformats.org/drawingml/2006/table">
            <a:tbl>
              <a:tblPr firstRow="1" bandRow="1">
                <a:tableStyleId>{5C22544A-7EE6-4342-B048-85BDC9FD1C3A}</a:tableStyleId>
              </a:tblPr>
              <a:tblGrid>
                <a:gridCol w="2568928">
                  <a:extLst>
                    <a:ext uri="{9D8B030D-6E8A-4147-A177-3AD203B41FA5}">
                      <a16:colId xmlns:a16="http://schemas.microsoft.com/office/drawing/2014/main" val="1876114676"/>
                    </a:ext>
                  </a:extLst>
                </a:gridCol>
                <a:gridCol w="2570533">
                  <a:extLst>
                    <a:ext uri="{9D8B030D-6E8A-4147-A177-3AD203B41FA5}">
                      <a16:colId xmlns:a16="http://schemas.microsoft.com/office/drawing/2014/main" val="213999969"/>
                    </a:ext>
                  </a:extLst>
                </a:gridCol>
                <a:gridCol w="5608436">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731520">
                <a:tc>
                  <a:txBody>
                    <a:bodyPr/>
                    <a:lstStyle/>
                    <a:p>
                      <a:r>
                        <a:rPr lang="en-US" sz="1400" dirty="0">
                          <a:solidFill>
                            <a:schemeClr val="tx1"/>
                          </a:solidFill>
                        </a:rPr>
                        <a:t>Wellcare No Premium</a:t>
                      </a:r>
                    </a:p>
                  </a:txBody>
                  <a:tcPr anchor="ctr">
                    <a:lnT w="12700" cap="flat" cmpd="sng" algn="ctr">
                      <a:solidFill>
                        <a:schemeClr val="bg1"/>
                      </a:solidFill>
                      <a:prstDash val="solid"/>
                      <a:round/>
                      <a:headEnd type="none" w="med" len="med"/>
                      <a:tailEnd type="none" w="med" len="med"/>
                    </a:lnT>
                  </a:tcPr>
                </a:tc>
                <a:tc>
                  <a:txBody>
                    <a:bodyPr/>
                    <a:lstStyle/>
                    <a:p>
                      <a:r>
                        <a:rPr lang="en-US" sz="1400" dirty="0">
                          <a:solidFill>
                            <a:schemeClr val="tx1"/>
                          </a:solidFill>
                        </a:rPr>
                        <a:t>HMO + PPO</a:t>
                      </a:r>
                    </a:p>
                  </a:txBody>
                  <a:tcPr anchor="ctr">
                    <a:lnT w="12700" cap="flat" cmpd="sng" algn="ctr">
                      <a:solidFill>
                        <a:schemeClr val="bg1"/>
                      </a:solidFill>
                      <a:prstDash val="solid"/>
                      <a:round/>
                      <a:headEnd type="none" w="med" len="med"/>
                      <a:tailEnd type="none" w="med" len="med"/>
                    </a:lnT>
                  </a:tcPr>
                </a:tc>
                <a:tc>
                  <a:txBody>
                    <a:bodyPr/>
                    <a:lstStyle/>
                    <a:p>
                      <a:r>
                        <a:rPr lang="en-US" sz="1400" dirty="0">
                          <a:solidFill>
                            <a:schemeClr val="tx1"/>
                          </a:solidFill>
                        </a:rPr>
                        <a:t>Low copays with higher ancillary benefit amounts</a:t>
                      </a: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10335518"/>
                  </a:ext>
                </a:extLst>
              </a:tr>
              <a:tr h="731520">
                <a:tc>
                  <a:txBody>
                    <a:bodyPr/>
                    <a:lstStyle/>
                    <a:p>
                      <a:r>
                        <a:rPr lang="en-US" sz="1400" dirty="0">
                          <a:solidFill>
                            <a:schemeClr val="tx1"/>
                          </a:solidFill>
                        </a:rPr>
                        <a:t>Wellcare Dual Liberty</a:t>
                      </a:r>
                    </a:p>
                  </a:txBody>
                  <a:tcPr anchor="ctr"/>
                </a:tc>
                <a:tc>
                  <a:txBody>
                    <a:bodyPr/>
                    <a:lstStyle/>
                    <a:p>
                      <a:r>
                        <a:rPr lang="en-US" sz="1400" dirty="0">
                          <a:solidFill>
                            <a:schemeClr val="tx1"/>
                          </a:solidFill>
                        </a:rPr>
                        <a:t>HMO D-SNP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Spendable Card up to $205/monthly, Platinum Dental, Vision – Up to $500, hearing allowance, up to 48 one-way trips</a:t>
                      </a:r>
                    </a:p>
                  </a:txBody>
                  <a:tcPr anchor="ctr"/>
                </a:tc>
                <a:extLst>
                  <a:ext uri="{0D108BD9-81ED-4DB2-BD59-A6C34878D82A}">
                    <a16:rowId xmlns:a16="http://schemas.microsoft.com/office/drawing/2014/main" val="1570815961"/>
                  </a:ext>
                </a:extLst>
              </a:tr>
              <a:tr h="731520">
                <a:tc>
                  <a:txBody>
                    <a:bodyPr/>
                    <a:lstStyle/>
                    <a:p>
                      <a:r>
                        <a:rPr lang="en-US" sz="1400" dirty="0">
                          <a:solidFill>
                            <a:schemeClr val="tx1"/>
                          </a:solidFill>
                        </a:rPr>
                        <a:t>Wellcare All Dual </a:t>
                      </a:r>
                    </a:p>
                    <a:p>
                      <a:r>
                        <a:rPr lang="en-US" sz="1400" dirty="0">
                          <a:solidFill>
                            <a:schemeClr val="tx1"/>
                          </a:solidFill>
                        </a:rPr>
                        <a:t>(formerly Wellcare Access)</a:t>
                      </a:r>
                    </a:p>
                  </a:txBody>
                  <a:tcPr anchor="ctr"/>
                </a:tc>
                <a:tc>
                  <a:txBody>
                    <a:bodyPr/>
                    <a:lstStyle/>
                    <a:p>
                      <a:r>
                        <a:rPr lang="en-US" sz="1400" dirty="0">
                          <a:solidFill>
                            <a:schemeClr val="tx1"/>
                          </a:solidFill>
                        </a:rPr>
                        <a:t>HMO D-SNP + PPO D-SNP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Spendable Card up to $170/month, $4000 Dental, 36 one-way trips, Vision $400 </a:t>
                      </a:r>
                    </a:p>
                  </a:txBody>
                  <a:tcPr anchor="ctr"/>
                </a:tc>
                <a:extLst>
                  <a:ext uri="{0D108BD9-81ED-4DB2-BD59-A6C34878D82A}">
                    <a16:rowId xmlns:a16="http://schemas.microsoft.com/office/drawing/2014/main" val="1745812899"/>
                  </a:ext>
                </a:extLst>
              </a:tr>
              <a:tr h="731520">
                <a:tc>
                  <a:txBody>
                    <a:bodyPr/>
                    <a:lstStyle/>
                    <a:p>
                      <a:r>
                        <a:rPr lang="en-US" sz="1400" dirty="0">
                          <a:solidFill>
                            <a:schemeClr val="tx1"/>
                          </a:solidFill>
                        </a:rPr>
                        <a:t>Wellcare Dual Access Open </a:t>
                      </a:r>
                    </a:p>
                  </a:txBody>
                  <a:tcPr anchor="ctr"/>
                </a:tc>
                <a:tc>
                  <a:txBody>
                    <a:bodyPr/>
                    <a:lstStyle/>
                    <a:p>
                      <a:r>
                        <a:rPr lang="en-US" sz="1400" dirty="0">
                          <a:solidFill>
                            <a:schemeClr val="tx1"/>
                          </a:solidFill>
                        </a:rPr>
                        <a:t>PPO D-SNP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Spendable Card up to $89/month, $4000 Dental, $300 Vision, Transportation, Hearing allowance</a:t>
                      </a:r>
                    </a:p>
                  </a:txBody>
                  <a:tcPr anchor="ctr"/>
                </a:tc>
                <a:extLst>
                  <a:ext uri="{0D108BD9-81ED-4DB2-BD59-A6C34878D82A}">
                    <a16:rowId xmlns:a16="http://schemas.microsoft.com/office/drawing/2014/main" val="331259448"/>
                  </a:ext>
                </a:extLst>
              </a:tr>
              <a:tr h="731520">
                <a:tc>
                  <a:txBody>
                    <a:bodyPr/>
                    <a:lstStyle/>
                    <a:p>
                      <a:r>
                        <a:rPr lang="en-US" sz="1400" dirty="0">
                          <a:solidFill>
                            <a:schemeClr val="tx1"/>
                          </a:solidFill>
                        </a:rPr>
                        <a:t>Wellcare Giveback</a:t>
                      </a:r>
                    </a:p>
                  </a:txBody>
                  <a:tcPr anchor="ctr"/>
                </a:tc>
                <a:tc>
                  <a:txBody>
                    <a:bodyPr/>
                    <a:lstStyle/>
                    <a:p>
                      <a:r>
                        <a:rPr lang="en-US" sz="1400" dirty="0">
                          <a:solidFill>
                            <a:schemeClr val="tx1"/>
                          </a:solidFill>
                        </a:rPr>
                        <a:t>HMO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Giveback; Dental, Vision, Hearing, Silver Sneakers, Strong formulary</a:t>
                      </a:r>
                    </a:p>
                  </a:txBody>
                  <a:tcPr anchor="ctr"/>
                </a:tc>
                <a:extLst>
                  <a:ext uri="{0D108BD9-81ED-4DB2-BD59-A6C34878D82A}">
                    <a16:rowId xmlns:a16="http://schemas.microsoft.com/office/drawing/2014/main" val="2069418948"/>
                  </a:ext>
                </a:extLst>
              </a:tr>
            </a:tbl>
          </a:graphicData>
        </a:graphic>
      </p:graphicFrame>
      <p:sp>
        <p:nvSpPr>
          <p:cNvPr id="6" name="Title 7">
            <a:extLst>
              <a:ext uri="{FF2B5EF4-FFF2-40B4-BE49-F238E27FC236}">
                <a16:creationId xmlns:a16="http://schemas.microsoft.com/office/drawing/2014/main" id="{BD84AC2A-E669-8DED-737D-787304CC86E9}"/>
              </a:ext>
            </a:extLst>
          </p:cNvPr>
          <p:cNvSpPr>
            <a:spLocks noGrp="1"/>
          </p:cNvSpPr>
          <p:nvPr>
            <p:ph type="title"/>
          </p:nvPr>
        </p:nvSpPr>
        <p:spPr>
          <a:xfrm>
            <a:off x="622125" y="485126"/>
            <a:ext cx="9182275" cy="1162878"/>
          </a:xfrm>
        </p:spPr>
        <p:txBody>
          <a:bodyPr/>
          <a:lstStyle/>
          <a:p>
            <a:r>
              <a:rPr lang="en-US" dirty="0"/>
              <a:t>Florida | </a:t>
            </a:r>
            <a:r>
              <a:rPr lang="en-US" sz="3000" i="1" dirty="0"/>
              <a:t>At A Glance</a:t>
            </a:r>
            <a:endParaRPr lang="en-US" sz="3000" dirty="0"/>
          </a:p>
        </p:txBody>
      </p:sp>
    </p:spTree>
    <p:extLst>
      <p:ext uri="{BB962C8B-B14F-4D97-AF65-F5344CB8AC3E}">
        <p14:creationId xmlns:p14="http://schemas.microsoft.com/office/powerpoint/2010/main" val="10681424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488106"/>
            <a:ext cx="5795635" cy="4460631"/>
          </a:xfrm>
        </p:spPr>
        <p:txBody>
          <a:bodyPr/>
          <a:lstStyle/>
          <a:p>
            <a:pPr>
              <a:lnSpc>
                <a:spcPct val="100000"/>
              </a:lnSpc>
              <a:spcBef>
                <a:spcPts val="500"/>
              </a:spcBef>
            </a:pPr>
            <a:r>
              <a:rPr lang="en-US" sz="1600" b="1" dirty="0">
                <a:solidFill>
                  <a:schemeClr val="accent1"/>
                </a:solidFill>
              </a:rPr>
              <a:t>Jean Negrete – Sales Manager</a:t>
            </a:r>
          </a:p>
          <a:p>
            <a:pPr>
              <a:lnSpc>
                <a:spcPct val="100000"/>
              </a:lnSpc>
              <a:spcBef>
                <a:spcPts val="500"/>
              </a:spcBef>
            </a:pPr>
            <a:r>
              <a:rPr lang="en-US" sz="1500" dirty="0"/>
              <a:t>Local sales teams supporting the markets of Austin, DFW, El Paso, Houston, Rio Grande Valley, and San Antonio</a:t>
            </a:r>
          </a:p>
          <a:p>
            <a:pPr>
              <a:lnSpc>
                <a:spcPct val="100000"/>
              </a:lnSpc>
              <a:spcBef>
                <a:spcPts val="500"/>
              </a:spcBef>
            </a:pPr>
            <a:r>
              <a:rPr lang="en-US" sz="1500" dirty="0"/>
              <a:t>Strong provider network statewide with key partners:</a:t>
            </a:r>
          </a:p>
          <a:p>
            <a:pPr lvl="1">
              <a:lnSpc>
                <a:spcPct val="100000"/>
              </a:lnSpc>
              <a:spcBef>
                <a:spcPts val="300"/>
              </a:spcBef>
            </a:pPr>
            <a:r>
              <a:rPr lang="en-US" sz="1500" dirty="0"/>
              <a:t>Oak Street Health, Valora Medical Group, WellMed (Dallas &amp; Houston), Cano Health, ChenMed, Village MD</a:t>
            </a:r>
            <a:endParaRPr lang="en-US" sz="1500" i="1" dirty="0"/>
          </a:p>
          <a:p>
            <a:r>
              <a:rPr lang="en-US" sz="1500" dirty="0"/>
              <a:t>2024 Product Expansion:</a:t>
            </a:r>
          </a:p>
          <a:p>
            <a:pPr lvl="1">
              <a:lnSpc>
                <a:spcPct val="100000"/>
              </a:lnSpc>
              <a:spcBef>
                <a:spcPts val="300"/>
              </a:spcBef>
            </a:pPr>
            <a:r>
              <a:rPr lang="en-US" sz="1500" b="1" i="1" dirty="0"/>
              <a:t>All Duals Plan for 2024!</a:t>
            </a:r>
          </a:p>
          <a:p>
            <a:pPr lvl="1">
              <a:lnSpc>
                <a:spcPct val="100000"/>
              </a:lnSpc>
              <a:spcBef>
                <a:spcPts val="300"/>
              </a:spcBef>
            </a:pPr>
            <a:r>
              <a:rPr lang="en-US" sz="1500" i="1" dirty="0"/>
              <a:t>Spendables card (OTC, Groceries/Healthy Food, Utility/Rent Assistance, Gas)</a:t>
            </a:r>
          </a:p>
          <a:p>
            <a:pPr lvl="1">
              <a:lnSpc>
                <a:spcPct val="100000"/>
              </a:lnSpc>
              <a:spcBef>
                <a:spcPts val="300"/>
              </a:spcBef>
            </a:pPr>
            <a:r>
              <a:rPr lang="en-US" sz="1500" dirty="0"/>
              <a:t>Wellcare Dual Liberty</a:t>
            </a:r>
          </a:p>
          <a:p>
            <a:pPr lvl="1">
              <a:lnSpc>
                <a:spcPct val="100000"/>
              </a:lnSpc>
              <a:spcBef>
                <a:spcPts val="300"/>
              </a:spcBef>
            </a:pPr>
            <a:r>
              <a:rPr lang="en-US" sz="1500" dirty="0"/>
              <a:t>Wellcare Dual Access</a:t>
            </a:r>
          </a:p>
          <a:p>
            <a:pPr lvl="1">
              <a:lnSpc>
                <a:spcPct val="100000"/>
              </a:lnSpc>
              <a:spcBef>
                <a:spcPts val="300"/>
              </a:spcBef>
            </a:pPr>
            <a:r>
              <a:rPr lang="en-US" sz="1500" dirty="0"/>
              <a:t>Wellcare Giveback HMO </a:t>
            </a:r>
          </a:p>
          <a:p>
            <a:r>
              <a:rPr lang="en-US" sz="1500" dirty="0"/>
              <a:t>Ascension Complete Joint Venture: Wellcare Complete</a:t>
            </a:r>
          </a:p>
          <a:p>
            <a:r>
              <a:rPr lang="en-US" sz="1500" dirty="0"/>
              <a:t>Wellcare Mutual of Omaha No Premium Open (PPO) (Dallas and Houston) </a:t>
            </a:r>
          </a:p>
        </p:txBody>
      </p:sp>
      <p:sp>
        <p:nvSpPr>
          <p:cNvPr id="3" name="Title 2">
            <a:extLst>
              <a:ext uri="{FF2B5EF4-FFF2-40B4-BE49-F238E27FC236}">
                <a16:creationId xmlns:a16="http://schemas.microsoft.com/office/drawing/2014/main" id="{DBE1C923-605E-EB1D-8644-ABB4DC82652E}"/>
              </a:ext>
            </a:extLst>
          </p:cNvPr>
          <p:cNvSpPr>
            <a:spLocks noGrp="1"/>
          </p:cNvSpPr>
          <p:nvPr>
            <p:ph type="title"/>
          </p:nvPr>
        </p:nvSpPr>
        <p:spPr>
          <a:xfrm>
            <a:off x="622125" y="485126"/>
            <a:ext cx="9182275" cy="844202"/>
          </a:xfrm>
        </p:spPr>
        <p:txBody>
          <a:bodyPr/>
          <a:lstStyle/>
          <a:p>
            <a:r>
              <a:rPr lang="en-US" dirty="0"/>
              <a:t>Texas | </a:t>
            </a:r>
            <a:r>
              <a:rPr lang="en-US" sz="3000" i="1" dirty="0"/>
              <a:t>Review</a:t>
            </a:r>
            <a:endParaRPr lang="en-US" dirty="0"/>
          </a:p>
        </p:txBody>
      </p:sp>
      <p:grpSp>
        <p:nvGrpSpPr>
          <p:cNvPr id="13" name="Group 12">
            <a:extLst>
              <a:ext uri="{FF2B5EF4-FFF2-40B4-BE49-F238E27FC236}">
                <a16:creationId xmlns:a16="http://schemas.microsoft.com/office/drawing/2014/main" id="{3C525C32-350E-BFC0-822F-EF76EE2FB819}"/>
              </a:ext>
            </a:extLst>
          </p:cNvPr>
          <p:cNvGrpSpPr/>
          <p:nvPr/>
        </p:nvGrpSpPr>
        <p:grpSpPr>
          <a:xfrm>
            <a:off x="6639460" y="1280203"/>
            <a:ext cx="5050117" cy="4771276"/>
            <a:chOff x="6639460" y="1280203"/>
            <a:chExt cx="5050117" cy="4771276"/>
          </a:xfrm>
        </p:grpSpPr>
        <p:pic>
          <p:nvPicPr>
            <p:cNvPr id="6" name="Picture 5" descr="A map of texas with different colored squares&#10;&#10;Description automatically generated with low confidence">
              <a:extLst>
                <a:ext uri="{FF2B5EF4-FFF2-40B4-BE49-F238E27FC236}">
                  <a16:creationId xmlns:a16="http://schemas.microsoft.com/office/drawing/2014/main" id="{7A16C587-621A-D5FD-3EF4-7E65D96B68A1}"/>
                </a:ext>
              </a:extLst>
            </p:cNvPr>
            <p:cNvPicPr>
              <a:picLocks noChangeAspect="1"/>
            </p:cNvPicPr>
            <p:nvPr/>
          </p:nvPicPr>
          <p:blipFill>
            <a:blip r:embed="rId2"/>
            <a:stretch>
              <a:fillRect/>
            </a:stretch>
          </p:blipFill>
          <p:spPr>
            <a:xfrm>
              <a:off x="6639460" y="1280203"/>
              <a:ext cx="5050117" cy="4771276"/>
            </a:xfrm>
            <a:prstGeom prst="rect">
              <a:avLst/>
            </a:prstGeom>
          </p:spPr>
        </p:pic>
        <p:sp>
          <p:nvSpPr>
            <p:cNvPr id="12" name="Rectangle 11">
              <a:extLst>
                <a:ext uri="{FF2B5EF4-FFF2-40B4-BE49-F238E27FC236}">
                  <a16:creationId xmlns:a16="http://schemas.microsoft.com/office/drawing/2014/main" id="{BCB7E379-CCAC-54A2-51EF-57F6FE27666E}"/>
                </a:ext>
              </a:extLst>
            </p:cNvPr>
            <p:cNvSpPr/>
            <p:nvPr/>
          </p:nvSpPr>
          <p:spPr>
            <a:xfrm>
              <a:off x="7623425" y="4931596"/>
              <a:ext cx="1109609" cy="3287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75F3C639-9147-7B6B-4068-BD2B204A0023}"/>
                </a:ext>
              </a:extLst>
            </p:cNvPr>
            <p:cNvGrpSpPr/>
            <p:nvPr/>
          </p:nvGrpSpPr>
          <p:grpSpPr>
            <a:xfrm>
              <a:off x="7429429" y="5095982"/>
              <a:ext cx="1893175" cy="646331"/>
              <a:chOff x="7116354" y="1406732"/>
              <a:chExt cx="1893175" cy="646331"/>
            </a:xfrm>
          </p:grpSpPr>
          <p:sp>
            <p:nvSpPr>
              <p:cNvPr id="9" name="TextBox 8">
                <a:extLst>
                  <a:ext uri="{FF2B5EF4-FFF2-40B4-BE49-F238E27FC236}">
                    <a16:creationId xmlns:a16="http://schemas.microsoft.com/office/drawing/2014/main" id="{FD88B5A7-82F1-A282-1922-0B28EA4EF4E4}"/>
                  </a:ext>
                </a:extLst>
              </p:cNvPr>
              <p:cNvSpPr txBox="1"/>
              <p:nvPr/>
            </p:nvSpPr>
            <p:spPr>
              <a:xfrm>
                <a:off x="7354838" y="1406732"/>
                <a:ext cx="1654691" cy="646331"/>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Wellcare</a:t>
                </a:r>
              </a:p>
            </p:txBody>
          </p:sp>
          <p:sp>
            <p:nvSpPr>
              <p:cNvPr id="11" name="Rectangle 10">
                <a:extLst>
                  <a:ext uri="{FF2B5EF4-FFF2-40B4-BE49-F238E27FC236}">
                    <a16:creationId xmlns:a16="http://schemas.microsoft.com/office/drawing/2014/main" id="{0BACAACF-AB7B-F31F-4BE4-43698A775D46}"/>
                  </a:ext>
                </a:extLst>
              </p:cNvPr>
              <p:cNvSpPr/>
              <p:nvPr/>
            </p:nvSpPr>
            <p:spPr>
              <a:xfrm>
                <a:off x="7116354"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4657810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721249" y="1688662"/>
          <a:ext cx="10749502" cy="4023360"/>
        </p:xfrm>
        <a:graphic>
          <a:graphicData uri="http://schemas.openxmlformats.org/drawingml/2006/table">
            <a:tbl>
              <a:tblPr firstRow="1" bandRow="1">
                <a:tableStyleId>{5C22544A-7EE6-4342-B048-85BDC9FD1C3A}</a:tableStyleId>
              </a:tblPr>
              <a:tblGrid>
                <a:gridCol w="2570533">
                  <a:extLst>
                    <a:ext uri="{9D8B030D-6E8A-4147-A177-3AD203B41FA5}">
                      <a16:colId xmlns:a16="http://schemas.microsoft.com/office/drawing/2014/main" val="1876114676"/>
                    </a:ext>
                  </a:extLst>
                </a:gridCol>
                <a:gridCol w="2570533">
                  <a:extLst>
                    <a:ext uri="{9D8B030D-6E8A-4147-A177-3AD203B41FA5}">
                      <a16:colId xmlns:a16="http://schemas.microsoft.com/office/drawing/2014/main" val="213999969"/>
                    </a:ext>
                  </a:extLst>
                </a:gridCol>
                <a:gridCol w="5608436">
                  <a:extLst>
                    <a:ext uri="{9D8B030D-6E8A-4147-A177-3AD203B41FA5}">
                      <a16:colId xmlns:a16="http://schemas.microsoft.com/office/drawing/2014/main" val="1077905729"/>
                    </a:ext>
                  </a:extLst>
                </a:gridCol>
              </a:tblGrid>
              <a:tr h="365760">
                <a:tc>
                  <a:txBody>
                    <a:bodyPr/>
                    <a:lstStyle/>
                    <a:p>
                      <a:pPr algn="l"/>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731520">
                <a:tc>
                  <a:txBody>
                    <a:bodyPr/>
                    <a:lstStyle/>
                    <a:p>
                      <a:pPr algn="l"/>
                      <a:r>
                        <a:rPr lang="en-US" sz="1400" dirty="0">
                          <a:solidFill>
                            <a:schemeClr val="tx1"/>
                          </a:solidFill>
                        </a:rPr>
                        <a:t>Wellcare Giveback</a:t>
                      </a:r>
                    </a:p>
                  </a:txBody>
                  <a:tcPr anchor="ctr">
                    <a:lnT w="12700" cap="flat" cmpd="sng" algn="ctr">
                      <a:solidFill>
                        <a:schemeClr val="bg1"/>
                      </a:solidFill>
                      <a:prstDash val="solid"/>
                      <a:round/>
                      <a:headEnd type="none" w="med" len="med"/>
                      <a:tailEnd type="none" w="med" len="med"/>
                    </a:lnT>
                  </a:tcPr>
                </a:tc>
                <a:tc>
                  <a:txBody>
                    <a:bodyPr/>
                    <a:lstStyle/>
                    <a:p>
                      <a:pPr algn="l"/>
                      <a:r>
                        <a:rPr lang="en-US" sz="1400" dirty="0">
                          <a:solidFill>
                            <a:schemeClr val="tx1"/>
                          </a:solidFill>
                        </a:rPr>
                        <a:t>HMO</a:t>
                      </a:r>
                    </a:p>
                  </a:txBody>
                  <a:tcPr anchor="ct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Giveback up to $150; dental; vision; hearing; $0 premium</a:t>
                      </a: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10335518"/>
                  </a:ext>
                </a:extLst>
              </a:tr>
              <a:tr h="731520">
                <a:tc>
                  <a:txBody>
                    <a:bodyPr/>
                    <a:lstStyle/>
                    <a:p>
                      <a:pPr algn="l"/>
                      <a:r>
                        <a:rPr lang="en-US" sz="1400" dirty="0">
                          <a:solidFill>
                            <a:schemeClr val="tx1"/>
                          </a:solidFill>
                        </a:rPr>
                        <a:t>Wellcare All Dual Assure</a:t>
                      </a:r>
                    </a:p>
                  </a:txBody>
                  <a:tcPr anchor="ctr"/>
                </a:tc>
                <a:tc>
                  <a:txBody>
                    <a:bodyPr/>
                    <a:lstStyle/>
                    <a:p>
                      <a:pPr algn="l"/>
                      <a:r>
                        <a:rPr lang="en-US" sz="1400" dirty="0">
                          <a:solidFill>
                            <a:schemeClr val="tx1"/>
                          </a:solidFill>
                        </a:rPr>
                        <a:t>HMO, Partial MSPs </a:t>
                      </a:r>
                      <a:br>
                        <a:rPr lang="en-US" sz="1400" dirty="0">
                          <a:solidFill>
                            <a:schemeClr val="tx1"/>
                          </a:solidFill>
                        </a:rPr>
                      </a:br>
                      <a:r>
                        <a:rPr lang="en-US" sz="1400" dirty="0">
                          <a:solidFill>
                            <a:schemeClr val="tx1"/>
                          </a:solidFill>
                        </a:rPr>
                        <a:t>(SLMB only, QDWI &amp;QI)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Supplemental benefits will be richer than LIS but not as rich as Access</a:t>
                      </a:r>
                    </a:p>
                  </a:txBody>
                  <a:tcPr anchor="ctr"/>
                </a:tc>
                <a:extLst>
                  <a:ext uri="{0D108BD9-81ED-4DB2-BD59-A6C34878D82A}">
                    <a16:rowId xmlns:a16="http://schemas.microsoft.com/office/drawing/2014/main" val="1570815961"/>
                  </a:ext>
                </a:extLst>
              </a:tr>
              <a:tr h="731520">
                <a:tc>
                  <a:txBody>
                    <a:bodyPr/>
                    <a:lstStyle/>
                    <a:p>
                      <a:pPr algn="l"/>
                      <a:r>
                        <a:rPr lang="en-US" sz="1400" dirty="0">
                          <a:solidFill>
                            <a:schemeClr val="tx1"/>
                          </a:solidFill>
                        </a:rPr>
                        <a:t>Wellcare Dual Liberty</a:t>
                      </a:r>
                    </a:p>
                  </a:txBody>
                  <a:tcPr anchor="ctr"/>
                </a:tc>
                <a:tc>
                  <a:txBody>
                    <a:bodyPr/>
                    <a:lstStyle/>
                    <a:p>
                      <a:pPr algn="l"/>
                      <a:r>
                        <a:rPr lang="en-US" sz="1400" dirty="0">
                          <a:solidFill>
                            <a:schemeClr val="tx1"/>
                          </a:solidFill>
                        </a:rPr>
                        <a:t>HMO D-SNP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Dental with implants; vision; hearing, 1 Tier Formulary $0 copay; VBID Package</a:t>
                      </a:r>
                    </a:p>
                  </a:txBody>
                  <a:tcPr anchor="ctr"/>
                </a:tc>
                <a:extLst>
                  <a:ext uri="{0D108BD9-81ED-4DB2-BD59-A6C34878D82A}">
                    <a16:rowId xmlns:a16="http://schemas.microsoft.com/office/drawing/2014/main" val="1745812899"/>
                  </a:ext>
                </a:extLst>
              </a:tr>
              <a:tr h="731520">
                <a:tc>
                  <a:txBody>
                    <a:bodyPr/>
                    <a:lstStyle/>
                    <a:p>
                      <a:pPr algn="l"/>
                      <a:r>
                        <a:rPr lang="en-US" sz="1400" dirty="0">
                          <a:solidFill>
                            <a:schemeClr val="tx1"/>
                          </a:solidFill>
                        </a:rPr>
                        <a:t>Wellcare Dual Access</a:t>
                      </a:r>
                    </a:p>
                  </a:txBody>
                  <a:tcPr anchor="ctr"/>
                </a:tc>
                <a:tc>
                  <a:txBody>
                    <a:bodyPr/>
                    <a:lstStyle/>
                    <a:p>
                      <a:pPr algn="l"/>
                      <a:r>
                        <a:rPr lang="en-US" sz="1400" dirty="0">
                          <a:solidFill>
                            <a:schemeClr val="tx1"/>
                          </a:solidFill>
                        </a:rPr>
                        <a:t>HMO D-SNP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Dental with dentures; vision; hearing; 1 Tier Formulary $0 copay; VBID Package </a:t>
                      </a:r>
                    </a:p>
                  </a:txBody>
                  <a:tcPr anchor="ctr"/>
                </a:tc>
                <a:extLst>
                  <a:ext uri="{0D108BD9-81ED-4DB2-BD59-A6C34878D82A}">
                    <a16:rowId xmlns:a16="http://schemas.microsoft.com/office/drawing/2014/main" val="2069418948"/>
                  </a:ext>
                </a:extLst>
              </a:tr>
              <a:tr h="731520">
                <a:tc>
                  <a:txBody>
                    <a:bodyPr/>
                    <a:lstStyle/>
                    <a:p>
                      <a:pPr algn="l"/>
                      <a:r>
                        <a:rPr lang="en-US" sz="1400" dirty="0">
                          <a:solidFill>
                            <a:schemeClr val="tx1"/>
                          </a:solidFill>
                        </a:rPr>
                        <a:t>Wellcare Assist</a:t>
                      </a:r>
                    </a:p>
                  </a:txBody>
                  <a:tcPr anchor="ctr"/>
                </a:tc>
                <a:tc>
                  <a:txBody>
                    <a:bodyPr/>
                    <a:lstStyle/>
                    <a:p>
                      <a:pPr algn="l"/>
                      <a:r>
                        <a:rPr lang="en-US" sz="1400" dirty="0">
                          <a:solidFill>
                            <a:schemeClr val="tx1"/>
                          </a:solidFill>
                        </a:rPr>
                        <a:t>HMO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Spendables Card; dental with dentures; vision; hearing; transportation </a:t>
                      </a:r>
                    </a:p>
                  </a:txBody>
                  <a:tcPr anchor="ctr"/>
                </a:tc>
                <a:extLst>
                  <a:ext uri="{0D108BD9-81ED-4DB2-BD59-A6C34878D82A}">
                    <a16:rowId xmlns:a16="http://schemas.microsoft.com/office/drawing/2014/main" val="1656140582"/>
                  </a:ext>
                </a:extLst>
              </a:tr>
            </a:tbl>
          </a:graphicData>
        </a:graphic>
      </p:graphicFrame>
      <p:sp>
        <p:nvSpPr>
          <p:cNvPr id="6" name="Title 7">
            <a:extLst>
              <a:ext uri="{FF2B5EF4-FFF2-40B4-BE49-F238E27FC236}">
                <a16:creationId xmlns:a16="http://schemas.microsoft.com/office/drawing/2014/main" id="{033A73DA-FBEF-D3B7-80EE-31AC9F0C3585}"/>
              </a:ext>
            </a:extLst>
          </p:cNvPr>
          <p:cNvSpPr txBox="1">
            <a:spLocks/>
          </p:cNvSpPr>
          <p:nvPr/>
        </p:nvSpPr>
        <p:spPr>
          <a:xfrm>
            <a:off x="774525" y="637526"/>
            <a:ext cx="9182275" cy="11628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500" kern="1200">
                <a:solidFill>
                  <a:srgbClr val="262761"/>
                </a:solidFill>
                <a:latin typeface="Calibri" panose="020F0502020204030204" pitchFamily="34" charset="0"/>
                <a:ea typeface="+mj-ea"/>
                <a:cs typeface="Calibri" panose="020F0502020204030204" pitchFamily="34" charset="0"/>
              </a:defRPr>
            </a:lvl1pPr>
          </a:lstStyle>
          <a:p>
            <a:r>
              <a:rPr lang="en-US" dirty="0">
                <a:solidFill>
                  <a:schemeClr val="accent3"/>
                </a:solidFill>
              </a:rPr>
              <a:t>Texas | </a:t>
            </a:r>
            <a:r>
              <a:rPr lang="en-US" sz="3000" i="1" dirty="0">
                <a:solidFill>
                  <a:schemeClr val="accent3"/>
                </a:solidFill>
              </a:rPr>
              <a:t>At A Glance</a:t>
            </a:r>
            <a:endParaRPr lang="en-US" sz="3000" dirty="0">
              <a:solidFill>
                <a:schemeClr val="accent3"/>
              </a:solidFill>
            </a:endParaRPr>
          </a:p>
        </p:txBody>
      </p:sp>
    </p:spTree>
    <p:extLst>
      <p:ext uri="{BB962C8B-B14F-4D97-AF65-F5344CB8AC3E}">
        <p14:creationId xmlns:p14="http://schemas.microsoft.com/office/powerpoint/2010/main" val="661191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53FD-47BC-487B-AC55-0CBF47EAF6FC}"/>
              </a:ext>
            </a:extLst>
          </p:cNvPr>
          <p:cNvSpPr>
            <a:spLocks noGrp="1"/>
          </p:cNvSpPr>
          <p:nvPr>
            <p:ph type="title"/>
          </p:nvPr>
        </p:nvSpPr>
        <p:spPr/>
        <p:txBody>
          <a:bodyPr/>
          <a:lstStyle/>
          <a:p>
            <a:r>
              <a:rPr lang="en-US" dirty="0"/>
              <a:t>Product Portfolio Highlights </a:t>
            </a:r>
          </a:p>
        </p:txBody>
      </p:sp>
      <p:sp>
        <p:nvSpPr>
          <p:cNvPr id="8" name="Rounded Rectangle 7">
            <a:extLst>
              <a:ext uri="{FF2B5EF4-FFF2-40B4-BE49-F238E27FC236}">
                <a16:creationId xmlns:a16="http://schemas.microsoft.com/office/drawing/2014/main" id="{122A7FFA-8DCD-5BA1-A036-18B1E8D69CA1}"/>
              </a:ext>
            </a:extLst>
          </p:cNvPr>
          <p:cNvSpPr/>
          <p:nvPr/>
        </p:nvSpPr>
        <p:spPr>
          <a:xfrm>
            <a:off x="6172520" y="2314056"/>
            <a:ext cx="2535387" cy="314470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R="0" lvl="0" algn="ctr" defTabSz="914400" rtl="0" eaLnBrk="1" fontAlgn="auto" latinLnBrk="0" hangingPunct="1">
              <a:lnSpc>
                <a:spcPct val="100000"/>
              </a:lnSpc>
              <a:spcBef>
                <a:spcPts val="0"/>
              </a:spcBef>
              <a:spcAft>
                <a:spcPts val="1000"/>
              </a:spcAft>
              <a:buClrTx/>
              <a:buSzTx/>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23 New PBPs</a:t>
            </a:r>
          </a:p>
          <a:p>
            <a:pPr marL="233363" marR="0" lvl="0" indent="-233363" defTabSz="914400" rtl="0" eaLnBrk="1" fontAlgn="auto" latinLnBrk="0" hangingPunct="1">
              <a:lnSpc>
                <a:spcPct val="100000"/>
              </a:lnSpc>
              <a:spcBef>
                <a:spcPts val="0"/>
              </a:spcBef>
              <a:spcAft>
                <a:spcPts val="1000"/>
              </a:spcAft>
              <a:buClrTx/>
              <a:buSzTx/>
              <a:buFont typeface="Arial" panose="020B0604020202020204" pitchFamily="34" charset="0"/>
              <a:buChar char="•"/>
              <a:defRPr/>
            </a:pPr>
            <a:r>
              <a:rPr lang="en-US" b="1" dirty="0">
                <a:solidFill>
                  <a:srgbClr val="FFFFFF"/>
                </a:solidFill>
                <a:latin typeface="Calibri" panose="020F0502020204030204"/>
              </a:rPr>
              <a:t>$0 and </a:t>
            </a:r>
            <a:br>
              <a:rPr lang="en-US" b="1" dirty="0">
                <a:solidFill>
                  <a:srgbClr val="FFFFFF"/>
                </a:solidFill>
                <a:latin typeface="Calibri" panose="020F0502020204030204"/>
              </a:rPr>
            </a:br>
            <a:r>
              <a:rPr lang="en-US" b="1" dirty="0">
                <a:solidFill>
                  <a:srgbClr val="FFFFFF"/>
                </a:solidFill>
                <a:latin typeface="Calibri" panose="020F0502020204030204"/>
              </a:rPr>
              <a:t>low-premium plans</a:t>
            </a:r>
          </a:p>
          <a:p>
            <a:pPr marL="233363" marR="0" lvl="0" indent="-233363" defTabSz="914400" rtl="0" eaLnBrk="1" fontAlgn="auto" latinLnBrk="0" hangingPunct="1">
              <a:lnSpc>
                <a:spcPct val="100000"/>
              </a:lnSpc>
              <a:spcBef>
                <a:spcPts val="0"/>
              </a:spcBef>
              <a:spcAft>
                <a:spcPts val="1000"/>
              </a:spcAft>
              <a:buClrTx/>
              <a:buSzTx/>
              <a:buFont typeface="Arial" panose="020B0604020202020204" pitchFamily="34" charset="0"/>
              <a:buChar char="•"/>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Dual plans across several markets</a:t>
            </a:r>
          </a:p>
        </p:txBody>
      </p:sp>
      <p:sp>
        <p:nvSpPr>
          <p:cNvPr id="9" name="Rounded Rectangle 8">
            <a:extLst>
              <a:ext uri="{FF2B5EF4-FFF2-40B4-BE49-F238E27FC236}">
                <a16:creationId xmlns:a16="http://schemas.microsoft.com/office/drawing/2014/main" id="{FDF826E1-539E-48F9-088C-1D8B1F93F35B}"/>
              </a:ext>
            </a:extLst>
          </p:cNvPr>
          <p:cNvSpPr/>
          <p:nvPr/>
        </p:nvSpPr>
        <p:spPr>
          <a:xfrm>
            <a:off x="8879317" y="2314056"/>
            <a:ext cx="2535387" cy="314470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$0 plans in </a:t>
            </a:r>
            <a:b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35 states</a:t>
            </a:r>
          </a:p>
        </p:txBody>
      </p:sp>
      <p:sp>
        <p:nvSpPr>
          <p:cNvPr id="10" name="Rounded Rectangle 9">
            <a:extLst>
              <a:ext uri="{FF2B5EF4-FFF2-40B4-BE49-F238E27FC236}">
                <a16:creationId xmlns:a16="http://schemas.microsoft.com/office/drawing/2014/main" id="{D69A4106-BC2E-B39D-AD03-EC5A0AA7F9A4}"/>
              </a:ext>
            </a:extLst>
          </p:cNvPr>
          <p:cNvSpPr/>
          <p:nvPr/>
        </p:nvSpPr>
        <p:spPr>
          <a:xfrm>
            <a:off x="758926" y="2314056"/>
            <a:ext cx="2535387" cy="314470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New D-SNP </a:t>
            </a:r>
            <a:b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All Duals plans</a:t>
            </a:r>
            <a:b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br>
            <a:b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br>
            <a:r>
              <a:rPr lang="es-ES" dirty="0"/>
              <a:t>AL, AR, FL, GA, KY, LA, MI, MS, NC, NM, OH, OK, TX, WI</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EDCAE1F9-0721-F5BD-E975-31962CD2023C}"/>
              </a:ext>
            </a:extLst>
          </p:cNvPr>
          <p:cNvSpPr/>
          <p:nvPr/>
        </p:nvSpPr>
        <p:spPr>
          <a:xfrm>
            <a:off x="3465723" y="2314056"/>
            <a:ext cx="2535387" cy="31447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LIS Plans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33363" marR="0" lvl="1" indent="-225425"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lang="en-US" dirty="0">
                <a:solidFill>
                  <a:srgbClr val="FFFFFF"/>
                </a:solidFill>
                <a:latin typeface="Calibri" panose="020F0502020204030204"/>
              </a:rPr>
              <a:t>In 2024, the partial Part D Low Income Subsidy (LIS) sunsets.</a:t>
            </a:r>
            <a:endParaRPr kumimoji="0" lang="en-US" sz="180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33363" marR="0" lvl="1" indent="-225425"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lang="en-US" dirty="0">
                <a:solidFill>
                  <a:srgbClr val="FFFFFF"/>
                </a:solidFill>
                <a:latin typeface="Calibri" panose="020F0502020204030204"/>
              </a:rPr>
              <a:t>M</a:t>
            </a:r>
            <a:r>
              <a:rPr kumimoji="0" lang="en-US" sz="1800" i="0" u="none" strike="noStrike" kern="1200" cap="none" spc="0" normalizeH="0" baseline="0" noProof="0" dirty="0">
                <a:ln>
                  <a:noFill/>
                </a:ln>
                <a:solidFill>
                  <a:srgbClr val="FFFFFF"/>
                </a:solidFill>
                <a:effectLst/>
                <a:uLnTx/>
                <a:uFillTx/>
                <a:latin typeface="Calibri" panose="020F0502020204030204"/>
                <a:ea typeface="+mn-ea"/>
                <a:cs typeface="+mn-cs"/>
              </a:rPr>
              <a:t>ore prospects will be eligible for the full subsidy.</a:t>
            </a:r>
          </a:p>
        </p:txBody>
      </p:sp>
      <p:pic>
        <p:nvPicPr>
          <p:cNvPr id="4" name="Picture 3" descr="Icon&#10;&#10;Description automatically generated">
            <a:extLst>
              <a:ext uri="{FF2B5EF4-FFF2-40B4-BE49-F238E27FC236}">
                <a16:creationId xmlns:a16="http://schemas.microsoft.com/office/drawing/2014/main" id="{4A2F3520-7347-C272-5AF9-8F5B39CE00FE}"/>
              </a:ext>
            </a:extLst>
          </p:cNvPr>
          <p:cNvPicPr>
            <a:picLocks noChangeAspect="1"/>
          </p:cNvPicPr>
          <p:nvPr/>
        </p:nvPicPr>
        <p:blipFill>
          <a:blip r:embed="rId2"/>
          <a:stretch>
            <a:fillRect/>
          </a:stretch>
        </p:blipFill>
        <p:spPr>
          <a:xfrm>
            <a:off x="7062362" y="2488716"/>
            <a:ext cx="755703" cy="755703"/>
          </a:xfrm>
          <a:prstGeom prst="rect">
            <a:avLst/>
          </a:prstGeom>
        </p:spPr>
      </p:pic>
      <p:pic>
        <p:nvPicPr>
          <p:cNvPr id="12" name="Picture 11" descr="Icon&#10;&#10;Description automatically generated">
            <a:extLst>
              <a:ext uri="{FF2B5EF4-FFF2-40B4-BE49-F238E27FC236}">
                <a16:creationId xmlns:a16="http://schemas.microsoft.com/office/drawing/2014/main" id="{67E9F19E-FAE1-861D-966B-96651366F84F}"/>
              </a:ext>
            </a:extLst>
          </p:cNvPr>
          <p:cNvPicPr>
            <a:picLocks noChangeAspect="1"/>
          </p:cNvPicPr>
          <p:nvPr/>
        </p:nvPicPr>
        <p:blipFill>
          <a:blip r:embed="rId2"/>
          <a:stretch>
            <a:fillRect/>
          </a:stretch>
        </p:blipFill>
        <p:spPr>
          <a:xfrm>
            <a:off x="9861655" y="2488716"/>
            <a:ext cx="755703" cy="755703"/>
          </a:xfrm>
          <a:prstGeom prst="rect">
            <a:avLst/>
          </a:prstGeom>
        </p:spPr>
      </p:pic>
      <p:pic>
        <p:nvPicPr>
          <p:cNvPr id="13" name="Picture 12" descr="Icon&#10;&#10;Description automatically generated">
            <a:extLst>
              <a:ext uri="{FF2B5EF4-FFF2-40B4-BE49-F238E27FC236}">
                <a16:creationId xmlns:a16="http://schemas.microsoft.com/office/drawing/2014/main" id="{D8395417-36F5-0CF2-4769-34360CCC63F1}"/>
              </a:ext>
            </a:extLst>
          </p:cNvPr>
          <p:cNvPicPr>
            <a:picLocks noChangeAspect="1"/>
          </p:cNvPicPr>
          <p:nvPr/>
        </p:nvPicPr>
        <p:blipFill>
          <a:blip r:embed="rId2"/>
          <a:stretch>
            <a:fillRect/>
          </a:stretch>
        </p:blipFill>
        <p:spPr>
          <a:xfrm>
            <a:off x="1648768" y="2488716"/>
            <a:ext cx="755703" cy="755703"/>
          </a:xfrm>
          <a:prstGeom prst="rect">
            <a:avLst/>
          </a:prstGeom>
        </p:spPr>
      </p:pic>
      <p:pic>
        <p:nvPicPr>
          <p:cNvPr id="14" name="Picture 13" descr="Icon&#10;&#10;Description automatically generated">
            <a:extLst>
              <a:ext uri="{FF2B5EF4-FFF2-40B4-BE49-F238E27FC236}">
                <a16:creationId xmlns:a16="http://schemas.microsoft.com/office/drawing/2014/main" id="{298BAF6D-994E-CD8C-5ACA-87D988647DD5}"/>
              </a:ext>
            </a:extLst>
          </p:cNvPr>
          <p:cNvPicPr>
            <a:picLocks noChangeAspect="1"/>
          </p:cNvPicPr>
          <p:nvPr/>
        </p:nvPicPr>
        <p:blipFill>
          <a:blip r:embed="rId2"/>
          <a:stretch>
            <a:fillRect/>
          </a:stretch>
        </p:blipFill>
        <p:spPr>
          <a:xfrm>
            <a:off x="4355565" y="2488716"/>
            <a:ext cx="755703" cy="755703"/>
          </a:xfrm>
          <a:prstGeom prst="rect">
            <a:avLst/>
          </a:prstGeom>
        </p:spPr>
      </p:pic>
    </p:spTree>
    <p:extLst>
      <p:ext uri="{BB962C8B-B14F-4D97-AF65-F5344CB8AC3E}">
        <p14:creationId xmlns:p14="http://schemas.microsoft.com/office/powerpoint/2010/main" val="3158099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11449346"/>
              </p:ext>
            </p:extLst>
          </p:nvPr>
        </p:nvGraphicFramePr>
        <p:xfrm>
          <a:off x="632460" y="1855566"/>
          <a:ext cx="10949940" cy="3794760"/>
        </p:xfrm>
        <a:graphic>
          <a:graphicData uri="http://schemas.openxmlformats.org/drawingml/2006/table">
            <a:tbl>
              <a:tblPr firstRow="1" bandRow="1">
                <a:tableStyleId>{5C22544A-7EE6-4342-B048-85BDC9FD1C3A}</a:tableStyleId>
              </a:tblPr>
              <a:tblGrid>
                <a:gridCol w="1474636">
                  <a:extLst>
                    <a:ext uri="{9D8B030D-6E8A-4147-A177-3AD203B41FA5}">
                      <a16:colId xmlns:a16="http://schemas.microsoft.com/office/drawing/2014/main" val="539146575"/>
                    </a:ext>
                  </a:extLst>
                </a:gridCol>
                <a:gridCol w="1830539">
                  <a:extLst>
                    <a:ext uri="{9D8B030D-6E8A-4147-A177-3AD203B41FA5}">
                      <a16:colId xmlns:a16="http://schemas.microsoft.com/office/drawing/2014/main" val="2268218198"/>
                    </a:ext>
                  </a:extLst>
                </a:gridCol>
                <a:gridCol w="7644765">
                  <a:extLst>
                    <a:ext uri="{9D8B030D-6E8A-4147-A177-3AD203B41FA5}">
                      <a16:colId xmlns:a16="http://schemas.microsoft.com/office/drawing/2014/main" val="3685186687"/>
                    </a:ext>
                  </a:extLst>
                </a:gridCol>
              </a:tblGrid>
              <a:tr h="320040">
                <a:tc>
                  <a:txBody>
                    <a:bodyPr/>
                    <a:lstStyle/>
                    <a:p>
                      <a:r>
                        <a:rPr lang="en-US" sz="1300" dirty="0"/>
                        <a:t>Products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300" dirty="0"/>
                        <a:t>Product</a:t>
                      </a:r>
                      <a:r>
                        <a:rPr lang="en-US" sz="1300" baseline="0" dirty="0"/>
                        <a:t> Examples</a:t>
                      </a:r>
                      <a:endParaRPr lang="en-US" sz="13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300" dirty="0"/>
                        <a:t>Target Market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25011080"/>
                  </a:ext>
                </a:extLst>
              </a:tr>
              <a:tr h="457200">
                <a:tc>
                  <a:txBody>
                    <a:bodyPr/>
                    <a:lstStyle/>
                    <a:p>
                      <a:r>
                        <a:rPr lang="en-US" sz="1200" dirty="0">
                          <a:solidFill>
                            <a:schemeClr val="bg1"/>
                          </a:solidFill>
                        </a:rPr>
                        <a:t>Zero Cost-Share</a:t>
                      </a:r>
                      <a:r>
                        <a:rPr lang="en-US" sz="1200" baseline="0" dirty="0">
                          <a:solidFill>
                            <a:schemeClr val="bg1"/>
                          </a:solidFill>
                        </a:rPr>
                        <a:t> </a:t>
                      </a:r>
                      <a:br>
                        <a:rPr lang="en-US" sz="1200" baseline="0" dirty="0">
                          <a:solidFill>
                            <a:schemeClr val="bg1"/>
                          </a:solidFill>
                        </a:rPr>
                      </a:br>
                      <a:r>
                        <a:rPr lang="en-US" sz="1200" baseline="0" dirty="0">
                          <a:solidFill>
                            <a:schemeClr val="bg1"/>
                          </a:solidFill>
                        </a:rPr>
                        <a:t>D-SNP </a:t>
                      </a:r>
                      <a:r>
                        <a:rPr lang="en-US" sz="1200" b="1" dirty="0">
                          <a:solidFill>
                            <a:schemeClr val="bg1"/>
                          </a:solidFill>
                        </a:rPr>
                        <a:t>–</a:t>
                      </a:r>
                      <a:r>
                        <a:rPr lang="en-US" sz="1200" b="1" baseline="0" dirty="0">
                          <a:solidFill>
                            <a:schemeClr val="bg1"/>
                          </a:solidFill>
                        </a:rPr>
                        <a:t> Fully Eligible Medicare/Medicaid</a:t>
                      </a:r>
                      <a:endParaRPr lang="en-US"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228600" indent="-228600" algn="l" fontAlgn="b">
                        <a:buFont typeface="Arial" panose="020B0604020202020204" pitchFamily="34" charset="0"/>
                        <a:buChar char="•"/>
                        <a:tabLst/>
                      </a:pPr>
                      <a:r>
                        <a:rPr lang="en-US" sz="1200" b="0" i="0" u="none" strike="noStrike" dirty="0">
                          <a:solidFill>
                            <a:schemeClr val="tx1"/>
                          </a:solidFill>
                          <a:effectLst/>
                          <a:latin typeface="Calibri" panose="020F0502020204030204" pitchFamily="34" charset="0"/>
                        </a:rPr>
                        <a:t>Wellcare Dual</a:t>
                      </a:r>
                      <a:r>
                        <a:rPr lang="en-US" sz="1200" b="0" i="0" u="none" strike="noStrike" baseline="0" dirty="0">
                          <a:solidFill>
                            <a:schemeClr val="tx1"/>
                          </a:solidFill>
                          <a:effectLst/>
                          <a:latin typeface="Calibri" panose="020F0502020204030204" pitchFamily="34" charset="0"/>
                        </a:rPr>
                        <a:t> Liberty</a:t>
                      </a:r>
                      <a:endParaRPr lang="en-US" sz="1200" b="0" i="0" u="none" strike="noStrike" dirty="0">
                        <a:solidFill>
                          <a:schemeClr val="tx1"/>
                        </a:solidFill>
                        <a:effectLst/>
                        <a:latin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lgn="l" fontAlgn="b">
                        <a:buFont typeface="Arial" panose="020B0604020202020204" pitchFamily="34" charset="0"/>
                        <a:buChar char="•"/>
                        <a:tabLst/>
                      </a:pPr>
                      <a:r>
                        <a:rPr lang="en-US" sz="1200" b="0" i="0" u="none" strike="noStrike" dirty="0">
                          <a:solidFill>
                            <a:schemeClr val="tx1"/>
                          </a:solidFill>
                          <a:effectLst/>
                          <a:latin typeface="Calibri" panose="020F0502020204030204" pitchFamily="34" charset="0"/>
                        </a:rPr>
                        <a:t>Cos</a:t>
                      </a:r>
                      <a:r>
                        <a:rPr lang="en-US" sz="1200" b="0" i="0" u="none" strike="noStrike" baseline="0" dirty="0">
                          <a:solidFill>
                            <a:schemeClr val="tx1"/>
                          </a:solidFill>
                          <a:effectLst/>
                          <a:latin typeface="Calibri" panose="020F0502020204030204" pitchFamily="34" charset="0"/>
                        </a:rPr>
                        <a:t>t-share protected b</a:t>
                      </a:r>
                      <a:r>
                        <a:rPr lang="en-US" sz="1200" b="0" i="0" u="none" strike="noStrike" dirty="0">
                          <a:solidFill>
                            <a:schemeClr val="tx1"/>
                          </a:solidFill>
                          <a:effectLst/>
                          <a:latin typeface="Calibri" panose="020F0502020204030204" pitchFamily="34" charset="0"/>
                        </a:rPr>
                        <a:t>eneficiaries who qualify for Medicaid cost-sharing protection and full state benefits </a:t>
                      </a:r>
                    </a:p>
                    <a:p>
                      <a:pPr marL="228600" indent="-228600" algn="l" fontAlgn="b">
                        <a:buFont typeface="Arial" panose="020B0604020202020204" pitchFamily="34" charset="0"/>
                        <a:buChar char="•"/>
                        <a:tabLst/>
                      </a:pPr>
                      <a:r>
                        <a:rPr lang="en-US" sz="1200" b="0" i="0" u="none" strike="noStrike" dirty="0">
                          <a:solidFill>
                            <a:schemeClr val="tx1"/>
                          </a:solidFill>
                          <a:effectLst/>
                          <a:latin typeface="Calibri" panose="020F0502020204030204" pitchFamily="34" charset="0"/>
                        </a:rPr>
                        <a:t>Member does not pay for Medicare-covered medical benefit cost-shares, but does pay Part D LIS copays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5041658"/>
                  </a:ext>
                </a:extLst>
              </a:tr>
              <a:tr h="370840">
                <a:tc>
                  <a:txBody>
                    <a:bodyPr/>
                    <a:lstStyle/>
                    <a:p>
                      <a:r>
                        <a:rPr lang="en-US" sz="1200" dirty="0">
                          <a:solidFill>
                            <a:schemeClr val="bg1"/>
                          </a:solidFill>
                        </a:rPr>
                        <a:t>Zero Cost-Share</a:t>
                      </a:r>
                      <a:r>
                        <a:rPr lang="en-US" sz="1200" baseline="0" dirty="0">
                          <a:solidFill>
                            <a:schemeClr val="bg1"/>
                          </a:solidFill>
                        </a:rPr>
                        <a:t> </a:t>
                      </a:r>
                      <a:br>
                        <a:rPr lang="en-US" sz="1200" baseline="0" dirty="0">
                          <a:solidFill>
                            <a:schemeClr val="bg1"/>
                          </a:solidFill>
                        </a:rPr>
                      </a:br>
                      <a:r>
                        <a:rPr lang="en-US" sz="1200" dirty="0">
                          <a:solidFill>
                            <a:schemeClr val="bg1"/>
                          </a:solidFill>
                        </a:rPr>
                        <a:t>D-SNP – </a:t>
                      </a:r>
                      <a:r>
                        <a:rPr lang="en-US" sz="1200" b="1" dirty="0">
                          <a:solidFill>
                            <a:schemeClr val="bg1"/>
                          </a:solidFill>
                        </a:rPr>
                        <a:t>Cost-Share Protected Duals in each state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228600" indent="-228600" algn="l" fontAlgn="b">
                        <a:buFont typeface="Arial" panose="020B0604020202020204" pitchFamily="34" charset="0"/>
                        <a:buChar char="•"/>
                        <a:tabLst/>
                      </a:pPr>
                      <a:r>
                        <a:rPr lang="en-US" sz="1200" b="0" i="0" u="none" strike="noStrike" dirty="0">
                          <a:solidFill>
                            <a:schemeClr val="tx1"/>
                          </a:solidFill>
                          <a:effectLst/>
                          <a:latin typeface="Calibri" panose="020F0502020204030204" pitchFamily="34" charset="0"/>
                        </a:rPr>
                        <a:t>Wellcare Dual Access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lgn="l" fontAlgn="b">
                        <a:buFont typeface="Arial" panose="020B0604020202020204" pitchFamily="34" charset="0"/>
                        <a:buChar char="•"/>
                        <a:tabLst/>
                      </a:pPr>
                      <a:r>
                        <a:rPr lang="en-US" sz="1200" b="0" i="0" u="none" strike="noStrike" spc="-20" dirty="0">
                          <a:solidFill>
                            <a:schemeClr val="tx1"/>
                          </a:solidFill>
                          <a:effectLst/>
                          <a:latin typeface="Calibri" panose="020F0502020204030204" pitchFamily="34" charset="0"/>
                        </a:rPr>
                        <a:t>Cos</a:t>
                      </a:r>
                      <a:r>
                        <a:rPr lang="en-US" sz="1200" b="0" i="0" u="none" strike="noStrike" spc="-20" baseline="0" dirty="0">
                          <a:solidFill>
                            <a:schemeClr val="tx1"/>
                          </a:solidFill>
                          <a:effectLst/>
                          <a:latin typeface="Calibri" panose="020F0502020204030204" pitchFamily="34" charset="0"/>
                        </a:rPr>
                        <a:t>t-share protected b</a:t>
                      </a:r>
                      <a:r>
                        <a:rPr lang="en-US" sz="1200" b="0" i="0" u="none" strike="noStrike" spc="-20" dirty="0">
                          <a:solidFill>
                            <a:schemeClr val="tx1"/>
                          </a:solidFill>
                          <a:effectLst/>
                          <a:latin typeface="Calibri" panose="020F0502020204030204" pitchFamily="34" charset="0"/>
                        </a:rPr>
                        <a:t>eneficiaries who qualify for Medicaid cost-sharing protection, but NOT for extra benefits from state</a:t>
                      </a:r>
                    </a:p>
                    <a:p>
                      <a:pPr marL="228600" indent="-228600" algn="l" fontAlgn="b">
                        <a:buFont typeface="Arial" panose="020B0604020202020204" pitchFamily="34" charset="0"/>
                        <a:buChar char="•"/>
                        <a:tabLst/>
                      </a:pPr>
                      <a:r>
                        <a:rPr lang="en-US" sz="1200" b="0" i="0" u="none" strike="noStrike" dirty="0">
                          <a:solidFill>
                            <a:schemeClr val="tx1"/>
                          </a:solidFill>
                          <a:effectLst/>
                          <a:latin typeface="Calibri" panose="020F0502020204030204" pitchFamily="34" charset="0"/>
                        </a:rPr>
                        <a:t>Member does not pay for Medicare-covered medical benefit cost-shares, but does pay Part D LIS copays</a:t>
                      </a:r>
                    </a:p>
                    <a:p>
                      <a:pPr marL="228600" indent="-228600" algn="l" fontAlgn="b">
                        <a:buFont typeface="Arial" panose="020B0604020202020204" pitchFamily="34" charset="0"/>
                        <a:buChar char="•"/>
                        <a:tabLst/>
                      </a:pPr>
                      <a:r>
                        <a:rPr lang="en-US" sz="1200" b="0" i="0" u="none" strike="noStrike" dirty="0">
                          <a:solidFill>
                            <a:schemeClr val="tx1"/>
                          </a:solidFill>
                          <a:effectLst/>
                          <a:latin typeface="Calibri" panose="020F0502020204030204" pitchFamily="34" charset="0"/>
                        </a:rPr>
                        <a:t>QMB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5988656"/>
                  </a:ext>
                </a:extLst>
              </a:tr>
              <a:tr h="370840">
                <a:tc>
                  <a:txBody>
                    <a:bodyPr/>
                    <a:lstStyle/>
                    <a:p>
                      <a:endParaRPr lang="en-US" sz="1200" dirty="0">
                        <a:solidFill>
                          <a:schemeClr val="bg1"/>
                        </a:solidFill>
                      </a:endParaRPr>
                    </a:p>
                    <a:p>
                      <a:endParaRPr lang="en-US" sz="1200" dirty="0">
                        <a:solidFill>
                          <a:schemeClr val="bg1"/>
                        </a:solidFill>
                      </a:endParaRPr>
                    </a:p>
                    <a:p>
                      <a:r>
                        <a:rPr lang="en-US" sz="1200" dirty="0">
                          <a:solidFill>
                            <a:schemeClr val="bg1"/>
                          </a:solidFill>
                        </a:rPr>
                        <a:t>Non-Zero D-SNP – </a:t>
                      </a:r>
                      <a:r>
                        <a:rPr lang="en-US" sz="1200" b="1" dirty="0">
                          <a:solidFill>
                            <a:schemeClr val="bg1"/>
                          </a:solidFill>
                        </a:rPr>
                        <a:t>All MSP Levels allowed in each state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233363" indent="-233363" algn="l" fontAlgn="b">
                        <a:buFont typeface="Arial" panose="020B0604020202020204" pitchFamily="34" charset="0"/>
                        <a:buChar char="•"/>
                        <a:tabLst/>
                      </a:pPr>
                      <a:r>
                        <a:rPr lang="en-US" sz="1200" b="0" i="0" u="none" strike="noStrike" dirty="0">
                          <a:solidFill>
                            <a:schemeClr val="tx1"/>
                          </a:solidFill>
                          <a:effectLst/>
                          <a:latin typeface="Calibri" panose="020F0502020204030204" pitchFamily="34" charset="0"/>
                        </a:rPr>
                        <a:t>Wellcare All Dual</a:t>
                      </a:r>
                    </a:p>
                    <a:p>
                      <a:pPr marL="233363" indent="-233363" algn="l" fontAlgn="b">
                        <a:buFont typeface="Arial" panose="020B0604020202020204" pitchFamily="34" charset="0"/>
                        <a:buChar char="•"/>
                        <a:tabLst/>
                      </a:pPr>
                      <a:r>
                        <a:rPr lang="en-US" sz="1200" b="0" i="0" u="none" strike="noStrike" dirty="0">
                          <a:solidFill>
                            <a:schemeClr val="tx1"/>
                          </a:solidFill>
                          <a:effectLst/>
                          <a:latin typeface="Calibri" panose="020F0502020204030204" pitchFamily="34" charset="0"/>
                        </a:rPr>
                        <a:t>Wellcare All Dual Assure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3363" indent="-233363" algn="l" fontAlgn="b">
                        <a:buFont typeface="Arial" panose="020B0604020202020204" pitchFamily="34" charset="0"/>
                        <a:buChar char="•"/>
                        <a:tabLst/>
                      </a:pPr>
                      <a:r>
                        <a:rPr lang="en-US" sz="1200" b="0" i="0" u="none" strike="noStrike" dirty="0">
                          <a:solidFill>
                            <a:schemeClr val="tx1"/>
                          </a:solidFill>
                          <a:effectLst/>
                          <a:latin typeface="Calibri" panose="020F0502020204030204" pitchFamily="34" charset="0"/>
                        </a:rPr>
                        <a:t>Members who qualify for partial</a:t>
                      </a:r>
                      <a:r>
                        <a:rPr lang="en-US" sz="1200" b="0" i="0" u="none" strike="noStrike" dirty="0">
                          <a:solidFill>
                            <a:srgbClr val="FF0000"/>
                          </a:solidFill>
                          <a:effectLst/>
                          <a:latin typeface="Calibri" panose="020F0502020204030204" pitchFamily="34" charset="0"/>
                        </a:rPr>
                        <a:t> </a:t>
                      </a:r>
                      <a:r>
                        <a:rPr lang="en-US" sz="1200" b="0" i="0" u="none" strike="noStrike" dirty="0">
                          <a:solidFill>
                            <a:schemeClr val="tx1"/>
                          </a:solidFill>
                          <a:effectLst/>
                          <a:latin typeface="Calibri" panose="020F0502020204030204" pitchFamily="34" charset="0"/>
                        </a:rPr>
                        <a:t>Medicaid but not Medicare medical cost-share protection</a:t>
                      </a:r>
                    </a:p>
                    <a:p>
                      <a:pPr marL="233363" indent="-233363" algn="l" fontAlgn="b">
                        <a:buFont typeface="Arial" panose="020B0604020202020204" pitchFamily="34" charset="0"/>
                        <a:buChar char="•"/>
                        <a:tabLst/>
                      </a:pPr>
                      <a:r>
                        <a:rPr lang="en-US" sz="1200" b="0" i="0" u="none" strike="noStrike" dirty="0">
                          <a:solidFill>
                            <a:schemeClr val="tx1"/>
                          </a:solidFill>
                          <a:effectLst/>
                          <a:latin typeface="Calibri" panose="020F0502020204030204" pitchFamily="34" charset="0"/>
                        </a:rPr>
                        <a:t>Eligibility for Medicare plan is as follows: SLMB, QI, QDWI (potentially other MSP levels depending on state </a:t>
                      </a:r>
                      <a:br>
                        <a:rPr lang="en-US" sz="1200" b="0" i="0" u="none" strike="noStrike" dirty="0">
                          <a:solidFill>
                            <a:schemeClr val="tx1"/>
                          </a:solidFill>
                          <a:effectLst/>
                          <a:latin typeface="Calibri" panose="020F0502020204030204" pitchFamily="34" charset="0"/>
                        </a:rPr>
                      </a:br>
                      <a:r>
                        <a:rPr lang="en-US" sz="1200" b="0" i="0" u="none" strike="noStrike" dirty="0">
                          <a:solidFill>
                            <a:schemeClr val="tx1"/>
                          </a:solidFill>
                          <a:effectLst/>
                          <a:latin typeface="Calibri" panose="020F0502020204030204" pitchFamily="34" charset="0"/>
                        </a:rPr>
                        <a:t>eligibility criteria) </a:t>
                      </a:r>
                    </a:p>
                    <a:p>
                      <a:pPr marL="233363" indent="-233363" algn="l" fontAlgn="b">
                        <a:buFont typeface="Arial" panose="020B0604020202020204" pitchFamily="34" charset="0"/>
                        <a:buChar char="•"/>
                        <a:tabLst/>
                      </a:pPr>
                      <a:r>
                        <a:rPr lang="en-US" sz="1200" b="1" i="0" u="none" strike="noStrike" dirty="0">
                          <a:solidFill>
                            <a:schemeClr val="accent4"/>
                          </a:solidFill>
                          <a:effectLst/>
                          <a:latin typeface="Calibri" panose="020F0502020204030204" pitchFamily="34" charset="0"/>
                        </a:rPr>
                        <a:t>Accepts all Duals regardless of MSP level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91403357"/>
                  </a:ext>
                </a:extLst>
              </a:tr>
              <a:tr h="370840">
                <a:tc>
                  <a:txBody>
                    <a:bodyPr/>
                    <a:lstStyle/>
                    <a:p>
                      <a:r>
                        <a:rPr lang="en-US" sz="1200" dirty="0">
                          <a:solidFill>
                            <a:schemeClr val="bg1"/>
                          </a:solidFill>
                        </a:rPr>
                        <a:t>Non-Zero</a:t>
                      </a:r>
                      <a:r>
                        <a:rPr lang="en-US" sz="1200" baseline="0" dirty="0">
                          <a:solidFill>
                            <a:schemeClr val="bg1"/>
                          </a:solidFill>
                        </a:rPr>
                        <a:t> D-SNP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233363" marR="0" lvl="0" indent="-233363"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tx1"/>
                          </a:solidFill>
                          <a:effectLst/>
                          <a:latin typeface="Calibri" panose="020F0502020204030204" pitchFamily="34" charset="0"/>
                        </a:rPr>
                        <a:t>Wellcare Dual</a:t>
                      </a:r>
                      <a:r>
                        <a:rPr lang="en-US" sz="1200" b="0" i="0" u="none" strike="noStrike" baseline="0" dirty="0">
                          <a:solidFill>
                            <a:schemeClr val="tx1"/>
                          </a:solidFill>
                          <a:effectLst/>
                          <a:latin typeface="Calibri" panose="020F0502020204030204" pitchFamily="34" charset="0"/>
                        </a:rPr>
                        <a:t> Reserve</a:t>
                      </a:r>
                    </a:p>
                    <a:p>
                      <a:pPr marL="233363" marR="0" lvl="0" indent="-233363"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tx1"/>
                          </a:solidFill>
                          <a:effectLst/>
                          <a:latin typeface="Calibri" panose="020F0502020204030204" pitchFamily="34" charset="0"/>
                        </a:rPr>
                        <a:t>Wellcare Dual</a:t>
                      </a:r>
                      <a:r>
                        <a:rPr lang="en-US" sz="1200" b="0" i="0" u="none" strike="noStrike" baseline="0" dirty="0">
                          <a:solidFill>
                            <a:schemeClr val="tx1"/>
                          </a:solidFill>
                          <a:effectLst/>
                          <a:latin typeface="Calibri" panose="020F0502020204030204" pitchFamily="34" charset="0"/>
                        </a:rPr>
                        <a:t> Select</a:t>
                      </a:r>
                      <a:endParaRPr lang="en-US" sz="1200" b="0" i="0" u="none" strike="noStrike" dirty="0">
                        <a:solidFill>
                          <a:schemeClr val="tx1"/>
                        </a:solidFill>
                        <a:effectLst/>
                        <a:latin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3363" indent="-233363" algn="l" fontAlgn="b">
                        <a:buFont typeface="Arial" panose="020B0604020202020204" pitchFamily="34" charset="0"/>
                        <a:buChar char="•"/>
                        <a:tabLst/>
                      </a:pPr>
                      <a:r>
                        <a:rPr lang="en-US" sz="1200" b="0" i="0" u="none" strike="noStrike" dirty="0">
                          <a:solidFill>
                            <a:schemeClr val="tx1"/>
                          </a:solidFill>
                          <a:effectLst/>
                          <a:latin typeface="Calibri" panose="020F0502020204030204" pitchFamily="34" charset="0"/>
                        </a:rPr>
                        <a:t>Members who qualify for partial</a:t>
                      </a:r>
                      <a:r>
                        <a:rPr lang="en-US" sz="1200" b="0" i="0" u="none" strike="noStrike" dirty="0">
                          <a:solidFill>
                            <a:srgbClr val="FF0000"/>
                          </a:solidFill>
                          <a:effectLst/>
                          <a:latin typeface="Calibri" panose="020F0502020204030204" pitchFamily="34" charset="0"/>
                        </a:rPr>
                        <a:t> </a:t>
                      </a:r>
                      <a:r>
                        <a:rPr lang="en-US" sz="1200" b="0" i="0" u="none" strike="noStrike" dirty="0">
                          <a:solidFill>
                            <a:schemeClr val="tx1"/>
                          </a:solidFill>
                          <a:effectLst/>
                          <a:latin typeface="Calibri" panose="020F0502020204030204" pitchFamily="34" charset="0"/>
                        </a:rPr>
                        <a:t>Medicaid but not Medicare medical cost-share protection</a:t>
                      </a:r>
                    </a:p>
                    <a:p>
                      <a:pPr marL="233363" indent="-233363" algn="l" fontAlgn="b">
                        <a:buFont typeface="Arial" panose="020B0604020202020204" pitchFamily="34" charset="0"/>
                        <a:buChar char="•"/>
                        <a:tabLst/>
                      </a:pPr>
                      <a:r>
                        <a:rPr lang="en-US" sz="1200" b="0" i="0" u="none" strike="noStrike" dirty="0">
                          <a:solidFill>
                            <a:schemeClr val="tx1"/>
                          </a:solidFill>
                          <a:effectLst/>
                          <a:latin typeface="Calibri" panose="020F0502020204030204" pitchFamily="34" charset="0"/>
                        </a:rPr>
                        <a:t>Eligibility for Medicare plan is as follows: SLMB, QI, QDWI (potentially other MSP levels depending on state eligibility criteria)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981819"/>
                  </a:ext>
                </a:extLst>
              </a:tr>
            </a:tbl>
          </a:graphicData>
        </a:graphic>
      </p:graphicFrame>
      <p:sp>
        <p:nvSpPr>
          <p:cNvPr id="12" name="Title 1">
            <a:extLst>
              <a:ext uri="{FF2B5EF4-FFF2-40B4-BE49-F238E27FC236}">
                <a16:creationId xmlns:a16="http://schemas.microsoft.com/office/drawing/2014/main" id="{F19CFAC8-6FA3-794E-AD38-ECBC9BC078DB}"/>
              </a:ext>
            </a:extLst>
          </p:cNvPr>
          <p:cNvSpPr>
            <a:spLocks noGrp="1"/>
          </p:cNvSpPr>
          <p:nvPr>
            <p:ph type="title"/>
          </p:nvPr>
        </p:nvSpPr>
        <p:spPr>
          <a:xfrm>
            <a:off x="622125" y="485126"/>
            <a:ext cx="9725642" cy="1162878"/>
          </a:xfrm>
        </p:spPr>
        <p:txBody>
          <a:bodyPr/>
          <a:lstStyle/>
          <a:p>
            <a:r>
              <a:rPr lang="en-US" dirty="0"/>
              <a:t>Portfolio Approach</a:t>
            </a:r>
            <a:br>
              <a:rPr lang="en-US" dirty="0"/>
            </a:br>
            <a:r>
              <a:rPr lang="en-US" sz="2400" b="1" dirty="0">
                <a:solidFill>
                  <a:schemeClr val="accent1"/>
                </a:solidFill>
              </a:rPr>
              <a:t>Special Needs Plans</a:t>
            </a:r>
          </a:p>
        </p:txBody>
      </p:sp>
      <p:sp>
        <p:nvSpPr>
          <p:cNvPr id="5" name="Arrow: Pentagon 20">
            <a:extLst>
              <a:ext uri="{FF2B5EF4-FFF2-40B4-BE49-F238E27FC236}">
                <a16:creationId xmlns:a16="http://schemas.microsoft.com/office/drawing/2014/main" id="{391B6F8D-D212-8987-DA83-1DB1880FB879}"/>
              </a:ext>
            </a:extLst>
          </p:cNvPr>
          <p:cNvSpPr/>
          <p:nvPr/>
        </p:nvSpPr>
        <p:spPr>
          <a:xfrm>
            <a:off x="637968" y="3830105"/>
            <a:ext cx="660788" cy="321785"/>
          </a:xfrm>
          <a:prstGeom prst="homePlat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t>NEW</a:t>
            </a:r>
          </a:p>
        </p:txBody>
      </p:sp>
    </p:spTree>
    <p:extLst>
      <p:ext uri="{BB962C8B-B14F-4D97-AF65-F5344CB8AC3E}">
        <p14:creationId xmlns:p14="http://schemas.microsoft.com/office/powerpoint/2010/main" val="1462608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608867-59DB-42AF-FD93-DBBABEB5DBFE}"/>
              </a:ext>
            </a:extLst>
          </p:cNvPr>
          <p:cNvSpPr txBox="1"/>
          <p:nvPr/>
        </p:nvSpPr>
        <p:spPr>
          <a:xfrm>
            <a:off x="718608" y="1623995"/>
            <a:ext cx="10851266" cy="215444"/>
          </a:xfrm>
          <a:prstGeom prst="rect">
            <a:avLst/>
          </a:prstGeom>
          <a:noFill/>
        </p:spPr>
        <p:txBody>
          <a:bodyPr wrap="square" lIns="0" tIns="0" rIns="0" bIns="0" rtlCol="0">
            <a:spAutoFit/>
          </a:bodyPr>
          <a:lstStyle/>
          <a:p>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Dual plans will have a consistent structure of MSP eligibility levels across plans.</a:t>
            </a:r>
            <a:endParaRPr lang="en-US" sz="1400" i="1" dirty="0">
              <a:solidFill>
                <a:schemeClr val="accent3"/>
              </a:solidFill>
              <a:latin typeface="Arial" panose="020B0604020202020204" pitchFamily="34" charset="0"/>
              <a:cs typeface="Arial" panose="020B0604020202020204" pitchFamily="34" charset="0"/>
            </a:endParaRPr>
          </a:p>
        </p:txBody>
      </p:sp>
      <p:sp>
        <p:nvSpPr>
          <p:cNvPr id="20" name="Flowchart: Process 19">
            <a:extLst>
              <a:ext uri="{FF2B5EF4-FFF2-40B4-BE49-F238E27FC236}">
                <a16:creationId xmlns:a16="http://schemas.microsoft.com/office/drawing/2014/main" id="{B0D26273-2165-25AA-734C-817BF17128FD}"/>
              </a:ext>
            </a:extLst>
          </p:cNvPr>
          <p:cNvSpPr/>
          <p:nvPr/>
        </p:nvSpPr>
        <p:spPr>
          <a:xfrm>
            <a:off x="659039" y="2024441"/>
            <a:ext cx="10851265" cy="432637"/>
          </a:xfrm>
          <a:prstGeom prst="flowChartProcess">
            <a:avLst/>
          </a:prstGeom>
          <a:solidFill>
            <a:schemeClr val="accent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600" b="1" dirty="0">
                <a:solidFill>
                  <a:schemeClr val="bg1"/>
                </a:solidFill>
              </a:rPr>
              <a:t>STRUCTURE</a:t>
            </a:r>
          </a:p>
        </p:txBody>
      </p:sp>
      <p:sp>
        <p:nvSpPr>
          <p:cNvPr id="25" name="TextBox 24">
            <a:extLst>
              <a:ext uri="{FF2B5EF4-FFF2-40B4-BE49-F238E27FC236}">
                <a16:creationId xmlns:a16="http://schemas.microsoft.com/office/drawing/2014/main" id="{92E258C7-8E58-9EED-AE13-8A4BF00843E6}"/>
              </a:ext>
            </a:extLst>
          </p:cNvPr>
          <p:cNvSpPr txBox="1"/>
          <p:nvPr/>
        </p:nvSpPr>
        <p:spPr>
          <a:xfrm>
            <a:off x="5563416" y="2719640"/>
            <a:ext cx="6144046" cy="2723823"/>
          </a:xfrm>
          <a:prstGeom prst="rect">
            <a:avLst/>
          </a:prstGeom>
          <a:noFill/>
        </p:spPr>
        <p:txBody>
          <a:bodyPr wrap="square" lIns="0" tIns="0" rIns="0" bIns="0" rtlCol="0">
            <a:spAutoFit/>
          </a:bodyPr>
          <a:lstStyle/>
          <a:p>
            <a:pPr>
              <a:spcAft>
                <a:spcPts val="300"/>
              </a:spcAft>
            </a:pPr>
            <a:r>
              <a:rPr lang="en-US" sz="1400" b="1" dirty="0">
                <a:solidFill>
                  <a:schemeClr val="accent3"/>
                </a:solidFill>
              </a:rPr>
              <a:t>Target populations by plan:</a:t>
            </a:r>
          </a:p>
          <a:p>
            <a:pPr marL="233363" indent="-223838">
              <a:spcAft>
                <a:spcPts val="300"/>
              </a:spcAft>
              <a:buFont typeface="Arial" panose="020B0604020202020204" pitchFamily="34" charset="0"/>
              <a:buChar char="•"/>
            </a:pPr>
            <a:r>
              <a:rPr lang="en-US" sz="1400" i="1" dirty="0"/>
              <a:t>Liberty</a:t>
            </a:r>
            <a:r>
              <a:rPr lang="en-US" sz="1400" dirty="0"/>
              <a:t> – full dual cost-share protected MSPs </a:t>
            </a:r>
          </a:p>
          <a:p>
            <a:pPr marL="233363" indent="-223838">
              <a:spcAft>
                <a:spcPts val="300"/>
              </a:spcAft>
              <a:buFont typeface="Arial" panose="020B0604020202020204" pitchFamily="34" charset="0"/>
              <a:buChar char="•"/>
            </a:pPr>
            <a:r>
              <a:rPr lang="en-US" sz="1400" i="1" dirty="0"/>
              <a:t>Access</a:t>
            </a:r>
            <a:r>
              <a:rPr lang="en-US" sz="1400" dirty="0"/>
              <a:t> – full dual cost-share protected MSPs – specifically QMB</a:t>
            </a:r>
          </a:p>
          <a:p>
            <a:pPr marL="233363" indent="-223838">
              <a:spcAft>
                <a:spcPts val="300"/>
              </a:spcAft>
              <a:buFont typeface="Arial" panose="020B0604020202020204" pitchFamily="34" charset="0"/>
              <a:buChar char="•"/>
            </a:pPr>
            <a:r>
              <a:rPr lang="en-US" sz="1400" i="1" dirty="0"/>
              <a:t>All Dual/All Dual Assure </a:t>
            </a:r>
            <a:r>
              <a:rPr lang="en-US" sz="1400" dirty="0"/>
              <a:t>– partial MSPs – SLMB only, QDWI, and QI</a:t>
            </a:r>
          </a:p>
          <a:p>
            <a:pPr marL="233363" indent="-223838">
              <a:spcAft>
                <a:spcPts val="300"/>
              </a:spcAft>
              <a:buFont typeface="Arial" panose="020B0604020202020204" pitchFamily="34" charset="0"/>
              <a:buChar char="•"/>
            </a:pPr>
            <a:endParaRPr lang="en-US" sz="1400" dirty="0"/>
          </a:p>
          <a:p>
            <a:pPr>
              <a:spcAft>
                <a:spcPts val="300"/>
              </a:spcAft>
            </a:pPr>
            <a:r>
              <a:rPr lang="en-US" sz="1400" b="1" dirty="0">
                <a:solidFill>
                  <a:schemeClr val="accent3"/>
                </a:solidFill>
              </a:rPr>
              <a:t>MSP Revenue Legend:</a:t>
            </a:r>
          </a:p>
          <a:p>
            <a:pPr>
              <a:spcAft>
                <a:spcPts val="300"/>
              </a:spcAft>
            </a:pPr>
            <a:r>
              <a:rPr lang="en-US" sz="1400" b="1" dirty="0"/>
              <a:t>QMB+, SLMB+, *and FBDE*: </a:t>
            </a:r>
            <a:r>
              <a:rPr lang="en-US" sz="1400" dirty="0"/>
              <a:t>High revenue, full cost-share protection </a:t>
            </a:r>
          </a:p>
          <a:p>
            <a:pPr>
              <a:spcAft>
                <a:spcPts val="300"/>
              </a:spcAft>
            </a:pPr>
            <a:r>
              <a:rPr lang="en-US" sz="1400" b="1" dirty="0"/>
              <a:t>QMB: </a:t>
            </a:r>
            <a:r>
              <a:rPr lang="en-US" sz="1400" dirty="0"/>
              <a:t>Lower revenue, full cost-share protection</a:t>
            </a:r>
          </a:p>
          <a:p>
            <a:pPr>
              <a:spcAft>
                <a:spcPts val="300"/>
              </a:spcAft>
            </a:pPr>
            <a:r>
              <a:rPr lang="en-US" sz="1400" b="1" dirty="0"/>
              <a:t>SLMB only, QDWI, and QI: </a:t>
            </a:r>
            <a:r>
              <a:rPr lang="en-US" sz="1400" dirty="0"/>
              <a:t>Lowest revenue, not cost-share protected</a:t>
            </a:r>
          </a:p>
          <a:p>
            <a:pPr>
              <a:spcAft>
                <a:spcPts val="300"/>
              </a:spcAft>
            </a:pPr>
            <a:r>
              <a:rPr lang="en-US" sz="1400" i="1" dirty="0"/>
              <a:t>*State nuances may occur – MSP may </a:t>
            </a:r>
            <a:r>
              <a:rPr lang="en-US" sz="1400" b="1" i="1" u="sng" dirty="0"/>
              <a:t>not</a:t>
            </a:r>
            <a:r>
              <a:rPr lang="en-US" sz="1400" i="1" dirty="0"/>
              <a:t> be cost-share protected </a:t>
            </a:r>
          </a:p>
          <a:p>
            <a:pPr marL="284163" indent="-171450">
              <a:spcAft>
                <a:spcPts val="300"/>
              </a:spcAft>
              <a:buFont typeface="Arial" panose="020B0604020202020204" pitchFamily="34" charset="0"/>
              <a:buChar char="•"/>
            </a:pPr>
            <a:endParaRPr lang="en-US" sz="1200" dirty="0"/>
          </a:p>
        </p:txBody>
      </p:sp>
      <p:sp>
        <p:nvSpPr>
          <p:cNvPr id="21" name="Round Same Side Corner Rectangle 127">
            <a:extLst>
              <a:ext uri="{FF2B5EF4-FFF2-40B4-BE49-F238E27FC236}">
                <a16:creationId xmlns:a16="http://schemas.microsoft.com/office/drawing/2014/main" id="{D65A8A88-E8CB-68CC-A9C6-AAC34AA8CF8D}"/>
              </a:ext>
            </a:extLst>
          </p:cNvPr>
          <p:cNvSpPr/>
          <p:nvPr/>
        </p:nvSpPr>
        <p:spPr>
          <a:xfrm rot="5400000">
            <a:off x="2642260" y="924742"/>
            <a:ext cx="608788" cy="4249764"/>
          </a:xfrm>
          <a:prstGeom prst="round2SameRect">
            <a:avLst>
              <a:gd name="adj1" fmla="val 15344"/>
              <a:gd name="adj2" fmla="val 0"/>
            </a:avLst>
          </a:prstGeom>
          <a:solidFill>
            <a:schemeClr val="bg1">
              <a:lumMod val="95000"/>
            </a:schemeClr>
          </a:solidFill>
          <a:ln>
            <a:noFill/>
          </a:ln>
          <a:effectLst/>
        </p:spPr>
        <p:txBody>
          <a:bodyPr wrap="none" anchor="ctr"/>
          <a:lstStyle/>
          <a:p>
            <a:endParaRPr lang="en-US" dirty="0">
              <a:latin typeface="Poppins" pitchFamily="2" charset="77"/>
            </a:endParaRPr>
          </a:p>
        </p:txBody>
      </p:sp>
      <p:sp>
        <p:nvSpPr>
          <p:cNvPr id="22" name="Freeform 327">
            <a:extLst>
              <a:ext uri="{FF2B5EF4-FFF2-40B4-BE49-F238E27FC236}">
                <a16:creationId xmlns:a16="http://schemas.microsoft.com/office/drawing/2014/main" id="{0B78EC12-ADEB-66EE-0E70-8B851A484987}"/>
              </a:ext>
            </a:extLst>
          </p:cNvPr>
          <p:cNvSpPr>
            <a:spLocks noChangeArrowheads="1"/>
          </p:cNvSpPr>
          <p:nvPr/>
        </p:nvSpPr>
        <p:spPr bwMode="auto">
          <a:xfrm>
            <a:off x="665224" y="3272423"/>
            <a:ext cx="159296" cy="101621"/>
          </a:xfrm>
          <a:custGeom>
            <a:avLst/>
            <a:gdLst>
              <a:gd name="T0" fmla="*/ 0 w 254"/>
              <a:gd name="T1" fmla="*/ 0 h 163"/>
              <a:gd name="T2" fmla="*/ 253 w 254"/>
              <a:gd name="T3" fmla="*/ 162 h 163"/>
              <a:gd name="T4" fmla="*/ 253 w 254"/>
              <a:gd name="T5" fmla="*/ 0 h 163"/>
              <a:gd name="T6" fmla="*/ 0 w 254"/>
              <a:gd name="T7" fmla="*/ 0 h 163"/>
            </a:gdLst>
            <a:ahLst/>
            <a:cxnLst>
              <a:cxn ang="0">
                <a:pos x="T0" y="T1"/>
              </a:cxn>
              <a:cxn ang="0">
                <a:pos x="T2" y="T3"/>
              </a:cxn>
              <a:cxn ang="0">
                <a:pos x="T4" y="T5"/>
              </a:cxn>
              <a:cxn ang="0">
                <a:pos x="T6" y="T7"/>
              </a:cxn>
            </a:cxnLst>
            <a:rect l="0" t="0" r="r" b="b"/>
            <a:pathLst>
              <a:path w="254" h="163">
                <a:moveTo>
                  <a:pt x="0" y="0"/>
                </a:moveTo>
                <a:lnTo>
                  <a:pt x="253" y="162"/>
                </a:lnTo>
                <a:lnTo>
                  <a:pt x="253" y="0"/>
                </a:lnTo>
                <a:lnTo>
                  <a:pt x="0" y="0"/>
                </a:lnTo>
              </a:path>
            </a:pathLst>
          </a:custGeom>
          <a:solidFill>
            <a:schemeClr val="accent1">
              <a:lumMod val="50000"/>
            </a:schemeClr>
          </a:solidFill>
          <a:ln>
            <a:noFill/>
          </a:ln>
          <a:effectLst/>
        </p:spPr>
        <p:txBody>
          <a:bodyPr wrap="none" anchor="ctr"/>
          <a:lstStyle/>
          <a:p>
            <a:endParaRPr lang="en-US" dirty="0">
              <a:latin typeface="Poppins" pitchFamily="2" charset="77"/>
            </a:endParaRPr>
          </a:p>
        </p:txBody>
      </p:sp>
      <p:sp>
        <p:nvSpPr>
          <p:cNvPr id="23" name="Freeform 382">
            <a:extLst>
              <a:ext uri="{FF2B5EF4-FFF2-40B4-BE49-F238E27FC236}">
                <a16:creationId xmlns:a16="http://schemas.microsoft.com/office/drawing/2014/main" id="{79CC8894-EC30-004D-6DA9-3AC8D6F000B8}"/>
              </a:ext>
            </a:extLst>
          </p:cNvPr>
          <p:cNvSpPr>
            <a:spLocks noChangeArrowheads="1"/>
          </p:cNvSpPr>
          <p:nvPr/>
        </p:nvSpPr>
        <p:spPr bwMode="auto">
          <a:xfrm>
            <a:off x="665224" y="2627132"/>
            <a:ext cx="723314" cy="646331"/>
          </a:xfrm>
          <a:custGeom>
            <a:avLst/>
            <a:gdLst>
              <a:gd name="T0" fmla="*/ 1800 w 1801"/>
              <a:gd name="T1" fmla="*/ 1867 h 1868"/>
              <a:gd name="T2" fmla="*/ 0 w 1801"/>
              <a:gd name="T3" fmla="*/ 1867 h 1868"/>
              <a:gd name="T4" fmla="*/ 0 w 1801"/>
              <a:gd name="T5" fmla="*/ 0 h 1868"/>
              <a:gd name="T6" fmla="*/ 1800 w 1801"/>
              <a:gd name="T7" fmla="*/ 0 h 1868"/>
              <a:gd name="T8" fmla="*/ 1800 w 1801"/>
              <a:gd name="T9" fmla="*/ 1867 h 1868"/>
            </a:gdLst>
            <a:ahLst/>
            <a:cxnLst>
              <a:cxn ang="0">
                <a:pos x="T0" y="T1"/>
              </a:cxn>
              <a:cxn ang="0">
                <a:pos x="T2" y="T3"/>
              </a:cxn>
              <a:cxn ang="0">
                <a:pos x="T4" y="T5"/>
              </a:cxn>
              <a:cxn ang="0">
                <a:pos x="T6" y="T7"/>
              </a:cxn>
              <a:cxn ang="0">
                <a:pos x="T8" y="T9"/>
              </a:cxn>
            </a:cxnLst>
            <a:rect l="0" t="0" r="r" b="b"/>
            <a:pathLst>
              <a:path w="1801" h="1868">
                <a:moveTo>
                  <a:pt x="1800" y="1867"/>
                </a:moveTo>
                <a:lnTo>
                  <a:pt x="0" y="1867"/>
                </a:lnTo>
                <a:lnTo>
                  <a:pt x="0" y="0"/>
                </a:lnTo>
                <a:lnTo>
                  <a:pt x="1800" y="0"/>
                </a:lnTo>
                <a:lnTo>
                  <a:pt x="1800" y="1867"/>
                </a:lnTo>
              </a:path>
            </a:pathLst>
          </a:custGeom>
          <a:solidFill>
            <a:schemeClr val="accent1"/>
          </a:solidFill>
          <a:ln>
            <a:noFill/>
          </a:ln>
          <a:effectLst/>
        </p:spPr>
        <p:txBody>
          <a:bodyPr wrap="none" anchor="ctr"/>
          <a:lstStyle/>
          <a:p>
            <a:endParaRPr lang="en-US" dirty="0">
              <a:latin typeface="Poppins" pitchFamily="2" charset="77"/>
            </a:endParaRPr>
          </a:p>
        </p:txBody>
      </p:sp>
      <p:sp>
        <p:nvSpPr>
          <p:cNvPr id="24" name="Freeform 383">
            <a:extLst>
              <a:ext uri="{FF2B5EF4-FFF2-40B4-BE49-F238E27FC236}">
                <a16:creationId xmlns:a16="http://schemas.microsoft.com/office/drawing/2014/main" id="{09119B39-969D-0CE6-ACA2-FDEABEFE7612}"/>
              </a:ext>
            </a:extLst>
          </p:cNvPr>
          <p:cNvSpPr>
            <a:spLocks noChangeArrowheads="1"/>
          </p:cNvSpPr>
          <p:nvPr/>
        </p:nvSpPr>
        <p:spPr bwMode="auto">
          <a:xfrm>
            <a:off x="1379381" y="2627132"/>
            <a:ext cx="214225" cy="118098"/>
          </a:xfrm>
          <a:custGeom>
            <a:avLst/>
            <a:gdLst>
              <a:gd name="T0" fmla="*/ 0 w 343"/>
              <a:gd name="T1" fmla="*/ 0 h 190"/>
              <a:gd name="T2" fmla="*/ 0 w 343"/>
              <a:gd name="T3" fmla="*/ 189 h 190"/>
              <a:gd name="T4" fmla="*/ 342 w 343"/>
              <a:gd name="T5" fmla="*/ 189 h 190"/>
              <a:gd name="T6" fmla="*/ 0 w 343"/>
              <a:gd name="T7" fmla="*/ 0 h 190"/>
            </a:gdLst>
            <a:ahLst/>
            <a:cxnLst>
              <a:cxn ang="0">
                <a:pos x="T0" y="T1"/>
              </a:cxn>
              <a:cxn ang="0">
                <a:pos x="T2" y="T3"/>
              </a:cxn>
              <a:cxn ang="0">
                <a:pos x="T4" y="T5"/>
              </a:cxn>
              <a:cxn ang="0">
                <a:pos x="T6" y="T7"/>
              </a:cxn>
            </a:cxnLst>
            <a:rect l="0" t="0" r="r" b="b"/>
            <a:pathLst>
              <a:path w="343" h="190">
                <a:moveTo>
                  <a:pt x="0" y="0"/>
                </a:moveTo>
                <a:lnTo>
                  <a:pt x="0" y="189"/>
                </a:lnTo>
                <a:lnTo>
                  <a:pt x="342" y="189"/>
                </a:lnTo>
                <a:lnTo>
                  <a:pt x="0" y="0"/>
                </a:lnTo>
              </a:path>
            </a:pathLst>
          </a:custGeom>
          <a:solidFill>
            <a:schemeClr val="accent1">
              <a:lumMod val="50000"/>
            </a:schemeClr>
          </a:solidFill>
          <a:ln>
            <a:noFill/>
          </a:ln>
          <a:effectLst/>
        </p:spPr>
        <p:txBody>
          <a:bodyPr wrap="none" anchor="ctr"/>
          <a:lstStyle/>
          <a:p>
            <a:endParaRPr lang="en-US" dirty="0">
              <a:latin typeface="Poppins" pitchFamily="2" charset="77"/>
            </a:endParaRPr>
          </a:p>
        </p:txBody>
      </p:sp>
      <p:sp>
        <p:nvSpPr>
          <p:cNvPr id="29" name="TextBox 28">
            <a:extLst>
              <a:ext uri="{FF2B5EF4-FFF2-40B4-BE49-F238E27FC236}">
                <a16:creationId xmlns:a16="http://schemas.microsoft.com/office/drawing/2014/main" id="{575B7D17-BA10-9512-FCA8-802E4F9AD128}"/>
              </a:ext>
            </a:extLst>
          </p:cNvPr>
          <p:cNvSpPr txBox="1"/>
          <p:nvPr/>
        </p:nvSpPr>
        <p:spPr>
          <a:xfrm>
            <a:off x="1504231" y="2763415"/>
            <a:ext cx="2362617" cy="307777"/>
          </a:xfrm>
          <a:prstGeom prst="rect">
            <a:avLst/>
          </a:prstGeom>
          <a:noFill/>
        </p:spPr>
        <p:txBody>
          <a:bodyPr wrap="square" rtlCol="0" anchor="b">
            <a:spAutoFit/>
          </a:bodyPr>
          <a:lstStyle/>
          <a:p>
            <a:r>
              <a:rPr lang="en-US" sz="1400" b="1" spc="-15" dirty="0">
                <a:solidFill>
                  <a:schemeClr val="accent3"/>
                </a:solidFill>
                <a:cs typeface="Poppins" pitchFamily="2" charset="77"/>
              </a:rPr>
              <a:t>Liberty</a:t>
            </a:r>
            <a:endParaRPr lang="en-US" sz="1700" b="1" spc="-15" dirty="0">
              <a:solidFill>
                <a:schemeClr val="accent3"/>
              </a:solidFill>
              <a:cs typeface="Poppins" pitchFamily="2" charset="77"/>
            </a:endParaRPr>
          </a:p>
        </p:txBody>
      </p:sp>
      <p:sp>
        <p:nvSpPr>
          <p:cNvPr id="32" name="TextBox 31">
            <a:extLst>
              <a:ext uri="{FF2B5EF4-FFF2-40B4-BE49-F238E27FC236}">
                <a16:creationId xmlns:a16="http://schemas.microsoft.com/office/drawing/2014/main" id="{33688923-6310-0B7A-AD2C-D385214EF6CE}"/>
              </a:ext>
            </a:extLst>
          </p:cNvPr>
          <p:cNvSpPr txBox="1"/>
          <p:nvPr/>
        </p:nvSpPr>
        <p:spPr>
          <a:xfrm>
            <a:off x="1504231" y="2952882"/>
            <a:ext cx="2362617" cy="312843"/>
          </a:xfrm>
          <a:prstGeom prst="rect">
            <a:avLst/>
          </a:prstGeom>
          <a:noFill/>
        </p:spPr>
        <p:txBody>
          <a:bodyPr wrap="square" rtlCol="0">
            <a:spAutoFit/>
          </a:bodyPr>
          <a:lstStyle/>
          <a:p>
            <a:pPr>
              <a:lnSpc>
                <a:spcPts val="1800"/>
              </a:lnSpc>
            </a:pPr>
            <a:r>
              <a:rPr lang="en-US" sz="1050" spc="-10" dirty="0">
                <a:cs typeface="Poppins" pitchFamily="2" charset="77"/>
              </a:rPr>
              <a:t>MSP: QMB+, SLMB+, and FBDE</a:t>
            </a:r>
          </a:p>
        </p:txBody>
      </p:sp>
      <p:sp>
        <p:nvSpPr>
          <p:cNvPr id="33" name="Freeform 120">
            <a:extLst>
              <a:ext uri="{FF2B5EF4-FFF2-40B4-BE49-F238E27FC236}">
                <a16:creationId xmlns:a16="http://schemas.microsoft.com/office/drawing/2014/main" id="{9BAC14D1-3672-7814-1305-CFDEC5823F9A}"/>
              </a:ext>
            </a:extLst>
          </p:cNvPr>
          <p:cNvSpPr>
            <a:spLocks noChangeArrowheads="1"/>
          </p:cNvSpPr>
          <p:nvPr/>
        </p:nvSpPr>
        <p:spPr bwMode="auto">
          <a:xfrm>
            <a:off x="806352" y="2717249"/>
            <a:ext cx="457200" cy="457200"/>
          </a:xfrm>
          <a:custGeom>
            <a:avLst/>
            <a:gdLst>
              <a:gd name="T0" fmla="*/ 1616 w 1617"/>
              <a:gd name="T1" fmla="*/ 808 h 1616"/>
              <a:gd name="T2" fmla="*/ 1616 w 1617"/>
              <a:gd name="T3" fmla="*/ 808 h 1616"/>
              <a:gd name="T4" fmla="*/ 808 w 1617"/>
              <a:gd name="T5" fmla="*/ 1615 h 1616"/>
              <a:gd name="T6" fmla="*/ 808 w 1617"/>
              <a:gd name="T7" fmla="*/ 1615 h 1616"/>
              <a:gd name="T8" fmla="*/ 0 w 1617"/>
              <a:gd name="T9" fmla="*/ 808 h 1616"/>
              <a:gd name="T10" fmla="*/ 0 w 1617"/>
              <a:gd name="T11" fmla="*/ 808 h 1616"/>
              <a:gd name="T12" fmla="*/ 808 w 1617"/>
              <a:gd name="T13" fmla="*/ 0 h 1616"/>
              <a:gd name="T14" fmla="*/ 808 w 1617"/>
              <a:gd name="T15" fmla="*/ 0 h 1616"/>
              <a:gd name="T16" fmla="*/ 1616 w 1617"/>
              <a:gd name="T17" fmla="*/ 808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6">
                <a:moveTo>
                  <a:pt x="1616" y="808"/>
                </a:moveTo>
                <a:lnTo>
                  <a:pt x="1616" y="808"/>
                </a:lnTo>
                <a:cubicBezTo>
                  <a:pt x="1616" y="1254"/>
                  <a:pt x="1254" y="1615"/>
                  <a:pt x="808" y="1615"/>
                </a:cubicBezTo>
                <a:lnTo>
                  <a:pt x="808" y="1615"/>
                </a:lnTo>
                <a:cubicBezTo>
                  <a:pt x="362" y="1615"/>
                  <a:pt x="0" y="1254"/>
                  <a:pt x="0" y="808"/>
                </a:cubicBezTo>
                <a:lnTo>
                  <a:pt x="0" y="808"/>
                </a:lnTo>
                <a:cubicBezTo>
                  <a:pt x="0" y="362"/>
                  <a:pt x="362" y="0"/>
                  <a:pt x="808" y="0"/>
                </a:cubicBezTo>
                <a:lnTo>
                  <a:pt x="808" y="0"/>
                </a:lnTo>
                <a:cubicBezTo>
                  <a:pt x="1254" y="0"/>
                  <a:pt x="1616" y="362"/>
                  <a:pt x="1616" y="808"/>
                </a:cubicBezTo>
              </a:path>
            </a:pathLst>
          </a:custGeom>
          <a:solidFill>
            <a:schemeClr val="tx2">
              <a:lumMod val="20000"/>
              <a:lumOff val="80000"/>
            </a:schemeClr>
          </a:solidFill>
          <a:ln>
            <a:noFill/>
          </a:ln>
          <a:effectLst/>
        </p:spPr>
        <p:txBody>
          <a:bodyPr wrap="none" anchor="ctr"/>
          <a:lstStyle/>
          <a:p>
            <a:endParaRPr lang="en-US" dirty="0">
              <a:latin typeface="Poppins" pitchFamily="2" charset="77"/>
            </a:endParaRPr>
          </a:p>
        </p:txBody>
      </p:sp>
      <p:sp>
        <p:nvSpPr>
          <p:cNvPr id="34" name="Freeform 121">
            <a:extLst>
              <a:ext uri="{FF2B5EF4-FFF2-40B4-BE49-F238E27FC236}">
                <a16:creationId xmlns:a16="http://schemas.microsoft.com/office/drawing/2014/main" id="{CA4DBA9F-C97B-ED49-32CC-018BEE6BB89A}"/>
              </a:ext>
            </a:extLst>
          </p:cNvPr>
          <p:cNvSpPr>
            <a:spLocks noChangeArrowheads="1"/>
          </p:cNvSpPr>
          <p:nvPr/>
        </p:nvSpPr>
        <p:spPr bwMode="auto">
          <a:xfrm>
            <a:off x="897241" y="2808131"/>
            <a:ext cx="274320" cy="274320"/>
          </a:xfrm>
          <a:custGeom>
            <a:avLst/>
            <a:gdLst>
              <a:gd name="T0" fmla="*/ 1025 w 1026"/>
              <a:gd name="T1" fmla="*/ 512 h 1025"/>
              <a:gd name="T2" fmla="*/ 1025 w 1026"/>
              <a:gd name="T3" fmla="*/ 512 h 1025"/>
              <a:gd name="T4" fmla="*/ 512 w 1026"/>
              <a:gd name="T5" fmla="*/ 1024 h 1025"/>
              <a:gd name="T6" fmla="*/ 512 w 1026"/>
              <a:gd name="T7" fmla="*/ 1024 h 1025"/>
              <a:gd name="T8" fmla="*/ 0 w 1026"/>
              <a:gd name="T9" fmla="*/ 512 h 1025"/>
              <a:gd name="T10" fmla="*/ 0 w 1026"/>
              <a:gd name="T11" fmla="*/ 512 h 1025"/>
              <a:gd name="T12" fmla="*/ 512 w 1026"/>
              <a:gd name="T13" fmla="*/ 0 h 1025"/>
              <a:gd name="T14" fmla="*/ 512 w 1026"/>
              <a:gd name="T15" fmla="*/ 0 h 1025"/>
              <a:gd name="T16" fmla="*/ 1025 w 1026"/>
              <a:gd name="T17" fmla="*/ 512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6" h="1025">
                <a:moveTo>
                  <a:pt x="1025" y="512"/>
                </a:moveTo>
                <a:lnTo>
                  <a:pt x="1025" y="512"/>
                </a:lnTo>
                <a:cubicBezTo>
                  <a:pt x="1025" y="795"/>
                  <a:pt x="795" y="1024"/>
                  <a:pt x="512" y="1024"/>
                </a:cubicBezTo>
                <a:lnTo>
                  <a:pt x="512" y="1024"/>
                </a:lnTo>
                <a:cubicBezTo>
                  <a:pt x="229" y="1024"/>
                  <a:pt x="0" y="795"/>
                  <a:pt x="0" y="512"/>
                </a:cubicBezTo>
                <a:lnTo>
                  <a:pt x="0" y="512"/>
                </a:lnTo>
                <a:cubicBezTo>
                  <a:pt x="0" y="229"/>
                  <a:pt x="229" y="0"/>
                  <a:pt x="512" y="0"/>
                </a:cubicBezTo>
                <a:lnTo>
                  <a:pt x="512" y="0"/>
                </a:lnTo>
                <a:cubicBezTo>
                  <a:pt x="795" y="0"/>
                  <a:pt x="1025" y="229"/>
                  <a:pt x="1025" y="512"/>
                </a:cubicBezTo>
              </a:path>
            </a:pathLst>
          </a:custGeom>
          <a:solidFill>
            <a:schemeClr val="accent3"/>
          </a:solidFill>
          <a:ln>
            <a:noFill/>
          </a:ln>
          <a:effectLst/>
        </p:spPr>
        <p:txBody>
          <a:bodyPr wrap="none" anchor="ctr"/>
          <a:lstStyle/>
          <a:p>
            <a:endParaRPr lang="en-US" dirty="0">
              <a:latin typeface="Poppins" pitchFamily="2" charset="77"/>
            </a:endParaRPr>
          </a:p>
        </p:txBody>
      </p:sp>
      <p:sp>
        <p:nvSpPr>
          <p:cNvPr id="35" name="TextBox 34">
            <a:extLst>
              <a:ext uri="{FF2B5EF4-FFF2-40B4-BE49-F238E27FC236}">
                <a16:creationId xmlns:a16="http://schemas.microsoft.com/office/drawing/2014/main" id="{BB53AC14-E98C-1F4A-D245-920346A84CE1}"/>
              </a:ext>
            </a:extLst>
          </p:cNvPr>
          <p:cNvSpPr txBox="1"/>
          <p:nvPr/>
        </p:nvSpPr>
        <p:spPr>
          <a:xfrm>
            <a:off x="946510" y="2816705"/>
            <a:ext cx="188025" cy="276999"/>
          </a:xfrm>
          <a:prstGeom prst="rect">
            <a:avLst/>
          </a:prstGeom>
          <a:noFill/>
        </p:spPr>
        <p:txBody>
          <a:bodyPr wrap="square" rtlCol="0" anchor="ctr">
            <a:spAutoFit/>
          </a:bodyPr>
          <a:lstStyle/>
          <a:p>
            <a:pPr algn="ctr"/>
            <a:r>
              <a:rPr lang="en-US" sz="1200" b="1" spc="-15" dirty="0">
                <a:solidFill>
                  <a:srgbClr val="FFFFFF"/>
                </a:solidFill>
                <a:latin typeface="Poppins" pitchFamily="2" charset="77"/>
                <a:cs typeface="Poppins" pitchFamily="2" charset="77"/>
              </a:rPr>
              <a:t>1</a:t>
            </a:r>
          </a:p>
        </p:txBody>
      </p:sp>
      <p:sp>
        <p:nvSpPr>
          <p:cNvPr id="37" name="Round Same Side Corner Rectangle 127">
            <a:extLst>
              <a:ext uri="{FF2B5EF4-FFF2-40B4-BE49-F238E27FC236}">
                <a16:creationId xmlns:a16="http://schemas.microsoft.com/office/drawing/2014/main" id="{531F7A0F-6263-A687-6798-5434320387D5}"/>
              </a:ext>
            </a:extLst>
          </p:cNvPr>
          <p:cNvSpPr/>
          <p:nvPr/>
        </p:nvSpPr>
        <p:spPr>
          <a:xfrm rot="5400000">
            <a:off x="2646496" y="1737542"/>
            <a:ext cx="608788" cy="4249764"/>
          </a:xfrm>
          <a:prstGeom prst="round2SameRect">
            <a:avLst>
              <a:gd name="adj1" fmla="val 15344"/>
              <a:gd name="adj2" fmla="val 0"/>
            </a:avLst>
          </a:prstGeom>
          <a:solidFill>
            <a:schemeClr val="bg1">
              <a:lumMod val="95000"/>
            </a:schemeClr>
          </a:solidFill>
          <a:ln>
            <a:noFill/>
          </a:ln>
          <a:effectLst/>
        </p:spPr>
        <p:txBody>
          <a:bodyPr wrap="none" anchor="ctr"/>
          <a:lstStyle/>
          <a:p>
            <a:endParaRPr lang="en-US" dirty="0">
              <a:latin typeface="Poppins" pitchFamily="2" charset="77"/>
            </a:endParaRPr>
          </a:p>
        </p:txBody>
      </p:sp>
      <p:sp>
        <p:nvSpPr>
          <p:cNvPr id="38" name="Freeform 327">
            <a:extLst>
              <a:ext uri="{FF2B5EF4-FFF2-40B4-BE49-F238E27FC236}">
                <a16:creationId xmlns:a16="http://schemas.microsoft.com/office/drawing/2014/main" id="{F114103A-3815-7E19-BC4C-3827B623D4FA}"/>
              </a:ext>
            </a:extLst>
          </p:cNvPr>
          <p:cNvSpPr>
            <a:spLocks noChangeArrowheads="1"/>
          </p:cNvSpPr>
          <p:nvPr/>
        </p:nvSpPr>
        <p:spPr bwMode="auto">
          <a:xfrm>
            <a:off x="669460" y="4085223"/>
            <a:ext cx="159296" cy="101621"/>
          </a:xfrm>
          <a:custGeom>
            <a:avLst/>
            <a:gdLst>
              <a:gd name="T0" fmla="*/ 0 w 254"/>
              <a:gd name="T1" fmla="*/ 0 h 163"/>
              <a:gd name="T2" fmla="*/ 253 w 254"/>
              <a:gd name="T3" fmla="*/ 162 h 163"/>
              <a:gd name="T4" fmla="*/ 253 w 254"/>
              <a:gd name="T5" fmla="*/ 0 h 163"/>
              <a:gd name="T6" fmla="*/ 0 w 254"/>
              <a:gd name="T7" fmla="*/ 0 h 163"/>
            </a:gdLst>
            <a:ahLst/>
            <a:cxnLst>
              <a:cxn ang="0">
                <a:pos x="T0" y="T1"/>
              </a:cxn>
              <a:cxn ang="0">
                <a:pos x="T2" y="T3"/>
              </a:cxn>
              <a:cxn ang="0">
                <a:pos x="T4" y="T5"/>
              </a:cxn>
              <a:cxn ang="0">
                <a:pos x="T6" y="T7"/>
              </a:cxn>
            </a:cxnLst>
            <a:rect l="0" t="0" r="r" b="b"/>
            <a:pathLst>
              <a:path w="254" h="163">
                <a:moveTo>
                  <a:pt x="0" y="0"/>
                </a:moveTo>
                <a:lnTo>
                  <a:pt x="253" y="162"/>
                </a:lnTo>
                <a:lnTo>
                  <a:pt x="253" y="0"/>
                </a:lnTo>
                <a:lnTo>
                  <a:pt x="0" y="0"/>
                </a:lnTo>
              </a:path>
            </a:pathLst>
          </a:custGeom>
          <a:solidFill>
            <a:schemeClr val="accent1">
              <a:lumMod val="50000"/>
            </a:schemeClr>
          </a:solidFill>
          <a:ln>
            <a:noFill/>
          </a:ln>
          <a:effectLst/>
        </p:spPr>
        <p:txBody>
          <a:bodyPr wrap="none" anchor="ctr"/>
          <a:lstStyle/>
          <a:p>
            <a:endParaRPr lang="en-US" dirty="0">
              <a:latin typeface="Poppins" pitchFamily="2" charset="77"/>
            </a:endParaRPr>
          </a:p>
        </p:txBody>
      </p:sp>
      <p:sp>
        <p:nvSpPr>
          <p:cNvPr id="43" name="Freeform 382">
            <a:extLst>
              <a:ext uri="{FF2B5EF4-FFF2-40B4-BE49-F238E27FC236}">
                <a16:creationId xmlns:a16="http://schemas.microsoft.com/office/drawing/2014/main" id="{2564018E-501E-01B3-8507-636ACCDB970F}"/>
              </a:ext>
            </a:extLst>
          </p:cNvPr>
          <p:cNvSpPr>
            <a:spLocks noChangeArrowheads="1"/>
          </p:cNvSpPr>
          <p:nvPr/>
        </p:nvSpPr>
        <p:spPr bwMode="auto">
          <a:xfrm>
            <a:off x="669460" y="3439932"/>
            <a:ext cx="723314" cy="646331"/>
          </a:xfrm>
          <a:custGeom>
            <a:avLst/>
            <a:gdLst>
              <a:gd name="T0" fmla="*/ 1800 w 1801"/>
              <a:gd name="T1" fmla="*/ 1867 h 1868"/>
              <a:gd name="T2" fmla="*/ 0 w 1801"/>
              <a:gd name="T3" fmla="*/ 1867 h 1868"/>
              <a:gd name="T4" fmla="*/ 0 w 1801"/>
              <a:gd name="T5" fmla="*/ 0 h 1868"/>
              <a:gd name="T6" fmla="*/ 1800 w 1801"/>
              <a:gd name="T7" fmla="*/ 0 h 1868"/>
              <a:gd name="T8" fmla="*/ 1800 w 1801"/>
              <a:gd name="T9" fmla="*/ 1867 h 1868"/>
            </a:gdLst>
            <a:ahLst/>
            <a:cxnLst>
              <a:cxn ang="0">
                <a:pos x="T0" y="T1"/>
              </a:cxn>
              <a:cxn ang="0">
                <a:pos x="T2" y="T3"/>
              </a:cxn>
              <a:cxn ang="0">
                <a:pos x="T4" y="T5"/>
              </a:cxn>
              <a:cxn ang="0">
                <a:pos x="T6" y="T7"/>
              </a:cxn>
              <a:cxn ang="0">
                <a:pos x="T8" y="T9"/>
              </a:cxn>
            </a:cxnLst>
            <a:rect l="0" t="0" r="r" b="b"/>
            <a:pathLst>
              <a:path w="1801" h="1868">
                <a:moveTo>
                  <a:pt x="1800" y="1867"/>
                </a:moveTo>
                <a:lnTo>
                  <a:pt x="0" y="1867"/>
                </a:lnTo>
                <a:lnTo>
                  <a:pt x="0" y="0"/>
                </a:lnTo>
                <a:lnTo>
                  <a:pt x="1800" y="0"/>
                </a:lnTo>
                <a:lnTo>
                  <a:pt x="1800" y="1867"/>
                </a:lnTo>
              </a:path>
            </a:pathLst>
          </a:custGeom>
          <a:solidFill>
            <a:schemeClr val="accent1"/>
          </a:solidFill>
          <a:ln>
            <a:noFill/>
          </a:ln>
          <a:effectLst/>
        </p:spPr>
        <p:txBody>
          <a:bodyPr wrap="none" anchor="ctr"/>
          <a:lstStyle/>
          <a:p>
            <a:endParaRPr lang="en-US" dirty="0">
              <a:latin typeface="Poppins" pitchFamily="2" charset="77"/>
            </a:endParaRPr>
          </a:p>
        </p:txBody>
      </p:sp>
      <p:sp>
        <p:nvSpPr>
          <p:cNvPr id="44" name="Freeform 383">
            <a:extLst>
              <a:ext uri="{FF2B5EF4-FFF2-40B4-BE49-F238E27FC236}">
                <a16:creationId xmlns:a16="http://schemas.microsoft.com/office/drawing/2014/main" id="{22E7C131-EAF4-F581-53FB-FBE21A81EAC3}"/>
              </a:ext>
            </a:extLst>
          </p:cNvPr>
          <p:cNvSpPr>
            <a:spLocks noChangeArrowheads="1"/>
          </p:cNvSpPr>
          <p:nvPr/>
        </p:nvSpPr>
        <p:spPr bwMode="auto">
          <a:xfrm>
            <a:off x="1383617" y="3439932"/>
            <a:ext cx="214225" cy="118098"/>
          </a:xfrm>
          <a:custGeom>
            <a:avLst/>
            <a:gdLst>
              <a:gd name="T0" fmla="*/ 0 w 343"/>
              <a:gd name="T1" fmla="*/ 0 h 190"/>
              <a:gd name="T2" fmla="*/ 0 w 343"/>
              <a:gd name="T3" fmla="*/ 189 h 190"/>
              <a:gd name="T4" fmla="*/ 342 w 343"/>
              <a:gd name="T5" fmla="*/ 189 h 190"/>
              <a:gd name="T6" fmla="*/ 0 w 343"/>
              <a:gd name="T7" fmla="*/ 0 h 190"/>
            </a:gdLst>
            <a:ahLst/>
            <a:cxnLst>
              <a:cxn ang="0">
                <a:pos x="T0" y="T1"/>
              </a:cxn>
              <a:cxn ang="0">
                <a:pos x="T2" y="T3"/>
              </a:cxn>
              <a:cxn ang="0">
                <a:pos x="T4" y="T5"/>
              </a:cxn>
              <a:cxn ang="0">
                <a:pos x="T6" y="T7"/>
              </a:cxn>
            </a:cxnLst>
            <a:rect l="0" t="0" r="r" b="b"/>
            <a:pathLst>
              <a:path w="343" h="190">
                <a:moveTo>
                  <a:pt x="0" y="0"/>
                </a:moveTo>
                <a:lnTo>
                  <a:pt x="0" y="189"/>
                </a:lnTo>
                <a:lnTo>
                  <a:pt x="342" y="189"/>
                </a:lnTo>
                <a:lnTo>
                  <a:pt x="0" y="0"/>
                </a:lnTo>
              </a:path>
            </a:pathLst>
          </a:custGeom>
          <a:solidFill>
            <a:schemeClr val="accent1">
              <a:lumMod val="50000"/>
            </a:schemeClr>
          </a:solidFill>
          <a:ln>
            <a:noFill/>
          </a:ln>
          <a:effectLst/>
        </p:spPr>
        <p:txBody>
          <a:bodyPr wrap="none" anchor="ctr"/>
          <a:lstStyle/>
          <a:p>
            <a:endParaRPr lang="en-US" dirty="0">
              <a:latin typeface="Poppins" pitchFamily="2" charset="77"/>
            </a:endParaRPr>
          </a:p>
        </p:txBody>
      </p:sp>
      <p:sp>
        <p:nvSpPr>
          <p:cNvPr id="45" name="TextBox 44">
            <a:extLst>
              <a:ext uri="{FF2B5EF4-FFF2-40B4-BE49-F238E27FC236}">
                <a16:creationId xmlns:a16="http://schemas.microsoft.com/office/drawing/2014/main" id="{471FD388-8F9A-940E-AA19-76C0B0C1BC12}"/>
              </a:ext>
            </a:extLst>
          </p:cNvPr>
          <p:cNvSpPr txBox="1"/>
          <p:nvPr/>
        </p:nvSpPr>
        <p:spPr>
          <a:xfrm>
            <a:off x="1508467" y="3576215"/>
            <a:ext cx="2362617" cy="307777"/>
          </a:xfrm>
          <a:prstGeom prst="rect">
            <a:avLst/>
          </a:prstGeom>
          <a:noFill/>
        </p:spPr>
        <p:txBody>
          <a:bodyPr wrap="square" rtlCol="0" anchor="b">
            <a:spAutoFit/>
          </a:bodyPr>
          <a:lstStyle/>
          <a:p>
            <a:r>
              <a:rPr lang="en-US" sz="1400" b="1" spc="-15" dirty="0">
                <a:solidFill>
                  <a:schemeClr val="accent3"/>
                </a:solidFill>
                <a:cs typeface="Poppins" pitchFamily="2" charset="77"/>
              </a:rPr>
              <a:t>Access</a:t>
            </a:r>
            <a:endParaRPr lang="en-US" sz="1700" b="1" spc="-15" dirty="0">
              <a:solidFill>
                <a:schemeClr val="accent3"/>
              </a:solidFill>
              <a:cs typeface="Poppins" pitchFamily="2" charset="77"/>
            </a:endParaRPr>
          </a:p>
        </p:txBody>
      </p:sp>
      <p:sp>
        <p:nvSpPr>
          <p:cNvPr id="46" name="TextBox 45">
            <a:extLst>
              <a:ext uri="{FF2B5EF4-FFF2-40B4-BE49-F238E27FC236}">
                <a16:creationId xmlns:a16="http://schemas.microsoft.com/office/drawing/2014/main" id="{254C822C-6E98-E825-C65C-208080FCB27D}"/>
              </a:ext>
            </a:extLst>
          </p:cNvPr>
          <p:cNvSpPr txBox="1"/>
          <p:nvPr/>
        </p:nvSpPr>
        <p:spPr>
          <a:xfrm>
            <a:off x="1508467" y="3782614"/>
            <a:ext cx="3457237" cy="253916"/>
          </a:xfrm>
          <a:prstGeom prst="rect">
            <a:avLst/>
          </a:prstGeom>
          <a:noFill/>
        </p:spPr>
        <p:txBody>
          <a:bodyPr wrap="square" rtlCol="0">
            <a:spAutoFit/>
          </a:bodyPr>
          <a:lstStyle/>
          <a:p>
            <a:r>
              <a:rPr lang="en-US" sz="1050" spc="-10" dirty="0">
                <a:cs typeface="Poppins" pitchFamily="2" charset="77"/>
              </a:rPr>
              <a:t>MSP: QMB, QMB+, SLMB+, and FBDE</a:t>
            </a:r>
            <a:endParaRPr lang="en-US" sz="1050" b="1" spc="-10" dirty="0">
              <a:cs typeface="Poppins" pitchFamily="2" charset="77"/>
            </a:endParaRPr>
          </a:p>
        </p:txBody>
      </p:sp>
      <p:sp>
        <p:nvSpPr>
          <p:cNvPr id="47" name="Freeform 120">
            <a:extLst>
              <a:ext uri="{FF2B5EF4-FFF2-40B4-BE49-F238E27FC236}">
                <a16:creationId xmlns:a16="http://schemas.microsoft.com/office/drawing/2014/main" id="{1911C58C-9E83-9B28-C5A9-35514425D53E}"/>
              </a:ext>
            </a:extLst>
          </p:cNvPr>
          <p:cNvSpPr>
            <a:spLocks noChangeArrowheads="1"/>
          </p:cNvSpPr>
          <p:nvPr/>
        </p:nvSpPr>
        <p:spPr bwMode="auto">
          <a:xfrm>
            <a:off x="810588" y="3530049"/>
            <a:ext cx="457200" cy="457200"/>
          </a:xfrm>
          <a:custGeom>
            <a:avLst/>
            <a:gdLst>
              <a:gd name="T0" fmla="*/ 1616 w 1617"/>
              <a:gd name="T1" fmla="*/ 808 h 1616"/>
              <a:gd name="T2" fmla="*/ 1616 w 1617"/>
              <a:gd name="T3" fmla="*/ 808 h 1616"/>
              <a:gd name="T4" fmla="*/ 808 w 1617"/>
              <a:gd name="T5" fmla="*/ 1615 h 1616"/>
              <a:gd name="T6" fmla="*/ 808 w 1617"/>
              <a:gd name="T7" fmla="*/ 1615 h 1616"/>
              <a:gd name="T8" fmla="*/ 0 w 1617"/>
              <a:gd name="T9" fmla="*/ 808 h 1616"/>
              <a:gd name="T10" fmla="*/ 0 w 1617"/>
              <a:gd name="T11" fmla="*/ 808 h 1616"/>
              <a:gd name="T12" fmla="*/ 808 w 1617"/>
              <a:gd name="T13" fmla="*/ 0 h 1616"/>
              <a:gd name="T14" fmla="*/ 808 w 1617"/>
              <a:gd name="T15" fmla="*/ 0 h 1616"/>
              <a:gd name="T16" fmla="*/ 1616 w 1617"/>
              <a:gd name="T17" fmla="*/ 808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6">
                <a:moveTo>
                  <a:pt x="1616" y="808"/>
                </a:moveTo>
                <a:lnTo>
                  <a:pt x="1616" y="808"/>
                </a:lnTo>
                <a:cubicBezTo>
                  <a:pt x="1616" y="1254"/>
                  <a:pt x="1254" y="1615"/>
                  <a:pt x="808" y="1615"/>
                </a:cubicBezTo>
                <a:lnTo>
                  <a:pt x="808" y="1615"/>
                </a:lnTo>
                <a:cubicBezTo>
                  <a:pt x="362" y="1615"/>
                  <a:pt x="0" y="1254"/>
                  <a:pt x="0" y="808"/>
                </a:cubicBezTo>
                <a:lnTo>
                  <a:pt x="0" y="808"/>
                </a:lnTo>
                <a:cubicBezTo>
                  <a:pt x="0" y="362"/>
                  <a:pt x="362" y="0"/>
                  <a:pt x="808" y="0"/>
                </a:cubicBezTo>
                <a:lnTo>
                  <a:pt x="808" y="0"/>
                </a:lnTo>
                <a:cubicBezTo>
                  <a:pt x="1254" y="0"/>
                  <a:pt x="1616" y="362"/>
                  <a:pt x="1616" y="808"/>
                </a:cubicBezTo>
              </a:path>
            </a:pathLst>
          </a:custGeom>
          <a:solidFill>
            <a:schemeClr val="tx2">
              <a:lumMod val="20000"/>
              <a:lumOff val="80000"/>
            </a:schemeClr>
          </a:solidFill>
          <a:ln>
            <a:noFill/>
          </a:ln>
          <a:effectLst/>
        </p:spPr>
        <p:txBody>
          <a:bodyPr wrap="none" anchor="ctr"/>
          <a:lstStyle/>
          <a:p>
            <a:endParaRPr lang="en-US" dirty="0">
              <a:latin typeface="Poppins" pitchFamily="2" charset="77"/>
            </a:endParaRPr>
          </a:p>
        </p:txBody>
      </p:sp>
      <p:sp>
        <p:nvSpPr>
          <p:cNvPr id="48" name="Freeform 121">
            <a:extLst>
              <a:ext uri="{FF2B5EF4-FFF2-40B4-BE49-F238E27FC236}">
                <a16:creationId xmlns:a16="http://schemas.microsoft.com/office/drawing/2014/main" id="{8F1A6116-990E-85F2-DDB3-8906AB7D3D12}"/>
              </a:ext>
            </a:extLst>
          </p:cNvPr>
          <p:cNvSpPr>
            <a:spLocks noChangeArrowheads="1"/>
          </p:cNvSpPr>
          <p:nvPr/>
        </p:nvSpPr>
        <p:spPr bwMode="auto">
          <a:xfrm>
            <a:off x="901477" y="3620931"/>
            <a:ext cx="274320" cy="274320"/>
          </a:xfrm>
          <a:custGeom>
            <a:avLst/>
            <a:gdLst>
              <a:gd name="T0" fmla="*/ 1025 w 1026"/>
              <a:gd name="T1" fmla="*/ 512 h 1025"/>
              <a:gd name="T2" fmla="*/ 1025 w 1026"/>
              <a:gd name="T3" fmla="*/ 512 h 1025"/>
              <a:gd name="T4" fmla="*/ 512 w 1026"/>
              <a:gd name="T5" fmla="*/ 1024 h 1025"/>
              <a:gd name="T6" fmla="*/ 512 w 1026"/>
              <a:gd name="T7" fmla="*/ 1024 h 1025"/>
              <a:gd name="T8" fmla="*/ 0 w 1026"/>
              <a:gd name="T9" fmla="*/ 512 h 1025"/>
              <a:gd name="T10" fmla="*/ 0 w 1026"/>
              <a:gd name="T11" fmla="*/ 512 h 1025"/>
              <a:gd name="T12" fmla="*/ 512 w 1026"/>
              <a:gd name="T13" fmla="*/ 0 h 1025"/>
              <a:gd name="T14" fmla="*/ 512 w 1026"/>
              <a:gd name="T15" fmla="*/ 0 h 1025"/>
              <a:gd name="T16" fmla="*/ 1025 w 1026"/>
              <a:gd name="T17" fmla="*/ 512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6" h="1025">
                <a:moveTo>
                  <a:pt x="1025" y="512"/>
                </a:moveTo>
                <a:lnTo>
                  <a:pt x="1025" y="512"/>
                </a:lnTo>
                <a:cubicBezTo>
                  <a:pt x="1025" y="795"/>
                  <a:pt x="795" y="1024"/>
                  <a:pt x="512" y="1024"/>
                </a:cubicBezTo>
                <a:lnTo>
                  <a:pt x="512" y="1024"/>
                </a:lnTo>
                <a:cubicBezTo>
                  <a:pt x="229" y="1024"/>
                  <a:pt x="0" y="795"/>
                  <a:pt x="0" y="512"/>
                </a:cubicBezTo>
                <a:lnTo>
                  <a:pt x="0" y="512"/>
                </a:lnTo>
                <a:cubicBezTo>
                  <a:pt x="0" y="229"/>
                  <a:pt x="229" y="0"/>
                  <a:pt x="512" y="0"/>
                </a:cubicBezTo>
                <a:lnTo>
                  <a:pt x="512" y="0"/>
                </a:lnTo>
                <a:cubicBezTo>
                  <a:pt x="795" y="0"/>
                  <a:pt x="1025" y="229"/>
                  <a:pt x="1025" y="512"/>
                </a:cubicBezTo>
              </a:path>
            </a:pathLst>
          </a:custGeom>
          <a:solidFill>
            <a:schemeClr val="accent3"/>
          </a:solidFill>
          <a:ln>
            <a:noFill/>
          </a:ln>
          <a:effectLst/>
        </p:spPr>
        <p:txBody>
          <a:bodyPr wrap="none" anchor="ctr"/>
          <a:lstStyle/>
          <a:p>
            <a:endParaRPr lang="en-US" dirty="0">
              <a:latin typeface="Poppins" pitchFamily="2" charset="77"/>
            </a:endParaRPr>
          </a:p>
        </p:txBody>
      </p:sp>
      <p:sp>
        <p:nvSpPr>
          <p:cNvPr id="49" name="TextBox 48">
            <a:extLst>
              <a:ext uri="{FF2B5EF4-FFF2-40B4-BE49-F238E27FC236}">
                <a16:creationId xmlns:a16="http://schemas.microsoft.com/office/drawing/2014/main" id="{2E5E7A69-48C8-D379-5206-00A89D68168C}"/>
              </a:ext>
            </a:extLst>
          </p:cNvPr>
          <p:cNvSpPr txBox="1"/>
          <p:nvPr/>
        </p:nvSpPr>
        <p:spPr>
          <a:xfrm>
            <a:off x="950746" y="3629505"/>
            <a:ext cx="188025" cy="276999"/>
          </a:xfrm>
          <a:prstGeom prst="rect">
            <a:avLst/>
          </a:prstGeom>
          <a:noFill/>
        </p:spPr>
        <p:txBody>
          <a:bodyPr wrap="square" rtlCol="0" anchor="ctr">
            <a:spAutoFit/>
          </a:bodyPr>
          <a:lstStyle/>
          <a:p>
            <a:pPr algn="ctr"/>
            <a:r>
              <a:rPr lang="en-US" sz="1200" b="1" spc="-15" dirty="0">
                <a:solidFill>
                  <a:srgbClr val="FFFFFF"/>
                </a:solidFill>
                <a:latin typeface="Poppins" pitchFamily="2" charset="77"/>
                <a:cs typeface="Poppins" pitchFamily="2" charset="77"/>
              </a:rPr>
              <a:t>2</a:t>
            </a:r>
          </a:p>
        </p:txBody>
      </p:sp>
      <p:sp>
        <p:nvSpPr>
          <p:cNvPr id="50" name="Round Same Side Corner Rectangle 127">
            <a:extLst>
              <a:ext uri="{FF2B5EF4-FFF2-40B4-BE49-F238E27FC236}">
                <a16:creationId xmlns:a16="http://schemas.microsoft.com/office/drawing/2014/main" id="{05916848-0155-B418-D452-B1BA0E62FBCA}"/>
              </a:ext>
            </a:extLst>
          </p:cNvPr>
          <p:cNvSpPr/>
          <p:nvPr/>
        </p:nvSpPr>
        <p:spPr>
          <a:xfrm rot="5400000">
            <a:off x="2642264" y="2558803"/>
            <a:ext cx="608788" cy="4249764"/>
          </a:xfrm>
          <a:prstGeom prst="round2SameRect">
            <a:avLst>
              <a:gd name="adj1" fmla="val 15344"/>
              <a:gd name="adj2" fmla="val 0"/>
            </a:avLst>
          </a:prstGeom>
          <a:solidFill>
            <a:schemeClr val="bg1">
              <a:lumMod val="95000"/>
            </a:schemeClr>
          </a:solidFill>
          <a:ln>
            <a:noFill/>
          </a:ln>
          <a:effectLst/>
        </p:spPr>
        <p:txBody>
          <a:bodyPr wrap="none" anchor="ctr"/>
          <a:lstStyle/>
          <a:p>
            <a:endParaRPr lang="en-US" dirty="0">
              <a:latin typeface="Poppins" pitchFamily="2" charset="77"/>
            </a:endParaRPr>
          </a:p>
        </p:txBody>
      </p:sp>
      <p:sp>
        <p:nvSpPr>
          <p:cNvPr id="51" name="Freeform 327">
            <a:extLst>
              <a:ext uri="{FF2B5EF4-FFF2-40B4-BE49-F238E27FC236}">
                <a16:creationId xmlns:a16="http://schemas.microsoft.com/office/drawing/2014/main" id="{6EF215A6-C8EE-4962-9AE9-2A072AC615CD}"/>
              </a:ext>
            </a:extLst>
          </p:cNvPr>
          <p:cNvSpPr>
            <a:spLocks noChangeArrowheads="1"/>
          </p:cNvSpPr>
          <p:nvPr/>
        </p:nvSpPr>
        <p:spPr bwMode="auto">
          <a:xfrm>
            <a:off x="665228" y="4906484"/>
            <a:ext cx="159296" cy="101621"/>
          </a:xfrm>
          <a:custGeom>
            <a:avLst/>
            <a:gdLst>
              <a:gd name="T0" fmla="*/ 0 w 254"/>
              <a:gd name="T1" fmla="*/ 0 h 163"/>
              <a:gd name="T2" fmla="*/ 253 w 254"/>
              <a:gd name="T3" fmla="*/ 162 h 163"/>
              <a:gd name="T4" fmla="*/ 253 w 254"/>
              <a:gd name="T5" fmla="*/ 0 h 163"/>
              <a:gd name="T6" fmla="*/ 0 w 254"/>
              <a:gd name="T7" fmla="*/ 0 h 163"/>
            </a:gdLst>
            <a:ahLst/>
            <a:cxnLst>
              <a:cxn ang="0">
                <a:pos x="T0" y="T1"/>
              </a:cxn>
              <a:cxn ang="0">
                <a:pos x="T2" y="T3"/>
              </a:cxn>
              <a:cxn ang="0">
                <a:pos x="T4" y="T5"/>
              </a:cxn>
              <a:cxn ang="0">
                <a:pos x="T6" y="T7"/>
              </a:cxn>
            </a:cxnLst>
            <a:rect l="0" t="0" r="r" b="b"/>
            <a:pathLst>
              <a:path w="254" h="163">
                <a:moveTo>
                  <a:pt x="0" y="0"/>
                </a:moveTo>
                <a:lnTo>
                  <a:pt x="253" y="162"/>
                </a:lnTo>
                <a:lnTo>
                  <a:pt x="253" y="0"/>
                </a:lnTo>
                <a:lnTo>
                  <a:pt x="0" y="0"/>
                </a:lnTo>
              </a:path>
            </a:pathLst>
          </a:custGeom>
          <a:solidFill>
            <a:schemeClr val="accent1">
              <a:lumMod val="50000"/>
            </a:schemeClr>
          </a:solidFill>
          <a:ln>
            <a:noFill/>
          </a:ln>
          <a:effectLst/>
        </p:spPr>
        <p:txBody>
          <a:bodyPr wrap="none" anchor="ctr"/>
          <a:lstStyle/>
          <a:p>
            <a:endParaRPr lang="en-US" dirty="0">
              <a:latin typeface="Poppins" pitchFamily="2" charset="77"/>
            </a:endParaRPr>
          </a:p>
        </p:txBody>
      </p:sp>
      <p:sp>
        <p:nvSpPr>
          <p:cNvPr id="52" name="Freeform 382">
            <a:extLst>
              <a:ext uri="{FF2B5EF4-FFF2-40B4-BE49-F238E27FC236}">
                <a16:creationId xmlns:a16="http://schemas.microsoft.com/office/drawing/2014/main" id="{B1F0E97B-2E87-D4E9-CD93-6B396618AEB1}"/>
              </a:ext>
            </a:extLst>
          </p:cNvPr>
          <p:cNvSpPr>
            <a:spLocks noChangeArrowheads="1"/>
          </p:cNvSpPr>
          <p:nvPr/>
        </p:nvSpPr>
        <p:spPr bwMode="auto">
          <a:xfrm>
            <a:off x="665228" y="4261193"/>
            <a:ext cx="723314" cy="646331"/>
          </a:xfrm>
          <a:custGeom>
            <a:avLst/>
            <a:gdLst>
              <a:gd name="T0" fmla="*/ 1800 w 1801"/>
              <a:gd name="T1" fmla="*/ 1867 h 1868"/>
              <a:gd name="T2" fmla="*/ 0 w 1801"/>
              <a:gd name="T3" fmla="*/ 1867 h 1868"/>
              <a:gd name="T4" fmla="*/ 0 w 1801"/>
              <a:gd name="T5" fmla="*/ 0 h 1868"/>
              <a:gd name="T6" fmla="*/ 1800 w 1801"/>
              <a:gd name="T7" fmla="*/ 0 h 1868"/>
              <a:gd name="T8" fmla="*/ 1800 w 1801"/>
              <a:gd name="T9" fmla="*/ 1867 h 1868"/>
            </a:gdLst>
            <a:ahLst/>
            <a:cxnLst>
              <a:cxn ang="0">
                <a:pos x="T0" y="T1"/>
              </a:cxn>
              <a:cxn ang="0">
                <a:pos x="T2" y="T3"/>
              </a:cxn>
              <a:cxn ang="0">
                <a:pos x="T4" y="T5"/>
              </a:cxn>
              <a:cxn ang="0">
                <a:pos x="T6" y="T7"/>
              </a:cxn>
              <a:cxn ang="0">
                <a:pos x="T8" y="T9"/>
              </a:cxn>
            </a:cxnLst>
            <a:rect l="0" t="0" r="r" b="b"/>
            <a:pathLst>
              <a:path w="1801" h="1868">
                <a:moveTo>
                  <a:pt x="1800" y="1867"/>
                </a:moveTo>
                <a:lnTo>
                  <a:pt x="0" y="1867"/>
                </a:lnTo>
                <a:lnTo>
                  <a:pt x="0" y="0"/>
                </a:lnTo>
                <a:lnTo>
                  <a:pt x="1800" y="0"/>
                </a:lnTo>
                <a:lnTo>
                  <a:pt x="1800" y="1867"/>
                </a:lnTo>
              </a:path>
            </a:pathLst>
          </a:custGeom>
          <a:solidFill>
            <a:schemeClr val="accent1"/>
          </a:solidFill>
          <a:ln>
            <a:noFill/>
          </a:ln>
          <a:effectLst/>
        </p:spPr>
        <p:txBody>
          <a:bodyPr wrap="none" anchor="ctr"/>
          <a:lstStyle/>
          <a:p>
            <a:endParaRPr lang="en-US" dirty="0">
              <a:latin typeface="Poppins" pitchFamily="2" charset="77"/>
            </a:endParaRPr>
          </a:p>
        </p:txBody>
      </p:sp>
      <p:sp>
        <p:nvSpPr>
          <p:cNvPr id="53" name="Freeform 383">
            <a:extLst>
              <a:ext uri="{FF2B5EF4-FFF2-40B4-BE49-F238E27FC236}">
                <a16:creationId xmlns:a16="http://schemas.microsoft.com/office/drawing/2014/main" id="{179388B1-6E6C-51A8-EA16-DC931B6E82F2}"/>
              </a:ext>
            </a:extLst>
          </p:cNvPr>
          <p:cNvSpPr>
            <a:spLocks noChangeArrowheads="1"/>
          </p:cNvSpPr>
          <p:nvPr/>
        </p:nvSpPr>
        <p:spPr bwMode="auto">
          <a:xfrm>
            <a:off x="1379385" y="4261193"/>
            <a:ext cx="214225" cy="118098"/>
          </a:xfrm>
          <a:custGeom>
            <a:avLst/>
            <a:gdLst>
              <a:gd name="T0" fmla="*/ 0 w 343"/>
              <a:gd name="T1" fmla="*/ 0 h 190"/>
              <a:gd name="T2" fmla="*/ 0 w 343"/>
              <a:gd name="T3" fmla="*/ 189 h 190"/>
              <a:gd name="T4" fmla="*/ 342 w 343"/>
              <a:gd name="T5" fmla="*/ 189 h 190"/>
              <a:gd name="T6" fmla="*/ 0 w 343"/>
              <a:gd name="T7" fmla="*/ 0 h 190"/>
            </a:gdLst>
            <a:ahLst/>
            <a:cxnLst>
              <a:cxn ang="0">
                <a:pos x="T0" y="T1"/>
              </a:cxn>
              <a:cxn ang="0">
                <a:pos x="T2" y="T3"/>
              </a:cxn>
              <a:cxn ang="0">
                <a:pos x="T4" y="T5"/>
              </a:cxn>
              <a:cxn ang="0">
                <a:pos x="T6" y="T7"/>
              </a:cxn>
            </a:cxnLst>
            <a:rect l="0" t="0" r="r" b="b"/>
            <a:pathLst>
              <a:path w="343" h="190">
                <a:moveTo>
                  <a:pt x="0" y="0"/>
                </a:moveTo>
                <a:lnTo>
                  <a:pt x="0" y="189"/>
                </a:lnTo>
                <a:lnTo>
                  <a:pt x="342" y="189"/>
                </a:lnTo>
                <a:lnTo>
                  <a:pt x="0" y="0"/>
                </a:lnTo>
              </a:path>
            </a:pathLst>
          </a:custGeom>
          <a:solidFill>
            <a:schemeClr val="accent1">
              <a:lumMod val="50000"/>
            </a:schemeClr>
          </a:solidFill>
          <a:ln>
            <a:noFill/>
          </a:ln>
          <a:effectLst/>
        </p:spPr>
        <p:txBody>
          <a:bodyPr wrap="none" anchor="ctr"/>
          <a:lstStyle/>
          <a:p>
            <a:endParaRPr lang="en-US" dirty="0">
              <a:latin typeface="Poppins" pitchFamily="2" charset="77"/>
            </a:endParaRPr>
          </a:p>
        </p:txBody>
      </p:sp>
      <p:sp>
        <p:nvSpPr>
          <p:cNvPr id="54" name="TextBox 53">
            <a:extLst>
              <a:ext uri="{FF2B5EF4-FFF2-40B4-BE49-F238E27FC236}">
                <a16:creationId xmlns:a16="http://schemas.microsoft.com/office/drawing/2014/main" id="{055D2797-D759-82A2-02D8-3F6FA41E6F03}"/>
              </a:ext>
            </a:extLst>
          </p:cNvPr>
          <p:cNvSpPr txBox="1"/>
          <p:nvPr/>
        </p:nvSpPr>
        <p:spPr>
          <a:xfrm>
            <a:off x="1504235" y="4397476"/>
            <a:ext cx="3357540" cy="307777"/>
          </a:xfrm>
          <a:prstGeom prst="rect">
            <a:avLst/>
          </a:prstGeom>
          <a:noFill/>
        </p:spPr>
        <p:txBody>
          <a:bodyPr wrap="square" rtlCol="0" anchor="b">
            <a:spAutoFit/>
          </a:bodyPr>
          <a:lstStyle/>
          <a:p>
            <a:r>
              <a:rPr lang="en-US" sz="1400" b="1" spc="-15" dirty="0">
                <a:solidFill>
                  <a:schemeClr val="accent3"/>
                </a:solidFill>
                <a:cs typeface="Poppins" pitchFamily="2" charset="77"/>
              </a:rPr>
              <a:t>All Dual or All Dual Assure (select markets)</a:t>
            </a:r>
            <a:endParaRPr lang="en-US" sz="1700" b="1" spc="-15" dirty="0">
              <a:solidFill>
                <a:schemeClr val="accent3"/>
              </a:solidFill>
              <a:cs typeface="Poppins" pitchFamily="2" charset="77"/>
            </a:endParaRPr>
          </a:p>
        </p:txBody>
      </p:sp>
      <p:sp>
        <p:nvSpPr>
          <p:cNvPr id="55" name="TextBox 54">
            <a:extLst>
              <a:ext uri="{FF2B5EF4-FFF2-40B4-BE49-F238E27FC236}">
                <a16:creationId xmlns:a16="http://schemas.microsoft.com/office/drawing/2014/main" id="{9BDBF95A-9A24-FB4D-0067-88548AF16C29}"/>
              </a:ext>
            </a:extLst>
          </p:cNvPr>
          <p:cNvSpPr txBox="1"/>
          <p:nvPr/>
        </p:nvSpPr>
        <p:spPr>
          <a:xfrm>
            <a:off x="1504235" y="4603875"/>
            <a:ext cx="3461469" cy="253916"/>
          </a:xfrm>
          <a:prstGeom prst="rect">
            <a:avLst/>
          </a:prstGeom>
          <a:noFill/>
        </p:spPr>
        <p:txBody>
          <a:bodyPr wrap="square" rtlCol="0">
            <a:spAutoFit/>
          </a:bodyPr>
          <a:lstStyle/>
          <a:p>
            <a:r>
              <a:rPr lang="en-US" sz="1050" spc="-10" dirty="0">
                <a:cs typeface="Poppins" pitchFamily="2" charset="77"/>
              </a:rPr>
              <a:t>MSP: QMB, QMB+, SLMB+, FBDE+, SLMB only, QDWI, and QI</a:t>
            </a:r>
          </a:p>
        </p:txBody>
      </p:sp>
      <p:sp>
        <p:nvSpPr>
          <p:cNvPr id="56" name="Freeform 120">
            <a:extLst>
              <a:ext uri="{FF2B5EF4-FFF2-40B4-BE49-F238E27FC236}">
                <a16:creationId xmlns:a16="http://schemas.microsoft.com/office/drawing/2014/main" id="{150DD465-4A5E-7367-5595-F8006DC409B8}"/>
              </a:ext>
            </a:extLst>
          </p:cNvPr>
          <p:cNvSpPr>
            <a:spLocks noChangeArrowheads="1"/>
          </p:cNvSpPr>
          <p:nvPr/>
        </p:nvSpPr>
        <p:spPr bwMode="auto">
          <a:xfrm>
            <a:off x="806356" y="4351310"/>
            <a:ext cx="457200" cy="457200"/>
          </a:xfrm>
          <a:custGeom>
            <a:avLst/>
            <a:gdLst>
              <a:gd name="T0" fmla="*/ 1616 w 1617"/>
              <a:gd name="T1" fmla="*/ 808 h 1616"/>
              <a:gd name="T2" fmla="*/ 1616 w 1617"/>
              <a:gd name="T3" fmla="*/ 808 h 1616"/>
              <a:gd name="T4" fmla="*/ 808 w 1617"/>
              <a:gd name="T5" fmla="*/ 1615 h 1616"/>
              <a:gd name="T6" fmla="*/ 808 w 1617"/>
              <a:gd name="T7" fmla="*/ 1615 h 1616"/>
              <a:gd name="T8" fmla="*/ 0 w 1617"/>
              <a:gd name="T9" fmla="*/ 808 h 1616"/>
              <a:gd name="T10" fmla="*/ 0 w 1617"/>
              <a:gd name="T11" fmla="*/ 808 h 1616"/>
              <a:gd name="T12" fmla="*/ 808 w 1617"/>
              <a:gd name="T13" fmla="*/ 0 h 1616"/>
              <a:gd name="T14" fmla="*/ 808 w 1617"/>
              <a:gd name="T15" fmla="*/ 0 h 1616"/>
              <a:gd name="T16" fmla="*/ 1616 w 1617"/>
              <a:gd name="T17" fmla="*/ 808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6">
                <a:moveTo>
                  <a:pt x="1616" y="808"/>
                </a:moveTo>
                <a:lnTo>
                  <a:pt x="1616" y="808"/>
                </a:lnTo>
                <a:cubicBezTo>
                  <a:pt x="1616" y="1254"/>
                  <a:pt x="1254" y="1615"/>
                  <a:pt x="808" y="1615"/>
                </a:cubicBezTo>
                <a:lnTo>
                  <a:pt x="808" y="1615"/>
                </a:lnTo>
                <a:cubicBezTo>
                  <a:pt x="362" y="1615"/>
                  <a:pt x="0" y="1254"/>
                  <a:pt x="0" y="808"/>
                </a:cubicBezTo>
                <a:lnTo>
                  <a:pt x="0" y="808"/>
                </a:lnTo>
                <a:cubicBezTo>
                  <a:pt x="0" y="362"/>
                  <a:pt x="362" y="0"/>
                  <a:pt x="808" y="0"/>
                </a:cubicBezTo>
                <a:lnTo>
                  <a:pt x="808" y="0"/>
                </a:lnTo>
                <a:cubicBezTo>
                  <a:pt x="1254" y="0"/>
                  <a:pt x="1616" y="362"/>
                  <a:pt x="1616" y="808"/>
                </a:cubicBezTo>
              </a:path>
            </a:pathLst>
          </a:custGeom>
          <a:solidFill>
            <a:schemeClr val="tx2">
              <a:lumMod val="20000"/>
              <a:lumOff val="80000"/>
            </a:schemeClr>
          </a:solidFill>
          <a:ln>
            <a:noFill/>
          </a:ln>
          <a:effectLst/>
        </p:spPr>
        <p:txBody>
          <a:bodyPr wrap="none" anchor="ctr"/>
          <a:lstStyle/>
          <a:p>
            <a:endParaRPr lang="en-US" dirty="0">
              <a:latin typeface="Poppins" pitchFamily="2" charset="77"/>
            </a:endParaRPr>
          </a:p>
        </p:txBody>
      </p:sp>
      <p:sp>
        <p:nvSpPr>
          <p:cNvPr id="57" name="Freeform 121">
            <a:extLst>
              <a:ext uri="{FF2B5EF4-FFF2-40B4-BE49-F238E27FC236}">
                <a16:creationId xmlns:a16="http://schemas.microsoft.com/office/drawing/2014/main" id="{A3CDF956-EF58-F22F-4015-4CC8B5805C28}"/>
              </a:ext>
            </a:extLst>
          </p:cNvPr>
          <p:cNvSpPr>
            <a:spLocks noChangeArrowheads="1"/>
          </p:cNvSpPr>
          <p:nvPr/>
        </p:nvSpPr>
        <p:spPr bwMode="auto">
          <a:xfrm>
            <a:off x="897245" y="4442192"/>
            <a:ext cx="274320" cy="274320"/>
          </a:xfrm>
          <a:custGeom>
            <a:avLst/>
            <a:gdLst>
              <a:gd name="T0" fmla="*/ 1025 w 1026"/>
              <a:gd name="T1" fmla="*/ 512 h 1025"/>
              <a:gd name="T2" fmla="*/ 1025 w 1026"/>
              <a:gd name="T3" fmla="*/ 512 h 1025"/>
              <a:gd name="T4" fmla="*/ 512 w 1026"/>
              <a:gd name="T5" fmla="*/ 1024 h 1025"/>
              <a:gd name="T6" fmla="*/ 512 w 1026"/>
              <a:gd name="T7" fmla="*/ 1024 h 1025"/>
              <a:gd name="T8" fmla="*/ 0 w 1026"/>
              <a:gd name="T9" fmla="*/ 512 h 1025"/>
              <a:gd name="T10" fmla="*/ 0 w 1026"/>
              <a:gd name="T11" fmla="*/ 512 h 1025"/>
              <a:gd name="T12" fmla="*/ 512 w 1026"/>
              <a:gd name="T13" fmla="*/ 0 h 1025"/>
              <a:gd name="T14" fmla="*/ 512 w 1026"/>
              <a:gd name="T15" fmla="*/ 0 h 1025"/>
              <a:gd name="T16" fmla="*/ 1025 w 1026"/>
              <a:gd name="T17" fmla="*/ 512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6" h="1025">
                <a:moveTo>
                  <a:pt x="1025" y="512"/>
                </a:moveTo>
                <a:lnTo>
                  <a:pt x="1025" y="512"/>
                </a:lnTo>
                <a:cubicBezTo>
                  <a:pt x="1025" y="795"/>
                  <a:pt x="795" y="1024"/>
                  <a:pt x="512" y="1024"/>
                </a:cubicBezTo>
                <a:lnTo>
                  <a:pt x="512" y="1024"/>
                </a:lnTo>
                <a:cubicBezTo>
                  <a:pt x="229" y="1024"/>
                  <a:pt x="0" y="795"/>
                  <a:pt x="0" y="512"/>
                </a:cubicBezTo>
                <a:lnTo>
                  <a:pt x="0" y="512"/>
                </a:lnTo>
                <a:cubicBezTo>
                  <a:pt x="0" y="229"/>
                  <a:pt x="229" y="0"/>
                  <a:pt x="512" y="0"/>
                </a:cubicBezTo>
                <a:lnTo>
                  <a:pt x="512" y="0"/>
                </a:lnTo>
                <a:cubicBezTo>
                  <a:pt x="795" y="0"/>
                  <a:pt x="1025" y="229"/>
                  <a:pt x="1025" y="512"/>
                </a:cubicBezTo>
              </a:path>
            </a:pathLst>
          </a:custGeom>
          <a:solidFill>
            <a:schemeClr val="accent3"/>
          </a:solidFill>
          <a:ln>
            <a:noFill/>
          </a:ln>
          <a:effectLst/>
        </p:spPr>
        <p:txBody>
          <a:bodyPr wrap="none" anchor="ctr"/>
          <a:lstStyle/>
          <a:p>
            <a:endParaRPr lang="en-US" dirty="0">
              <a:latin typeface="Poppins" pitchFamily="2" charset="77"/>
            </a:endParaRPr>
          </a:p>
        </p:txBody>
      </p:sp>
      <p:sp>
        <p:nvSpPr>
          <p:cNvPr id="58" name="TextBox 57">
            <a:extLst>
              <a:ext uri="{FF2B5EF4-FFF2-40B4-BE49-F238E27FC236}">
                <a16:creationId xmlns:a16="http://schemas.microsoft.com/office/drawing/2014/main" id="{F2AF5DE8-218D-48FB-E073-1F5E6F97DFF8}"/>
              </a:ext>
            </a:extLst>
          </p:cNvPr>
          <p:cNvSpPr txBox="1"/>
          <p:nvPr/>
        </p:nvSpPr>
        <p:spPr>
          <a:xfrm>
            <a:off x="942281" y="4450766"/>
            <a:ext cx="188025" cy="276999"/>
          </a:xfrm>
          <a:prstGeom prst="rect">
            <a:avLst/>
          </a:prstGeom>
          <a:noFill/>
        </p:spPr>
        <p:txBody>
          <a:bodyPr wrap="square" rtlCol="0" anchor="ctr">
            <a:spAutoFit/>
          </a:bodyPr>
          <a:lstStyle/>
          <a:p>
            <a:pPr algn="ctr"/>
            <a:r>
              <a:rPr lang="en-US" sz="1200" b="1" spc="-15" dirty="0">
                <a:solidFill>
                  <a:srgbClr val="FFFFFF"/>
                </a:solidFill>
                <a:latin typeface="Poppins" pitchFamily="2" charset="77"/>
                <a:cs typeface="Poppins" pitchFamily="2" charset="77"/>
              </a:rPr>
              <a:t>3</a:t>
            </a:r>
          </a:p>
        </p:txBody>
      </p:sp>
      <p:sp>
        <p:nvSpPr>
          <p:cNvPr id="6" name="TextBox 5">
            <a:extLst>
              <a:ext uri="{FF2B5EF4-FFF2-40B4-BE49-F238E27FC236}">
                <a16:creationId xmlns:a16="http://schemas.microsoft.com/office/drawing/2014/main" id="{44FF85F2-ACBA-EC23-CA0E-A049DDB8A8F8}"/>
              </a:ext>
            </a:extLst>
          </p:cNvPr>
          <p:cNvSpPr txBox="1"/>
          <p:nvPr/>
        </p:nvSpPr>
        <p:spPr>
          <a:xfrm>
            <a:off x="5458120" y="6266294"/>
            <a:ext cx="6111754"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All information on this slide is subject to change until approved by CMS.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7B08DF36-8E54-0218-2C7F-AB8049D70915}"/>
              </a:ext>
            </a:extLst>
          </p:cNvPr>
          <p:cNvSpPr>
            <a:spLocks noGrp="1"/>
          </p:cNvSpPr>
          <p:nvPr>
            <p:ph type="title"/>
          </p:nvPr>
        </p:nvSpPr>
        <p:spPr>
          <a:xfrm>
            <a:off x="622125" y="485126"/>
            <a:ext cx="9182275" cy="693480"/>
          </a:xfrm>
        </p:spPr>
        <p:txBody>
          <a:bodyPr/>
          <a:lstStyle/>
          <a:p>
            <a:r>
              <a:rPr lang="en-US" dirty="0">
                <a:solidFill>
                  <a:schemeClr val="accent3"/>
                </a:solidFill>
              </a:rPr>
              <a:t>PY2024 D-SNP Portfolio Approach</a:t>
            </a:r>
            <a:endParaRPr lang="en-US" dirty="0"/>
          </a:p>
        </p:txBody>
      </p:sp>
      <p:sp>
        <p:nvSpPr>
          <p:cNvPr id="9" name="Rectangle 8">
            <a:extLst>
              <a:ext uri="{FF2B5EF4-FFF2-40B4-BE49-F238E27FC236}">
                <a16:creationId xmlns:a16="http://schemas.microsoft.com/office/drawing/2014/main" id="{03DF7E19-672B-9EBE-6237-F7CA84CED676}"/>
              </a:ext>
            </a:extLst>
          </p:cNvPr>
          <p:cNvSpPr/>
          <p:nvPr/>
        </p:nvSpPr>
        <p:spPr>
          <a:xfrm>
            <a:off x="526774" y="6266294"/>
            <a:ext cx="2708195"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5990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 Same Side Corner Rectangle 127">
            <a:extLst>
              <a:ext uri="{FF2B5EF4-FFF2-40B4-BE49-F238E27FC236}">
                <a16:creationId xmlns:a16="http://schemas.microsoft.com/office/drawing/2014/main" id="{05916848-0155-B418-D452-B1BA0E62FBCA}"/>
              </a:ext>
            </a:extLst>
          </p:cNvPr>
          <p:cNvSpPr/>
          <p:nvPr/>
        </p:nvSpPr>
        <p:spPr>
          <a:xfrm rot="5400000">
            <a:off x="2578347" y="2502461"/>
            <a:ext cx="736618" cy="4249760"/>
          </a:xfrm>
          <a:prstGeom prst="round2SameRect">
            <a:avLst>
              <a:gd name="adj1" fmla="val 15344"/>
              <a:gd name="adj2" fmla="val 0"/>
            </a:avLst>
          </a:prstGeom>
          <a:solidFill>
            <a:schemeClr val="bg1">
              <a:lumMod val="95000"/>
            </a:schemeClr>
          </a:solidFill>
          <a:ln>
            <a:noFill/>
          </a:ln>
          <a:effectLst>
            <a:outerShdw blurRad="53320" dist="38100" dir="6267203" sx="102000" sy="102000" algn="tl" rotWithShape="0">
              <a:prstClr val="black">
                <a:alpha val="24782"/>
              </a:prstClr>
            </a:outerShdw>
          </a:effectLst>
        </p:spPr>
        <p:txBody>
          <a:bodyPr wrap="none" anchor="ctr"/>
          <a:lstStyle/>
          <a:p>
            <a:endParaRPr lang="en-US" dirty="0">
              <a:latin typeface="Poppins" pitchFamily="2" charset="77"/>
            </a:endParaRPr>
          </a:p>
        </p:txBody>
      </p:sp>
      <p:sp>
        <p:nvSpPr>
          <p:cNvPr id="52" name="Freeform 382">
            <a:extLst>
              <a:ext uri="{FF2B5EF4-FFF2-40B4-BE49-F238E27FC236}">
                <a16:creationId xmlns:a16="http://schemas.microsoft.com/office/drawing/2014/main" id="{B1F0E97B-2E87-D4E9-CD93-6B396618AEB1}"/>
              </a:ext>
            </a:extLst>
          </p:cNvPr>
          <p:cNvSpPr>
            <a:spLocks noChangeArrowheads="1"/>
          </p:cNvSpPr>
          <p:nvPr/>
        </p:nvSpPr>
        <p:spPr bwMode="auto">
          <a:xfrm>
            <a:off x="665227" y="4110170"/>
            <a:ext cx="911743" cy="814705"/>
          </a:xfrm>
          <a:custGeom>
            <a:avLst/>
            <a:gdLst>
              <a:gd name="T0" fmla="*/ 1800 w 1801"/>
              <a:gd name="T1" fmla="*/ 1867 h 1868"/>
              <a:gd name="T2" fmla="*/ 0 w 1801"/>
              <a:gd name="T3" fmla="*/ 1867 h 1868"/>
              <a:gd name="T4" fmla="*/ 0 w 1801"/>
              <a:gd name="T5" fmla="*/ 0 h 1868"/>
              <a:gd name="T6" fmla="*/ 1800 w 1801"/>
              <a:gd name="T7" fmla="*/ 0 h 1868"/>
              <a:gd name="T8" fmla="*/ 1800 w 1801"/>
              <a:gd name="T9" fmla="*/ 1867 h 1868"/>
            </a:gdLst>
            <a:ahLst/>
            <a:cxnLst>
              <a:cxn ang="0">
                <a:pos x="T0" y="T1"/>
              </a:cxn>
              <a:cxn ang="0">
                <a:pos x="T2" y="T3"/>
              </a:cxn>
              <a:cxn ang="0">
                <a:pos x="T4" y="T5"/>
              </a:cxn>
              <a:cxn ang="0">
                <a:pos x="T6" y="T7"/>
              </a:cxn>
              <a:cxn ang="0">
                <a:pos x="T8" y="T9"/>
              </a:cxn>
            </a:cxnLst>
            <a:rect l="0" t="0" r="r" b="b"/>
            <a:pathLst>
              <a:path w="1801" h="1868">
                <a:moveTo>
                  <a:pt x="1800" y="1867"/>
                </a:moveTo>
                <a:lnTo>
                  <a:pt x="0" y="1867"/>
                </a:lnTo>
                <a:lnTo>
                  <a:pt x="0" y="0"/>
                </a:lnTo>
                <a:lnTo>
                  <a:pt x="1800" y="0"/>
                </a:lnTo>
                <a:lnTo>
                  <a:pt x="1800" y="1867"/>
                </a:lnTo>
              </a:path>
            </a:pathLst>
          </a:custGeom>
          <a:solidFill>
            <a:schemeClr val="accent4"/>
          </a:solidFill>
          <a:ln>
            <a:noFill/>
          </a:ln>
          <a:effectLst/>
        </p:spPr>
        <p:txBody>
          <a:bodyPr wrap="none" anchor="ctr"/>
          <a:lstStyle/>
          <a:p>
            <a:endParaRPr lang="en-US" dirty="0">
              <a:latin typeface="Poppins" pitchFamily="2" charset="77"/>
            </a:endParaRPr>
          </a:p>
        </p:txBody>
      </p:sp>
      <p:sp>
        <p:nvSpPr>
          <p:cNvPr id="3" name="TextBox 2">
            <a:extLst>
              <a:ext uri="{FF2B5EF4-FFF2-40B4-BE49-F238E27FC236}">
                <a16:creationId xmlns:a16="http://schemas.microsoft.com/office/drawing/2014/main" id="{B5608867-59DB-42AF-FD93-DBBABEB5DBFE}"/>
              </a:ext>
            </a:extLst>
          </p:cNvPr>
          <p:cNvSpPr txBox="1"/>
          <p:nvPr/>
        </p:nvSpPr>
        <p:spPr>
          <a:xfrm>
            <a:off x="718608" y="1557378"/>
            <a:ext cx="10851266" cy="215444"/>
          </a:xfrm>
          <a:prstGeom prst="rect">
            <a:avLst/>
          </a:prstGeom>
          <a:noFill/>
        </p:spPr>
        <p:txBody>
          <a:bodyPr wrap="square" lIns="0" tIns="0" rIns="0" bIns="0" rtlCol="0">
            <a:spAutoFit/>
          </a:bodyPr>
          <a:lstStyle/>
          <a:p>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Dual plans will have a consistent structure of MSP eligibility levels across plans.</a:t>
            </a:r>
            <a:endParaRPr lang="en-US" sz="1400" i="1" dirty="0">
              <a:solidFill>
                <a:schemeClr val="accent3"/>
              </a:solidFill>
              <a:latin typeface="Arial" panose="020B0604020202020204" pitchFamily="34" charset="0"/>
              <a:cs typeface="Arial" panose="020B0604020202020204" pitchFamily="34" charset="0"/>
            </a:endParaRPr>
          </a:p>
        </p:txBody>
      </p:sp>
      <p:sp>
        <p:nvSpPr>
          <p:cNvPr id="20" name="Flowchart: Process 19">
            <a:extLst>
              <a:ext uri="{FF2B5EF4-FFF2-40B4-BE49-F238E27FC236}">
                <a16:creationId xmlns:a16="http://schemas.microsoft.com/office/drawing/2014/main" id="{B0D26273-2165-25AA-734C-817BF17128FD}"/>
              </a:ext>
            </a:extLst>
          </p:cNvPr>
          <p:cNvSpPr/>
          <p:nvPr/>
        </p:nvSpPr>
        <p:spPr>
          <a:xfrm>
            <a:off x="659039" y="1957824"/>
            <a:ext cx="10851265" cy="432637"/>
          </a:xfrm>
          <a:prstGeom prst="flowChartProcess">
            <a:avLst/>
          </a:prstGeom>
          <a:solidFill>
            <a:schemeClr val="accent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600" b="1" dirty="0">
                <a:solidFill>
                  <a:schemeClr val="bg1"/>
                </a:solidFill>
              </a:rPr>
              <a:t>STRUCTURE</a:t>
            </a:r>
          </a:p>
        </p:txBody>
      </p:sp>
      <p:sp>
        <p:nvSpPr>
          <p:cNvPr id="25" name="TextBox 24">
            <a:extLst>
              <a:ext uri="{FF2B5EF4-FFF2-40B4-BE49-F238E27FC236}">
                <a16:creationId xmlns:a16="http://schemas.microsoft.com/office/drawing/2014/main" id="{92E258C7-8E58-9EED-AE13-8A4BF00843E6}"/>
              </a:ext>
            </a:extLst>
          </p:cNvPr>
          <p:cNvSpPr txBox="1"/>
          <p:nvPr/>
        </p:nvSpPr>
        <p:spPr>
          <a:xfrm>
            <a:off x="6133685" y="2520682"/>
            <a:ext cx="5328888" cy="1946687"/>
          </a:xfrm>
          <a:prstGeom prst="rect">
            <a:avLst/>
          </a:prstGeom>
          <a:noFill/>
        </p:spPr>
        <p:txBody>
          <a:bodyPr wrap="square" lIns="0" tIns="0" rIns="0" bIns="0" rtlCol="0">
            <a:spAutoFit/>
          </a:bodyPr>
          <a:lstStyle/>
          <a:p>
            <a:pPr>
              <a:spcAft>
                <a:spcPts val="300"/>
              </a:spcAft>
            </a:pPr>
            <a:r>
              <a:rPr lang="en-US" sz="1600" b="1" dirty="0">
                <a:solidFill>
                  <a:schemeClr val="accent4"/>
                </a:solidFill>
              </a:rPr>
              <a:t>All Dual/All Dual Assure Plan Design:</a:t>
            </a:r>
          </a:p>
          <a:p>
            <a:pPr marL="231775" indent="-222250">
              <a:spcAft>
                <a:spcPts val="300"/>
              </a:spcAft>
              <a:buFont typeface="Arial" panose="020B0604020202020204" pitchFamily="34" charset="0"/>
              <a:buChar char="•"/>
            </a:pPr>
            <a:r>
              <a:rPr lang="en-US" sz="1400" dirty="0"/>
              <a:t>Plans will include rich supplemental benefits</a:t>
            </a:r>
          </a:p>
          <a:p>
            <a:pPr marL="231775" indent="-222250">
              <a:spcAft>
                <a:spcPts val="300"/>
              </a:spcAft>
              <a:buFont typeface="Arial" panose="020B0604020202020204" pitchFamily="34" charset="0"/>
              <a:buChar char="•"/>
            </a:pPr>
            <a:r>
              <a:rPr lang="en-US" sz="1400" dirty="0"/>
              <a:t>New All Dual plans will target partial duals who are not cost-share protected</a:t>
            </a:r>
          </a:p>
          <a:p>
            <a:pPr marL="231775" indent="-222250">
              <a:spcAft>
                <a:spcPts val="300"/>
              </a:spcAft>
              <a:buFont typeface="Arial" panose="020B0604020202020204" pitchFamily="34" charset="0"/>
              <a:buChar char="•"/>
            </a:pPr>
            <a:r>
              <a:rPr lang="en-US" sz="1400" dirty="0"/>
              <a:t>HMO plans offered</a:t>
            </a:r>
          </a:p>
          <a:p>
            <a:pPr marL="231775" indent="-222250">
              <a:spcAft>
                <a:spcPts val="300"/>
              </a:spcAft>
              <a:buClr>
                <a:schemeClr val="tx1"/>
              </a:buClr>
              <a:buFont typeface="Arial" panose="020B0604020202020204" pitchFamily="34" charset="0"/>
              <a:buChar char="•"/>
            </a:pPr>
            <a:r>
              <a:rPr lang="en-US" sz="1400" b="1" spc="-15" dirty="0">
                <a:solidFill>
                  <a:schemeClr val="accent3"/>
                </a:solidFill>
                <a:cs typeface="Poppins" pitchFamily="2" charset="77"/>
              </a:rPr>
              <a:t>All Dual (20% A/B benefits) select markets or All Dual Assure </a:t>
            </a:r>
            <a:br>
              <a:rPr lang="en-US" sz="1400" b="1" spc="-15" dirty="0">
                <a:solidFill>
                  <a:schemeClr val="accent3"/>
                </a:solidFill>
                <a:cs typeface="Poppins" pitchFamily="2" charset="77"/>
              </a:rPr>
            </a:br>
            <a:r>
              <a:rPr lang="en-US" sz="1400" b="1" spc="-15" dirty="0">
                <a:solidFill>
                  <a:schemeClr val="accent3"/>
                </a:solidFill>
                <a:cs typeface="Poppins" pitchFamily="2" charset="77"/>
              </a:rPr>
              <a:t>(copay A/B benefits) select markets</a:t>
            </a:r>
            <a:endParaRPr lang="en-US" sz="1700" b="1" spc="-15" dirty="0">
              <a:solidFill>
                <a:schemeClr val="accent3"/>
              </a:solidFill>
              <a:cs typeface="Poppins" pitchFamily="2" charset="77"/>
            </a:endParaRPr>
          </a:p>
          <a:p>
            <a:pPr marL="231775" indent="-222250">
              <a:spcAft>
                <a:spcPts val="300"/>
              </a:spcAft>
              <a:buFont typeface="Arial" panose="020B0604020202020204" pitchFamily="34" charset="0"/>
              <a:buChar char="•"/>
            </a:pPr>
            <a:endParaRPr lang="en-US" sz="1400" dirty="0"/>
          </a:p>
        </p:txBody>
      </p:sp>
      <p:sp>
        <p:nvSpPr>
          <p:cNvPr id="21" name="Round Same Side Corner Rectangle 127">
            <a:extLst>
              <a:ext uri="{FF2B5EF4-FFF2-40B4-BE49-F238E27FC236}">
                <a16:creationId xmlns:a16="http://schemas.microsoft.com/office/drawing/2014/main" id="{D65A8A88-E8CB-68CC-A9C6-AAC34AA8CF8D}"/>
              </a:ext>
            </a:extLst>
          </p:cNvPr>
          <p:cNvSpPr/>
          <p:nvPr/>
        </p:nvSpPr>
        <p:spPr>
          <a:xfrm rot="5400000">
            <a:off x="2642260" y="773719"/>
            <a:ext cx="608788" cy="4249764"/>
          </a:xfrm>
          <a:prstGeom prst="round2SameRect">
            <a:avLst>
              <a:gd name="adj1" fmla="val 15344"/>
              <a:gd name="adj2" fmla="val 0"/>
            </a:avLst>
          </a:prstGeom>
          <a:solidFill>
            <a:schemeClr val="bg1">
              <a:lumMod val="95000"/>
            </a:schemeClr>
          </a:solidFill>
          <a:ln>
            <a:noFill/>
          </a:ln>
          <a:effectLst/>
        </p:spPr>
        <p:txBody>
          <a:bodyPr wrap="none" anchor="ctr"/>
          <a:lstStyle/>
          <a:p>
            <a:endParaRPr lang="en-US" dirty="0">
              <a:latin typeface="Poppins" pitchFamily="2" charset="77"/>
            </a:endParaRPr>
          </a:p>
        </p:txBody>
      </p:sp>
      <p:sp>
        <p:nvSpPr>
          <p:cNvPr id="22" name="Freeform 327">
            <a:extLst>
              <a:ext uri="{FF2B5EF4-FFF2-40B4-BE49-F238E27FC236}">
                <a16:creationId xmlns:a16="http://schemas.microsoft.com/office/drawing/2014/main" id="{0B78EC12-ADEB-66EE-0E70-8B851A484987}"/>
              </a:ext>
            </a:extLst>
          </p:cNvPr>
          <p:cNvSpPr>
            <a:spLocks noChangeArrowheads="1"/>
          </p:cNvSpPr>
          <p:nvPr/>
        </p:nvSpPr>
        <p:spPr bwMode="auto">
          <a:xfrm>
            <a:off x="665224" y="3121400"/>
            <a:ext cx="159296" cy="101621"/>
          </a:xfrm>
          <a:custGeom>
            <a:avLst/>
            <a:gdLst>
              <a:gd name="T0" fmla="*/ 0 w 254"/>
              <a:gd name="T1" fmla="*/ 0 h 163"/>
              <a:gd name="T2" fmla="*/ 253 w 254"/>
              <a:gd name="T3" fmla="*/ 162 h 163"/>
              <a:gd name="T4" fmla="*/ 253 w 254"/>
              <a:gd name="T5" fmla="*/ 0 h 163"/>
              <a:gd name="T6" fmla="*/ 0 w 254"/>
              <a:gd name="T7" fmla="*/ 0 h 163"/>
            </a:gdLst>
            <a:ahLst/>
            <a:cxnLst>
              <a:cxn ang="0">
                <a:pos x="T0" y="T1"/>
              </a:cxn>
              <a:cxn ang="0">
                <a:pos x="T2" y="T3"/>
              </a:cxn>
              <a:cxn ang="0">
                <a:pos x="T4" y="T5"/>
              </a:cxn>
              <a:cxn ang="0">
                <a:pos x="T6" y="T7"/>
              </a:cxn>
            </a:cxnLst>
            <a:rect l="0" t="0" r="r" b="b"/>
            <a:pathLst>
              <a:path w="254" h="163">
                <a:moveTo>
                  <a:pt x="0" y="0"/>
                </a:moveTo>
                <a:lnTo>
                  <a:pt x="253" y="162"/>
                </a:lnTo>
                <a:lnTo>
                  <a:pt x="253" y="0"/>
                </a:lnTo>
                <a:lnTo>
                  <a:pt x="0" y="0"/>
                </a:lnTo>
              </a:path>
            </a:pathLst>
          </a:custGeom>
          <a:solidFill>
            <a:schemeClr val="accent1">
              <a:lumMod val="50000"/>
            </a:schemeClr>
          </a:solidFill>
          <a:ln>
            <a:noFill/>
          </a:ln>
          <a:effectLst/>
        </p:spPr>
        <p:txBody>
          <a:bodyPr wrap="none" anchor="ctr"/>
          <a:lstStyle/>
          <a:p>
            <a:endParaRPr lang="en-US" dirty="0">
              <a:latin typeface="Poppins" pitchFamily="2" charset="77"/>
            </a:endParaRPr>
          </a:p>
        </p:txBody>
      </p:sp>
      <p:sp>
        <p:nvSpPr>
          <p:cNvPr id="23" name="Freeform 382">
            <a:extLst>
              <a:ext uri="{FF2B5EF4-FFF2-40B4-BE49-F238E27FC236}">
                <a16:creationId xmlns:a16="http://schemas.microsoft.com/office/drawing/2014/main" id="{79CC8894-EC30-004D-6DA9-3AC8D6F000B8}"/>
              </a:ext>
            </a:extLst>
          </p:cNvPr>
          <p:cNvSpPr>
            <a:spLocks noChangeArrowheads="1"/>
          </p:cNvSpPr>
          <p:nvPr/>
        </p:nvSpPr>
        <p:spPr bwMode="auto">
          <a:xfrm>
            <a:off x="665224" y="2476109"/>
            <a:ext cx="723314" cy="646331"/>
          </a:xfrm>
          <a:custGeom>
            <a:avLst/>
            <a:gdLst>
              <a:gd name="T0" fmla="*/ 1800 w 1801"/>
              <a:gd name="T1" fmla="*/ 1867 h 1868"/>
              <a:gd name="T2" fmla="*/ 0 w 1801"/>
              <a:gd name="T3" fmla="*/ 1867 h 1868"/>
              <a:gd name="T4" fmla="*/ 0 w 1801"/>
              <a:gd name="T5" fmla="*/ 0 h 1868"/>
              <a:gd name="T6" fmla="*/ 1800 w 1801"/>
              <a:gd name="T7" fmla="*/ 0 h 1868"/>
              <a:gd name="T8" fmla="*/ 1800 w 1801"/>
              <a:gd name="T9" fmla="*/ 1867 h 1868"/>
            </a:gdLst>
            <a:ahLst/>
            <a:cxnLst>
              <a:cxn ang="0">
                <a:pos x="T0" y="T1"/>
              </a:cxn>
              <a:cxn ang="0">
                <a:pos x="T2" y="T3"/>
              </a:cxn>
              <a:cxn ang="0">
                <a:pos x="T4" y="T5"/>
              </a:cxn>
              <a:cxn ang="0">
                <a:pos x="T6" y="T7"/>
              </a:cxn>
              <a:cxn ang="0">
                <a:pos x="T8" y="T9"/>
              </a:cxn>
            </a:cxnLst>
            <a:rect l="0" t="0" r="r" b="b"/>
            <a:pathLst>
              <a:path w="1801" h="1868">
                <a:moveTo>
                  <a:pt x="1800" y="1867"/>
                </a:moveTo>
                <a:lnTo>
                  <a:pt x="0" y="1867"/>
                </a:lnTo>
                <a:lnTo>
                  <a:pt x="0" y="0"/>
                </a:lnTo>
                <a:lnTo>
                  <a:pt x="1800" y="0"/>
                </a:lnTo>
                <a:lnTo>
                  <a:pt x="1800" y="1867"/>
                </a:lnTo>
              </a:path>
            </a:pathLst>
          </a:custGeom>
          <a:solidFill>
            <a:schemeClr val="accent1"/>
          </a:solidFill>
          <a:ln>
            <a:noFill/>
          </a:ln>
          <a:effectLst/>
        </p:spPr>
        <p:txBody>
          <a:bodyPr wrap="none" anchor="ctr"/>
          <a:lstStyle/>
          <a:p>
            <a:endParaRPr lang="en-US" dirty="0">
              <a:latin typeface="Poppins" pitchFamily="2" charset="77"/>
            </a:endParaRPr>
          </a:p>
        </p:txBody>
      </p:sp>
      <p:sp>
        <p:nvSpPr>
          <p:cNvPr id="24" name="Freeform 383">
            <a:extLst>
              <a:ext uri="{FF2B5EF4-FFF2-40B4-BE49-F238E27FC236}">
                <a16:creationId xmlns:a16="http://schemas.microsoft.com/office/drawing/2014/main" id="{09119B39-969D-0CE6-ACA2-FDEABEFE7612}"/>
              </a:ext>
            </a:extLst>
          </p:cNvPr>
          <p:cNvSpPr>
            <a:spLocks noChangeArrowheads="1"/>
          </p:cNvSpPr>
          <p:nvPr/>
        </p:nvSpPr>
        <p:spPr bwMode="auto">
          <a:xfrm>
            <a:off x="1379381" y="2476109"/>
            <a:ext cx="214225" cy="118098"/>
          </a:xfrm>
          <a:custGeom>
            <a:avLst/>
            <a:gdLst>
              <a:gd name="T0" fmla="*/ 0 w 343"/>
              <a:gd name="T1" fmla="*/ 0 h 190"/>
              <a:gd name="T2" fmla="*/ 0 w 343"/>
              <a:gd name="T3" fmla="*/ 189 h 190"/>
              <a:gd name="T4" fmla="*/ 342 w 343"/>
              <a:gd name="T5" fmla="*/ 189 h 190"/>
              <a:gd name="T6" fmla="*/ 0 w 343"/>
              <a:gd name="T7" fmla="*/ 0 h 190"/>
            </a:gdLst>
            <a:ahLst/>
            <a:cxnLst>
              <a:cxn ang="0">
                <a:pos x="T0" y="T1"/>
              </a:cxn>
              <a:cxn ang="0">
                <a:pos x="T2" y="T3"/>
              </a:cxn>
              <a:cxn ang="0">
                <a:pos x="T4" y="T5"/>
              </a:cxn>
              <a:cxn ang="0">
                <a:pos x="T6" y="T7"/>
              </a:cxn>
            </a:cxnLst>
            <a:rect l="0" t="0" r="r" b="b"/>
            <a:pathLst>
              <a:path w="343" h="190">
                <a:moveTo>
                  <a:pt x="0" y="0"/>
                </a:moveTo>
                <a:lnTo>
                  <a:pt x="0" y="189"/>
                </a:lnTo>
                <a:lnTo>
                  <a:pt x="342" y="189"/>
                </a:lnTo>
                <a:lnTo>
                  <a:pt x="0" y="0"/>
                </a:lnTo>
              </a:path>
            </a:pathLst>
          </a:custGeom>
          <a:solidFill>
            <a:schemeClr val="accent1">
              <a:lumMod val="50000"/>
            </a:schemeClr>
          </a:solidFill>
          <a:ln>
            <a:noFill/>
          </a:ln>
          <a:effectLst/>
        </p:spPr>
        <p:txBody>
          <a:bodyPr wrap="none" anchor="ctr"/>
          <a:lstStyle/>
          <a:p>
            <a:endParaRPr lang="en-US" dirty="0">
              <a:latin typeface="Poppins" pitchFamily="2" charset="77"/>
            </a:endParaRPr>
          </a:p>
        </p:txBody>
      </p:sp>
      <p:sp>
        <p:nvSpPr>
          <p:cNvPr id="29" name="TextBox 28">
            <a:extLst>
              <a:ext uri="{FF2B5EF4-FFF2-40B4-BE49-F238E27FC236}">
                <a16:creationId xmlns:a16="http://schemas.microsoft.com/office/drawing/2014/main" id="{575B7D17-BA10-9512-FCA8-802E4F9AD128}"/>
              </a:ext>
            </a:extLst>
          </p:cNvPr>
          <p:cNvSpPr txBox="1"/>
          <p:nvPr/>
        </p:nvSpPr>
        <p:spPr>
          <a:xfrm>
            <a:off x="1504231" y="2612392"/>
            <a:ext cx="2362617" cy="307777"/>
          </a:xfrm>
          <a:prstGeom prst="rect">
            <a:avLst/>
          </a:prstGeom>
          <a:noFill/>
        </p:spPr>
        <p:txBody>
          <a:bodyPr wrap="square" rtlCol="0" anchor="b">
            <a:spAutoFit/>
          </a:bodyPr>
          <a:lstStyle/>
          <a:p>
            <a:r>
              <a:rPr lang="en-US" sz="1400" b="1" spc="-15" dirty="0">
                <a:solidFill>
                  <a:schemeClr val="accent3"/>
                </a:solidFill>
                <a:cs typeface="Poppins" pitchFamily="2" charset="77"/>
              </a:rPr>
              <a:t>Liberty</a:t>
            </a:r>
            <a:endParaRPr lang="en-US" sz="1700" b="1" spc="-15" dirty="0">
              <a:solidFill>
                <a:schemeClr val="accent3"/>
              </a:solidFill>
              <a:cs typeface="Poppins" pitchFamily="2" charset="77"/>
            </a:endParaRPr>
          </a:p>
        </p:txBody>
      </p:sp>
      <p:sp>
        <p:nvSpPr>
          <p:cNvPr id="32" name="TextBox 31">
            <a:extLst>
              <a:ext uri="{FF2B5EF4-FFF2-40B4-BE49-F238E27FC236}">
                <a16:creationId xmlns:a16="http://schemas.microsoft.com/office/drawing/2014/main" id="{33688923-6310-0B7A-AD2C-D385214EF6CE}"/>
              </a:ext>
            </a:extLst>
          </p:cNvPr>
          <p:cNvSpPr txBox="1"/>
          <p:nvPr/>
        </p:nvSpPr>
        <p:spPr>
          <a:xfrm>
            <a:off x="1504231" y="2801859"/>
            <a:ext cx="2362617" cy="312843"/>
          </a:xfrm>
          <a:prstGeom prst="rect">
            <a:avLst/>
          </a:prstGeom>
          <a:noFill/>
        </p:spPr>
        <p:txBody>
          <a:bodyPr wrap="square" rtlCol="0">
            <a:spAutoFit/>
          </a:bodyPr>
          <a:lstStyle/>
          <a:p>
            <a:pPr>
              <a:lnSpc>
                <a:spcPts val="1800"/>
              </a:lnSpc>
            </a:pPr>
            <a:r>
              <a:rPr lang="en-US" sz="1050" spc="-10" dirty="0">
                <a:cs typeface="Poppins" pitchFamily="2" charset="77"/>
              </a:rPr>
              <a:t>MSP: QMB+, SLMB+, and FBDE</a:t>
            </a:r>
          </a:p>
        </p:txBody>
      </p:sp>
      <p:sp>
        <p:nvSpPr>
          <p:cNvPr id="33" name="Freeform 120">
            <a:extLst>
              <a:ext uri="{FF2B5EF4-FFF2-40B4-BE49-F238E27FC236}">
                <a16:creationId xmlns:a16="http://schemas.microsoft.com/office/drawing/2014/main" id="{9BAC14D1-3672-7814-1305-CFDEC5823F9A}"/>
              </a:ext>
            </a:extLst>
          </p:cNvPr>
          <p:cNvSpPr>
            <a:spLocks noChangeArrowheads="1"/>
          </p:cNvSpPr>
          <p:nvPr/>
        </p:nvSpPr>
        <p:spPr bwMode="auto">
          <a:xfrm>
            <a:off x="806352" y="2566226"/>
            <a:ext cx="457200" cy="457200"/>
          </a:xfrm>
          <a:custGeom>
            <a:avLst/>
            <a:gdLst>
              <a:gd name="T0" fmla="*/ 1616 w 1617"/>
              <a:gd name="T1" fmla="*/ 808 h 1616"/>
              <a:gd name="T2" fmla="*/ 1616 w 1617"/>
              <a:gd name="T3" fmla="*/ 808 h 1616"/>
              <a:gd name="T4" fmla="*/ 808 w 1617"/>
              <a:gd name="T5" fmla="*/ 1615 h 1616"/>
              <a:gd name="T6" fmla="*/ 808 w 1617"/>
              <a:gd name="T7" fmla="*/ 1615 h 1616"/>
              <a:gd name="T8" fmla="*/ 0 w 1617"/>
              <a:gd name="T9" fmla="*/ 808 h 1616"/>
              <a:gd name="T10" fmla="*/ 0 w 1617"/>
              <a:gd name="T11" fmla="*/ 808 h 1616"/>
              <a:gd name="T12" fmla="*/ 808 w 1617"/>
              <a:gd name="T13" fmla="*/ 0 h 1616"/>
              <a:gd name="T14" fmla="*/ 808 w 1617"/>
              <a:gd name="T15" fmla="*/ 0 h 1616"/>
              <a:gd name="T16" fmla="*/ 1616 w 1617"/>
              <a:gd name="T17" fmla="*/ 808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6">
                <a:moveTo>
                  <a:pt x="1616" y="808"/>
                </a:moveTo>
                <a:lnTo>
                  <a:pt x="1616" y="808"/>
                </a:lnTo>
                <a:cubicBezTo>
                  <a:pt x="1616" y="1254"/>
                  <a:pt x="1254" y="1615"/>
                  <a:pt x="808" y="1615"/>
                </a:cubicBezTo>
                <a:lnTo>
                  <a:pt x="808" y="1615"/>
                </a:lnTo>
                <a:cubicBezTo>
                  <a:pt x="362" y="1615"/>
                  <a:pt x="0" y="1254"/>
                  <a:pt x="0" y="808"/>
                </a:cubicBezTo>
                <a:lnTo>
                  <a:pt x="0" y="808"/>
                </a:lnTo>
                <a:cubicBezTo>
                  <a:pt x="0" y="362"/>
                  <a:pt x="362" y="0"/>
                  <a:pt x="808" y="0"/>
                </a:cubicBezTo>
                <a:lnTo>
                  <a:pt x="808" y="0"/>
                </a:lnTo>
                <a:cubicBezTo>
                  <a:pt x="1254" y="0"/>
                  <a:pt x="1616" y="362"/>
                  <a:pt x="1616" y="808"/>
                </a:cubicBezTo>
              </a:path>
            </a:pathLst>
          </a:custGeom>
          <a:solidFill>
            <a:schemeClr val="tx2">
              <a:lumMod val="20000"/>
              <a:lumOff val="80000"/>
            </a:schemeClr>
          </a:solidFill>
          <a:ln>
            <a:noFill/>
          </a:ln>
          <a:effectLst/>
        </p:spPr>
        <p:txBody>
          <a:bodyPr wrap="none" anchor="ctr"/>
          <a:lstStyle/>
          <a:p>
            <a:endParaRPr lang="en-US" dirty="0">
              <a:latin typeface="Poppins" pitchFamily="2" charset="77"/>
            </a:endParaRPr>
          </a:p>
        </p:txBody>
      </p:sp>
      <p:sp>
        <p:nvSpPr>
          <p:cNvPr id="34" name="Freeform 121">
            <a:extLst>
              <a:ext uri="{FF2B5EF4-FFF2-40B4-BE49-F238E27FC236}">
                <a16:creationId xmlns:a16="http://schemas.microsoft.com/office/drawing/2014/main" id="{CA4DBA9F-C97B-ED49-32CC-018BEE6BB89A}"/>
              </a:ext>
            </a:extLst>
          </p:cNvPr>
          <p:cNvSpPr>
            <a:spLocks noChangeArrowheads="1"/>
          </p:cNvSpPr>
          <p:nvPr/>
        </p:nvSpPr>
        <p:spPr bwMode="auto">
          <a:xfrm>
            <a:off x="897241" y="2657108"/>
            <a:ext cx="274320" cy="274320"/>
          </a:xfrm>
          <a:custGeom>
            <a:avLst/>
            <a:gdLst>
              <a:gd name="T0" fmla="*/ 1025 w 1026"/>
              <a:gd name="T1" fmla="*/ 512 h 1025"/>
              <a:gd name="T2" fmla="*/ 1025 w 1026"/>
              <a:gd name="T3" fmla="*/ 512 h 1025"/>
              <a:gd name="T4" fmla="*/ 512 w 1026"/>
              <a:gd name="T5" fmla="*/ 1024 h 1025"/>
              <a:gd name="T6" fmla="*/ 512 w 1026"/>
              <a:gd name="T7" fmla="*/ 1024 h 1025"/>
              <a:gd name="T8" fmla="*/ 0 w 1026"/>
              <a:gd name="T9" fmla="*/ 512 h 1025"/>
              <a:gd name="T10" fmla="*/ 0 w 1026"/>
              <a:gd name="T11" fmla="*/ 512 h 1025"/>
              <a:gd name="T12" fmla="*/ 512 w 1026"/>
              <a:gd name="T13" fmla="*/ 0 h 1025"/>
              <a:gd name="T14" fmla="*/ 512 w 1026"/>
              <a:gd name="T15" fmla="*/ 0 h 1025"/>
              <a:gd name="T16" fmla="*/ 1025 w 1026"/>
              <a:gd name="T17" fmla="*/ 512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6" h="1025">
                <a:moveTo>
                  <a:pt x="1025" y="512"/>
                </a:moveTo>
                <a:lnTo>
                  <a:pt x="1025" y="512"/>
                </a:lnTo>
                <a:cubicBezTo>
                  <a:pt x="1025" y="795"/>
                  <a:pt x="795" y="1024"/>
                  <a:pt x="512" y="1024"/>
                </a:cubicBezTo>
                <a:lnTo>
                  <a:pt x="512" y="1024"/>
                </a:lnTo>
                <a:cubicBezTo>
                  <a:pt x="229" y="1024"/>
                  <a:pt x="0" y="795"/>
                  <a:pt x="0" y="512"/>
                </a:cubicBezTo>
                <a:lnTo>
                  <a:pt x="0" y="512"/>
                </a:lnTo>
                <a:cubicBezTo>
                  <a:pt x="0" y="229"/>
                  <a:pt x="229" y="0"/>
                  <a:pt x="512" y="0"/>
                </a:cubicBezTo>
                <a:lnTo>
                  <a:pt x="512" y="0"/>
                </a:lnTo>
                <a:cubicBezTo>
                  <a:pt x="795" y="0"/>
                  <a:pt x="1025" y="229"/>
                  <a:pt x="1025" y="512"/>
                </a:cubicBezTo>
              </a:path>
            </a:pathLst>
          </a:custGeom>
          <a:solidFill>
            <a:schemeClr val="accent3"/>
          </a:solidFill>
          <a:ln>
            <a:noFill/>
          </a:ln>
          <a:effectLst/>
        </p:spPr>
        <p:txBody>
          <a:bodyPr wrap="none" anchor="ctr"/>
          <a:lstStyle/>
          <a:p>
            <a:pPr algn="ctr"/>
            <a:r>
              <a:rPr lang="en-US" sz="1200" b="1" spc="-15" dirty="0">
                <a:solidFill>
                  <a:srgbClr val="FFFFFF"/>
                </a:solidFill>
                <a:latin typeface="Poppins" pitchFamily="2" charset="77"/>
                <a:cs typeface="Poppins" pitchFamily="2" charset="77"/>
              </a:rPr>
              <a:t>1</a:t>
            </a:r>
          </a:p>
        </p:txBody>
      </p:sp>
      <p:sp>
        <p:nvSpPr>
          <p:cNvPr id="37" name="Round Same Side Corner Rectangle 127">
            <a:extLst>
              <a:ext uri="{FF2B5EF4-FFF2-40B4-BE49-F238E27FC236}">
                <a16:creationId xmlns:a16="http://schemas.microsoft.com/office/drawing/2014/main" id="{531F7A0F-6263-A687-6798-5434320387D5}"/>
              </a:ext>
            </a:extLst>
          </p:cNvPr>
          <p:cNvSpPr/>
          <p:nvPr/>
        </p:nvSpPr>
        <p:spPr>
          <a:xfrm rot="5400000">
            <a:off x="2646496" y="1586519"/>
            <a:ext cx="608788" cy="4249764"/>
          </a:xfrm>
          <a:prstGeom prst="round2SameRect">
            <a:avLst>
              <a:gd name="adj1" fmla="val 15344"/>
              <a:gd name="adj2" fmla="val 0"/>
            </a:avLst>
          </a:prstGeom>
          <a:solidFill>
            <a:schemeClr val="bg1">
              <a:lumMod val="95000"/>
            </a:schemeClr>
          </a:solidFill>
          <a:ln>
            <a:noFill/>
          </a:ln>
          <a:effectLst/>
        </p:spPr>
        <p:txBody>
          <a:bodyPr wrap="none" anchor="ctr"/>
          <a:lstStyle/>
          <a:p>
            <a:endParaRPr lang="en-US" dirty="0">
              <a:latin typeface="Poppins" pitchFamily="2" charset="77"/>
            </a:endParaRPr>
          </a:p>
        </p:txBody>
      </p:sp>
      <p:sp>
        <p:nvSpPr>
          <p:cNvPr id="38" name="Freeform 327">
            <a:extLst>
              <a:ext uri="{FF2B5EF4-FFF2-40B4-BE49-F238E27FC236}">
                <a16:creationId xmlns:a16="http://schemas.microsoft.com/office/drawing/2014/main" id="{F114103A-3815-7E19-BC4C-3827B623D4FA}"/>
              </a:ext>
            </a:extLst>
          </p:cNvPr>
          <p:cNvSpPr>
            <a:spLocks noChangeArrowheads="1"/>
          </p:cNvSpPr>
          <p:nvPr/>
        </p:nvSpPr>
        <p:spPr bwMode="auto">
          <a:xfrm>
            <a:off x="669460" y="3934200"/>
            <a:ext cx="159296" cy="101621"/>
          </a:xfrm>
          <a:custGeom>
            <a:avLst/>
            <a:gdLst>
              <a:gd name="T0" fmla="*/ 0 w 254"/>
              <a:gd name="T1" fmla="*/ 0 h 163"/>
              <a:gd name="T2" fmla="*/ 253 w 254"/>
              <a:gd name="T3" fmla="*/ 162 h 163"/>
              <a:gd name="T4" fmla="*/ 253 w 254"/>
              <a:gd name="T5" fmla="*/ 0 h 163"/>
              <a:gd name="T6" fmla="*/ 0 w 254"/>
              <a:gd name="T7" fmla="*/ 0 h 163"/>
            </a:gdLst>
            <a:ahLst/>
            <a:cxnLst>
              <a:cxn ang="0">
                <a:pos x="T0" y="T1"/>
              </a:cxn>
              <a:cxn ang="0">
                <a:pos x="T2" y="T3"/>
              </a:cxn>
              <a:cxn ang="0">
                <a:pos x="T4" y="T5"/>
              </a:cxn>
              <a:cxn ang="0">
                <a:pos x="T6" y="T7"/>
              </a:cxn>
            </a:cxnLst>
            <a:rect l="0" t="0" r="r" b="b"/>
            <a:pathLst>
              <a:path w="254" h="163">
                <a:moveTo>
                  <a:pt x="0" y="0"/>
                </a:moveTo>
                <a:lnTo>
                  <a:pt x="253" y="162"/>
                </a:lnTo>
                <a:lnTo>
                  <a:pt x="253" y="0"/>
                </a:lnTo>
                <a:lnTo>
                  <a:pt x="0" y="0"/>
                </a:lnTo>
              </a:path>
            </a:pathLst>
          </a:custGeom>
          <a:solidFill>
            <a:schemeClr val="accent1">
              <a:lumMod val="50000"/>
            </a:schemeClr>
          </a:solidFill>
          <a:ln>
            <a:noFill/>
          </a:ln>
          <a:effectLst/>
        </p:spPr>
        <p:txBody>
          <a:bodyPr wrap="none" anchor="ctr"/>
          <a:lstStyle/>
          <a:p>
            <a:endParaRPr lang="en-US" dirty="0">
              <a:latin typeface="Poppins" pitchFamily="2" charset="77"/>
            </a:endParaRPr>
          </a:p>
        </p:txBody>
      </p:sp>
      <p:sp>
        <p:nvSpPr>
          <p:cNvPr id="43" name="Freeform 382">
            <a:extLst>
              <a:ext uri="{FF2B5EF4-FFF2-40B4-BE49-F238E27FC236}">
                <a16:creationId xmlns:a16="http://schemas.microsoft.com/office/drawing/2014/main" id="{2564018E-501E-01B3-8507-636ACCDB970F}"/>
              </a:ext>
            </a:extLst>
          </p:cNvPr>
          <p:cNvSpPr>
            <a:spLocks noChangeArrowheads="1"/>
          </p:cNvSpPr>
          <p:nvPr/>
        </p:nvSpPr>
        <p:spPr bwMode="auto">
          <a:xfrm>
            <a:off x="669460" y="3288909"/>
            <a:ext cx="723314" cy="646331"/>
          </a:xfrm>
          <a:custGeom>
            <a:avLst/>
            <a:gdLst>
              <a:gd name="T0" fmla="*/ 1800 w 1801"/>
              <a:gd name="T1" fmla="*/ 1867 h 1868"/>
              <a:gd name="T2" fmla="*/ 0 w 1801"/>
              <a:gd name="T3" fmla="*/ 1867 h 1868"/>
              <a:gd name="T4" fmla="*/ 0 w 1801"/>
              <a:gd name="T5" fmla="*/ 0 h 1868"/>
              <a:gd name="T6" fmla="*/ 1800 w 1801"/>
              <a:gd name="T7" fmla="*/ 0 h 1868"/>
              <a:gd name="T8" fmla="*/ 1800 w 1801"/>
              <a:gd name="T9" fmla="*/ 1867 h 1868"/>
            </a:gdLst>
            <a:ahLst/>
            <a:cxnLst>
              <a:cxn ang="0">
                <a:pos x="T0" y="T1"/>
              </a:cxn>
              <a:cxn ang="0">
                <a:pos x="T2" y="T3"/>
              </a:cxn>
              <a:cxn ang="0">
                <a:pos x="T4" y="T5"/>
              </a:cxn>
              <a:cxn ang="0">
                <a:pos x="T6" y="T7"/>
              </a:cxn>
              <a:cxn ang="0">
                <a:pos x="T8" y="T9"/>
              </a:cxn>
            </a:cxnLst>
            <a:rect l="0" t="0" r="r" b="b"/>
            <a:pathLst>
              <a:path w="1801" h="1868">
                <a:moveTo>
                  <a:pt x="1800" y="1867"/>
                </a:moveTo>
                <a:lnTo>
                  <a:pt x="0" y="1867"/>
                </a:lnTo>
                <a:lnTo>
                  <a:pt x="0" y="0"/>
                </a:lnTo>
                <a:lnTo>
                  <a:pt x="1800" y="0"/>
                </a:lnTo>
                <a:lnTo>
                  <a:pt x="1800" y="1867"/>
                </a:lnTo>
              </a:path>
            </a:pathLst>
          </a:custGeom>
          <a:solidFill>
            <a:schemeClr val="accent1"/>
          </a:solidFill>
          <a:ln>
            <a:noFill/>
          </a:ln>
          <a:effectLst/>
        </p:spPr>
        <p:txBody>
          <a:bodyPr wrap="none" anchor="ctr"/>
          <a:lstStyle/>
          <a:p>
            <a:endParaRPr lang="en-US" dirty="0">
              <a:latin typeface="Poppins" pitchFamily="2" charset="77"/>
            </a:endParaRPr>
          </a:p>
        </p:txBody>
      </p:sp>
      <p:sp>
        <p:nvSpPr>
          <p:cNvPr id="44" name="Freeform 383">
            <a:extLst>
              <a:ext uri="{FF2B5EF4-FFF2-40B4-BE49-F238E27FC236}">
                <a16:creationId xmlns:a16="http://schemas.microsoft.com/office/drawing/2014/main" id="{22E7C131-EAF4-F581-53FB-FBE21A81EAC3}"/>
              </a:ext>
            </a:extLst>
          </p:cNvPr>
          <p:cNvSpPr>
            <a:spLocks noChangeArrowheads="1"/>
          </p:cNvSpPr>
          <p:nvPr/>
        </p:nvSpPr>
        <p:spPr bwMode="auto">
          <a:xfrm>
            <a:off x="1383617" y="3288909"/>
            <a:ext cx="214225" cy="118098"/>
          </a:xfrm>
          <a:custGeom>
            <a:avLst/>
            <a:gdLst>
              <a:gd name="T0" fmla="*/ 0 w 343"/>
              <a:gd name="T1" fmla="*/ 0 h 190"/>
              <a:gd name="T2" fmla="*/ 0 w 343"/>
              <a:gd name="T3" fmla="*/ 189 h 190"/>
              <a:gd name="T4" fmla="*/ 342 w 343"/>
              <a:gd name="T5" fmla="*/ 189 h 190"/>
              <a:gd name="T6" fmla="*/ 0 w 343"/>
              <a:gd name="T7" fmla="*/ 0 h 190"/>
            </a:gdLst>
            <a:ahLst/>
            <a:cxnLst>
              <a:cxn ang="0">
                <a:pos x="T0" y="T1"/>
              </a:cxn>
              <a:cxn ang="0">
                <a:pos x="T2" y="T3"/>
              </a:cxn>
              <a:cxn ang="0">
                <a:pos x="T4" y="T5"/>
              </a:cxn>
              <a:cxn ang="0">
                <a:pos x="T6" y="T7"/>
              </a:cxn>
            </a:cxnLst>
            <a:rect l="0" t="0" r="r" b="b"/>
            <a:pathLst>
              <a:path w="343" h="190">
                <a:moveTo>
                  <a:pt x="0" y="0"/>
                </a:moveTo>
                <a:lnTo>
                  <a:pt x="0" y="189"/>
                </a:lnTo>
                <a:lnTo>
                  <a:pt x="342" y="189"/>
                </a:lnTo>
                <a:lnTo>
                  <a:pt x="0" y="0"/>
                </a:lnTo>
              </a:path>
            </a:pathLst>
          </a:custGeom>
          <a:solidFill>
            <a:schemeClr val="accent1">
              <a:lumMod val="50000"/>
            </a:schemeClr>
          </a:solidFill>
          <a:ln>
            <a:noFill/>
          </a:ln>
          <a:effectLst/>
        </p:spPr>
        <p:txBody>
          <a:bodyPr wrap="none" anchor="ctr"/>
          <a:lstStyle/>
          <a:p>
            <a:endParaRPr lang="en-US" dirty="0">
              <a:latin typeface="Poppins" pitchFamily="2" charset="77"/>
            </a:endParaRPr>
          </a:p>
        </p:txBody>
      </p:sp>
      <p:sp>
        <p:nvSpPr>
          <p:cNvPr id="45" name="TextBox 44">
            <a:extLst>
              <a:ext uri="{FF2B5EF4-FFF2-40B4-BE49-F238E27FC236}">
                <a16:creationId xmlns:a16="http://schemas.microsoft.com/office/drawing/2014/main" id="{471FD388-8F9A-940E-AA19-76C0B0C1BC12}"/>
              </a:ext>
            </a:extLst>
          </p:cNvPr>
          <p:cNvSpPr txBox="1"/>
          <p:nvPr/>
        </p:nvSpPr>
        <p:spPr>
          <a:xfrm>
            <a:off x="1508467" y="3425192"/>
            <a:ext cx="2362617" cy="307777"/>
          </a:xfrm>
          <a:prstGeom prst="rect">
            <a:avLst/>
          </a:prstGeom>
          <a:noFill/>
        </p:spPr>
        <p:txBody>
          <a:bodyPr wrap="square" rtlCol="0" anchor="b">
            <a:spAutoFit/>
          </a:bodyPr>
          <a:lstStyle/>
          <a:p>
            <a:r>
              <a:rPr lang="en-US" sz="1400" b="1" spc="-15" dirty="0">
                <a:solidFill>
                  <a:schemeClr val="accent3"/>
                </a:solidFill>
                <a:cs typeface="Poppins" pitchFamily="2" charset="77"/>
              </a:rPr>
              <a:t>Access</a:t>
            </a:r>
            <a:endParaRPr lang="en-US" sz="1700" b="1" spc="-15" dirty="0">
              <a:solidFill>
                <a:schemeClr val="accent3"/>
              </a:solidFill>
              <a:cs typeface="Poppins" pitchFamily="2" charset="77"/>
            </a:endParaRPr>
          </a:p>
        </p:txBody>
      </p:sp>
      <p:sp>
        <p:nvSpPr>
          <p:cNvPr id="46" name="TextBox 45">
            <a:extLst>
              <a:ext uri="{FF2B5EF4-FFF2-40B4-BE49-F238E27FC236}">
                <a16:creationId xmlns:a16="http://schemas.microsoft.com/office/drawing/2014/main" id="{254C822C-6E98-E825-C65C-208080FCB27D}"/>
              </a:ext>
            </a:extLst>
          </p:cNvPr>
          <p:cNvSpPr txBox="1"/>
          <p:nvPr/>
        </p:nvSpPr>
        <p:spPr>
          <a:xfrm>
            <a:off x="1508467" y="3631591"/>
            <a:ext cx="3457237" cy="253916"/>
          </a:xfrm>
          <a:prstGeom prst="rect">
            <a:avLst/>
          </a:prstGeom>
          <a:noFill/>
        </p:spPr>
        <p:txBody>
          <a:bodyPr wrap="square" rtlCol="0">
            <a:spAutoFit/>
          </a:bodyPr>
          <a:lstStyle/>
          <a:p>
            <a:r>
              <a:rPr lang="en-US" sz="1050" spc="-10" dirty="0">
                <a:cs typeface="Poppins" pitchFamily="2" charset="77"/>
              </a:rPr>
              <a:t>MSP: QMB, QMB+, SLMB+, and FBDE</a:t>
            </a:r>
            <a:endParaRPr lang="en-US" sz="1050" b="1" spc="-10" dirty="0">
              <a:cs typeface="Poppins" pitchFamily="2" charset="77"/>
            </a:endParaRPr>
          </a:p>
        </p:txBody>
      </p:sp>
      <p:sp>
        <p:nvSpPr>
          <p:cNvPr id="47" name="Freeform 120">
            <a:extLst>
              <a:ext uri="{FF2B5EF4-FFF2-40B4-BE49-F238E27FC236}">
                <a16:creationId xmlns:a16="http://schemas.microsoft.com/office/drawing/2014/main" id="{1911C58C-9E83-9B28-C5A9-35514425D53E}"/>
              </a:ext>
            </a:extLst>
          </p:cNvPr>
          <p:cNvSpPr>
            <a:spLocks noChangeArrowheads="1"/>
          </p:cNvSpPr>
          <p:nvPr/>
        </p:nvSpPr>
        <p:spPr bwMode="auto">
          <a:xfrm>
            <a:off x="810588" y="3379026"/>
            <a:ext cx="457200" cy="457200"/>
          </a:xfrm>
          <a:custGeom>
            <a:avLst/>
            <a:gdLst>
              <a:gd name="T0" fmla="*/ 1616 w 1617"/>
              <a:gd name="T1" fmla="*/ 808 h 1616"/>
              <a:gd name="T2" fmla="*/ 1616 w 1617"/>
              <a:gd name="T3" fmla="*/ 808 h 1616"/>
              <a:gd name="T4" fmla="*/ 808 w 1617"/>
              <a:gd name="T5" fmla="*/ 1615 h 1616"/>
              <a:gd name="T6" fmla="*/ 808 w 1617"/>
              <a:gd name="T7" fmla="*/ 1615 h 1616"/>
              <a:gd name="T8" fmla="*/ 0 w 1617"/>
              <a:gd name="T9" fmla="*/ 808 h 1616"/>
              <a:gd name="T10" fmla="*/ 0 w 1617"/>
              <a:gd name="T11" fmla="*/ 808 h 1616"/>
              <a:gd name="T12" fmla="*/ 808 w 1617"/>
              <a:gd name="T13" fmla="*/ 0 h 1616"/>
              <a:gd name="T14" fmla="*/ 808 w 1617"/>
              <a:gd name="T15" fmla="*/ 0 h 1616"/>
              <a:gd name="T16" fmla="*/ 1616 w 1617"/>
              <a:gd name="T17" fmla="*/ 808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6">
                <a:moveTo>
                  <a:pt x="1616" y="808"/>
                </a:moveTo>
                <a:lnTo>
                  <a:pt x="1616" y="808"/>
                </a:lnTo>
                <a:cubicBezTo>
                  <a:pt x="1616" y="1254"/>
                  <a:pt x="1254" y="1615"/>
                  <a:pt x="808" y="1615"/>
                </a:cubicBezTo>
                <a:lnTo>
                  <a:pt x="808" y="1615"/>
                </a:lnTo>
                <a:cubicBezTo>
                  <a:pt x="362" y="1615"/>
                  <a:pt x="0" y="1254"/>
                  <a:pt x="0" y="808"/>
                </a:cubicBezTo>
                <a:lnTo>
                  <a:pt x="0" y="808"/>
                </a:lnTo>
                <a:cubicBezTo>
                  <a:pt x="0" y="362"/>
                  <a:pt x="362" y="0"/>
                  <a:pt x="808" y="0"/>
                </a:cubicBezTo>
                <a:lnTo>
                  <a:pt x="808" y="0"/>
                </a:lnTo>
                <a:cubicBezTo>
                  <a:pt x="1254" y="0"/>
                  <a:pt x="1616" y="362"/>
                  <a:pt x="1616" y="808"/>
                </a:cubicBezTo>
              </a:path>
            </a:pathLst>
          </a:custGeom>
          <a:solidFill>
            <a:schemeClr val="tx2">
              <a:lumMod val="20000"/>
              <a:lumOff val="80000"/>
            </a:schemeClr>
          </a:solidFill>
          <a:ln>
            <a:noFill/>
          </a:ln>
          <a:effectLst/>
        </p:spPr>
        <p:txBody>
          <a:bodyPr wrap="none" anchor="ctr"/>
          <a:lstStyle/>
          <a:p>
            <a:endParaRPr lang="en-US" dirty="0">
              <a:latin typeface="Poppins" pitchFamily="2" charset="77"/>
            </a:endParaRPr>
          </a:p>
        </p:txBody>
      </p:sp>
      <p:sp>
        <p:nvSpPr>
          <p:cNvPr id="48" name="Freeform 121">
            <a:extLst>
              <a:ext uri="{FF2B5EF4-FFF2-40B4-BE49-F238E27FC236}">
                <a16:creationId xmlns:a16="http://schemas.microsoft.com/office/drawing/2014/main" id="{8F1A6116-990E-85F2-DDB3-8906AB7D3D12}"/>
              </a:ext>
            </a:extLst>
          </p:cNvPr>
          <p:cNvSpPr>
            <a:spLocks noChangeArrowheads="1"/>
          </p:cNvSpPr>
          <p:nvPr/>
        </p:nvSpPr>
        <p:spPr bwMode="auto">
          <a:xfrm>
            <a:off x="901477" y="3469908"/>
            <a:ext cx="274320" cy="274320"/>
          </a:xfrm>
          <a:custGeom>
            <a:avLst/>
            <a:gdLst>
              <a:gd name="T0" fmla="*/ 1025 w 1026"/>
              <a:gd name="T1" fmla="*/ 512 h 1025"/>
              <a:gd name="T2" fmla="*/ 1025 w 1026"/>
              <a:gd name="T3" fmla="*/ 512 h 1025"/>
              <a:gd name="T4" fmla="*/ 512 w 1026"/>
              <a:gd name="T5" fmla="*/ 1024 h 1025"/>
              <a:gd name="T6" fmla="*/ 512 w 1026"/>
              <a:gd name="T7" fmla="*/ 1024 h 1025"/>
              <a:gd name="T8" fmla="*/ 0 w 1026"/>
              <a:gd name="T9" fmla="*/ 512 h 1025"/>
              <a:gd name="T10" fmla="*/ 0 w 1026"/>
              <a:gd name="T11" fmla="*/ 512 h 1025"/>
              <a:gd name="T12" fmla="*/ 512 w 1026"/>
              <a:gd name="T13" fmla="*/ 0 h 1025"/>
              <a:gd name="T14" fmla="*/ 512 w 1026"/>
              <a:gd name="T15" fmla="*/ 0 h 1025"/>
              <a:gd name="T16" fmla="*/ 1025 w 1026"/>
              <a:gd name="T17" fmla="*/ 512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6" h="1025">
                <a:moveTo>
                  <a:pt x="1025" y="512"/>
                </a:moveTo>
                <a:lnTo>
                  <a:pt x="1025" y="512"/>
                </a:lnTo>
                <a:cubicBezTo>
                  <a:pt x="1025" y="795"/>
                  <a:pt x="795" y="1024"/>
                  <a:pt x="512" y="1024"/>
                </a:cubicBezTo>
                <a:lnTo>
                  <a:pt x="512" y="1024"/>
                </a:lnTo>
                <a:cubicBezTo>
                  <a:pt x="229" y="1024"/>
                  <a:pt x="0" y="795"/>
                  <a:pt x="0" y="512"/>
                </a:cubicBezTo>
                <a:lnTo>
                  <a:pt x="0" y="512"/>
                </a:lnTo>
                <a:cubicBezTo>
                  <a:pt x="0" y="229"/>
                  <a:pt x="229" y="0"/>
                  <a:pt x="512" y="0"/>
                </a:cubicBezTo>
                <a:lnTo>
                  <a:pt x="512" y="0"/>
                </a:lnTo>
                <a:cubicBezTo>
                  <a:pt x="795" y="0"/>
                  <a:pt x="1025" y="229"/>
                  <a:pt x="1025" y="512"/>
                </a:cubicBezTo>
              </a:path>
            </a:pathLst>
          </a:custGeom>
          <a:solidFill>
            <a:schemeClr val="accent3"/>
          </a:solidFill>
          <a:ln>
            <a:noFill/>
          </a:ln>
          <a:effectLst/>
        </p:spPr>
        <p:txBody>
          <a:bodyPr wrap="none" anchor="ctr"/>
          <a:lstStyle/>
          <a:p>
            <a:r>
              <a:rPr lang="en-US" sz="1200" b="1" spc="-15" dirty="0">
                <a:solidFill>
                  <a:srgbClr val="FFFFFF"/>
                </a:solidFill>
                <a:latin typeface="Poppins" pitchFamily="2" charset="77"/>
                <a:cs typeface="Poppins" pitchFamily="2" charset="77"/>
              </a:rPr>
              <a:t>2</a:t>
            </a:r>
          </a:p>
        </p:txBody>
      </p:sp>
      <p:sp>
        <p:nvSpPr>
          <p:cNvPr id="51" name="Freeform 327">
            <a:extLst>
              <a:ext uri="{FF2B5EF4-FFF2-40B4-BE49-F238E27FC236}">
                <a16:creationId xmlns:a16="http://schemas.microsoft.com/office/drawing/2014/main" id="{6EF215A6-C8EE-4962-9AE9-2A072AC615CD}"/>
              </a:ext>
            </a:extLst>
          </p:cNvPr>
          <p:cNvSpPr>
            <a:spLocks noChangeArrowheads="1"/>
          </p:cNvSpPr>
          <p:nvPr/>
        </p:nvSpPr>
        <p:spPr bwMode="auto">
          <a:xfrm>
            <a:off x="665228" y="4925015"/>
            <a:ext cx="200794" cy="128094"/>
          </a:xfrm>
          <a:custGeom>
            <a:avLst/>
            <a:gdLst>
              <a:gd name="T0" fmla="*/ 0 w 254"/>
              <a:gd name="T1" fmla="*/ 0 h 163"/>
              <a:gd name="T2" fmla="*/ 253 w 254"/>
              <a:gd name="T3" fmla="*/ 162 h 163"/>
              <a:gd name="T4" fmla="*/ 253 w 254"/>
              <a:gd name="T5" fmla="*/ 0 h 163"/>
              <a:gd name="T6" fmla="*/ 0 w 254"/>
              <a:gd name="T7" fmla="*/ 0 h 163"/>
            </a:gdLst>
            <a:ahLst/>
            <a:cxnLst>
              <a:cxn ang="0">
                <a:pos x="T0" y="T1"/>
              </a:cxn>
              <a:cxn ang="0">
                <a:pos x="T2" y="T3"/>
              </a:cxn>
              <a:cxn ang="0">
                <a:pos x="T4" y="T5"/>
              </a:cxn>
              <a:cxn ang="0">
                <a:pos x="T6" y="T7"/>
              </a:cxn>
            </a:cxnLst>
            <a:rect l="0" t="0" r="r" b="b"/>
            <a:pathLst>
              <a:path w="254" h="163">
                <a:moveTo>
                  <a:pt x="0" y="0"/>
                </a:moveTo>
                <a:lnTo>
                  <a:pt x="253" y="162"/>
                </a:lnTo>
                <a:lnTo>
                  <a:pt x="253" y="0"/>
                </a:lnTo>
                <a:lnTo>
                  <a:pt x="0" y="0"/>
                </a:lnTo>
              </a:path>
            </a:pathLst>
          </a:custGeom>
          <a:solidFill>
            <a:schemeClr val="accent4">
              <a:lumMod val="50000"/>
            </a:schemeClr>
          </a:solidFill>
          <a:ln>
            <a:noFill/>
          </a:ln>
          <a:effectLst/>
        </p:spPr>
        <p:txBody>
          <a:bodyPr wrap="none" anchor="ctr"/>
          <a:lstStyle/>
          <a:p>
            <a:endParaRPr lang="en-US" dirty="0">
              <a:latin typeface="Poppins" pitchFamily="2" charset="77"/>
            </a:endParaRPr>
          </a:p>
        </p:txBody>
      </p:sp>
      <p:sp>
        <p:nvSpPr>
          <p:cNvPr id="53" name="Freeform 383">
            <a:extLst>
              <a:ext uri="{FF2B5EF4-FFF2-40B4-BE49-F238E27FC236}">
                <a16:creationId xmlns:a16="http://schemas.microsoft.com/office/drawing/2014/main" id="{179388B1-6E6C-51A8-EA16-DC931B6E82F2}"/>
              </a:ext>
            </a:extLst>
          </p:cNvPr>
          <p:cNvSpPr>
            <a:spLocks noChangeArrowheads="1"/>
          </p:cNvSpPr>
          <p:nvPr/>
        </p:nvSpPr>
        <p:spPr bwMode="auto">
          <a:xfrm>
            <a:off x="1576970" y="4110169"/>
            <a:ext cx="270031" cy="148863"/>
          </a:xfrm>
          <a:custGeom>
            <a:avLst/>
            <a:gdLst>
              <a:gd name="T0" fmla="*/ 0 w 343"/>
              <a:gd name="T1" fmla="*/ 0 h 190"/>
              <a:gd name="T2" fmla="*/ 0 w 343"/>
              <a:gd name="T3" fmla="*/ 189 h 190"/>
              <a:gd name="T4" fmla="*/ 342 w 343"/>
              <a:gd name="T5" fmla="*/ 189 h 190"/>
              <a:gd name="T6" fmla="*/ 0 w 343"/>
              <a:gd name="T7" fmla="*/ 0 h 190"/>
            </a:gdLst>
            <a:ahLst/>
            <a:cxnLst>
              <a:cxn ang="0">
                <a:pos x="T0" y="T1"/>
              </a:cxn>
              <a:cxn ang="0">
                <a:pos x="T2" y="T3"/>
              </a:cxn>
              <a:cxn ang="0">
                <a:pos x="T4" y="T5"/>
              </a:cxn>
              <a:cxn ang="0">
                <a:pos x="T6" y="T7"/>
              </a:cxn>
            </a:cxnLst>
            <a:rect l="0" t="0" r="r" b="b"/>
            <a:pathLst>
              <a:path w="343" h="190">
                <a:moveTo>
                  <a:pt x="0" y="0"/>
                </a:moveTo>
                <a:lnTo>
                  <a:pt x="0" y="189"/>
                </a:lnTo>
                <a:lnTo>
                  <a:pt x="342" y="189"/>
                </a:lnTo>
                <a:lnTo>
                  <a:pt x="0" y="0"/>
                </a:lnTo>
              </a:path>
            </a:pathLst>
          </a:custGeom>
          <a:solidFill>
            <a:schemeClr val="accent4">
              <a:lumMod val="50000"/>
            </a:schemeClr>
          </a:solidFill>
          <a:ln>
            <a:noFill/>
          </a:ln>
          <a:effectLst/>
        </p:spPr>
        <p:txBody>
          <a:bodyPr wrap="none" anchor="ctr"/>
          <a:lstStyle/>
          <a:p>
            <a:endParaRPr lang="en-US" dirty="0">
              <a:latin typeface="Poppins" pitchFamily="2" charset="77"/>
            </a:endParaRPr>
          </a:p>
        </p:txBody>
      </p:sp>
      <p:sp>
        <p:nvSpPr>
          <p:cNvPr id="54" name="TextBox 53">
            <a:extLst>
              <a:ext uri="{FF2B5EF4-FFF2-40B4-BE49-F238E27FC236}">
                <a16:creationId xmlns:a16="http://schemas.microsoft.com/office/drawing/2014/main" id="{055D2797-D759-82A2-02D8-3F6FA41E6F03}"/>
              </a:ext>
            </a:extLst>
          </p:cNvPr>
          <p:cNvSpPr txBox="1"/>
          <p:nvPr/>
        </p:nvSpPr>
        <p:spPr>
          <a:xfrm>
            <a:off x="1592390" y="4364735"/>
            <a:ext cx="2978095" cy="307777"/>
          </a:xfrm>
          <a:prstGeom prst="rect">
            <a:avLst/>
          </a:prstGeom>
          <a:noFill/>
        </p:spPr>
        <p:txBody>
          <a:bodyPr wrap="square" rtlCol="0" anchor="b">
            <a:spAutoFit/>
          </a:bodyPr>
          <a:lstStyle/>
          <a:p>
            <a:r>
              <a:rPr lang="en-US" sz="1400" b="1" spc="-15" dirty="0">
                <a:solidFill>
                  <a:schemeClr val="accent3"/>
                </a:solidFill>
                <a:cs typeface="Poppins" pitchFamily="2" charset="77"/>
              </a:rPr>
              <a:t>All Dual or All Dual Assure</a:t>
            </a:r>
            <a:endParaRPr lang="en-US" sz="1700" b="1" spc="-15" dirty="0">
              <a:solidFill>
                <a:schemeClr val="accent3"/>
              </a:solidFill>
              <a:cs typeface="Poppins" pitchFamily="2" charset="77"/>
            </a:endParaRPr>
          </a:p>
        </p:txBody>
      </p:sp>
      <p:sp>
        <p:nvSpPr>
          <p:cNvPr id="55" name="TextBox 54">
            <a:extLst>
              <a:ext uri="{FF2B5EF4-FFF2-40B4-BE49-F238E27FC236}">
                <a16:creationId xmlns:a16="http://schemas.microsoft.com/office/drawing/2014/main" id="{9BDBF95A-9A24-FB4D-0067-88548AF16C29}"/>
              </a:ext>
            </a:extLst>
          </p:cNvPr>
          <p:cNvSpPr txBox="1"/>
          <p:nvPr/>
        </p:nvSpPr>
        <p:spPr>
          <a:xfrm>
            <a:off x="1592391" y="4599012"/>
            <a:ext cx="3479146" cy="260898"/>
          </a:xfrm>
          <a:prstGeom prst="rect">
            <a:avLst/>
          </a:prstGeom>
          <a:noFill/>
        </p:spPr>
        <p:txBody>
          <a:bodyPr wrap="square" rtlCol="0">
            <a:spAutoFit/>
          </a:bodyPr>
          <a:lstStyle/>
          <a:p>
            <a:r>
              <a:rPr lang="en-US" sz="1050" spc="-10" dirty="0">
                <a:cs typeface="Poppins" pitchFamily="2" charset="77"/>
              </a:rPr>
              <a:t>MSP: QMB, QMB+, SLMB+, FBDE+, SLMB only, QDWI, and QI</a:t>
            </a:r>
          </a:p>
        </p:txBody>
      </p:sp>
      <p:sp>
        <p:nvSpPr>
          <p:cNvPr id="56" name="Freeform 120">
            <a:extLst>
              <a:ext uri="{FF2B5EF4-FFF2-40B4-BE49-F238E27FC236}">
                <a16:creationId xmlns:a16="http://schemas.microsoft.com/office/drawing/2014/main" id="{150DD465-4A5E-7367-5595-F8006DC409B8}"/>
              </a:ext>
            </a:extLst>
          </p:cNvPr>
          <p:cNvSpPr>
            <a:spLocks noChangeArrowheads="1"/>
          </p:cNvSpPr>
          <p:nvPr/>
        </p:nvSpPr>
        <p:spPr bwMode="auto">
          <a:xfrm>
            <a:off x="831074" y="4228230"/>
            <a:ext cx="576304" cy="576304"/>
          </a:xfrm>
          <a:custGeom>
            <a:avLst/>
            <a:gdLst>
              <a:gd name="T0" fmla="*/ 1616 w 1617"/>
              <a:gd name="T1" fmla="*/ 808 h 1616"/>
              <a:gd name="T2" fmla="*/ 1616 w 1617"/>
              <a:gd name="T3" fmla="*/ 808 h 1616"/>
              <a:gd name="T4" fmla="*/ 808 w 1617"/>
              <a:gd name="T5" fmla="*/ 1615 h 1616"/>
              <a:gd name="T6" fmla="*/ 808 w 1617"/>
              <a:gd name="T7" fmla="*/ 1615 h 1616"/>
              <a:gd name="T8" fmla="*/ 0 w 1617"/>
              <a:gd name="T9" fmla="*/ 808 h 1616"/>
              <a:gd name="T10" fmla="*/ 0 w 1617"/>
              <a:gd name="T11" fmla="*/ 808 h 1616"/>
              <a:gd name="T12" fmla="*/ 808 w 1617"/>
              <a:gd name="T13" fmla="*/ 0 h 1616"/>
              <a:gd name="T14" fmla="*/ 808 w 1617"/>
              <a:gd name="T15" fmla="*/ 0 h 1616"/>
              <a:gd name="T16" fmla="*/ 1616 w 1617"/>
              <a:gd name="T17" fmla="*/ 808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6">
                <a:moveTo>
                  <a:pt x="1616" y="808"/>
                </a:moveTo>
                <a:lnTo>
                  <a:pt x="1616" y="808"/>
                </a:lnTo>
                <a:cubicBezTo>
                  <a:pt x="1616" y="1254"/>
                  <a:pt x="1254" y="1615"/>
                  <a:pt x="808" y="1615"/>
                </a:cubicBezTo>
                <a:lnTo>
                  <a:pt x="808" y="1615"/>
                </a:lnTo>
                <a:cubicBezTo>
                  <a:pt x="362" y="1615"/>
                  <a:pt x="0" y="1254"/>
                  <a:pt x="0" y="808"/>
                </a:cubicBezTo>
                <a:lnTo>
                  <a:pt x="0" y="808"/>
                </a:lnTo>
                <a:cubicBezTo>
                  <a:pt x="0" y="362"/>
                  <a:pt x="362" y="0"/>
                  <a:pt x="808" y="0"/>
                </a:cubicBezTo>
                <a:lnTo>
                  <a:pt x="808" y="0"/>
                </a:lnTo>
                <a:cubicBezTo>
                  <a:pt x="1254" y="0"/>
                  <a:pt x="1616" y="362"/>
                  <a:pt x="1616" y="808"/>
                </a:cubicBezTo>
              </a:path>
            </a:pathLst>
          </a:custGeom>
          <a:solidFill>
            <a:schemeClr val="tx2">
              <a:lumMod val="20000"/>
              <a:lumOff val="80000"/>
            </a:schemeClr>
          </a:solidFill>
          <a:ln>
            <a:noFill/>
          </a:ln>
          <a:effectLst/>
        </p:spPr>
        <p:txBody>
          <a:bodyPr wrap="none" anchor="ctr"/>
          <a:lstStyle/>
          <a:p>
            <a:endParaRPr lang="en-US" dirty="0">
              <a:latin typeface="Poppins" pitchFamily="2" charset="77"/>
            </a:endParaRPr>
          </a:p>
        </p:txBody>
      </p:sp>
      <p:sp>
        <p:nvSpPr>
          <p:cNvPr id="57" name="Freeform 121">
            <a:extLst>
              <a:ext uri="{FF2B5EF4-FFF2-40B4-BE49-F238E27FC236}">
                <a16:creationId xmlns:a16="http://schemas.microsoft.com/office/drawing/2014/main" id="{A3CDF956-EF58-F22F-4015-4CC8B5805C28}"/>
              </a:ext>
            </a:extLst>
          </p:cNvPr>
          <p:cNvSpPr>
            <a:spLocks noChangeArrowheads="1"/>
          </p:cNvSpPr>
          <p:nvPr/>
        </p:nvSpPr>
        <p:spPr bwMode="auto">
          <a:xfrm>
            <a:off x="928402" y="4325558"/>
            <a:ext cx="381649" cy="381649"/>
          </a:xfrm>
          <a:custGeom>
            <a:avLst/>
            <a:gdLst>
              <a:gd name="T0" fmla="*/ 1025 w 1026"/>
              <a:gd name="T1" fmla="*/ 512 h 1025"/>
              <a:gd name="T2" fmla="*/ 1025 w 1026"/>
              <a:gd name="T3" fmla="*/ 512 h 1025"/>
              <a:gd name="T4" fmla="*/ 512 w 1026"/>
              <a:gd name="T5" fmla="*/ 1024 h 1025"/>
              <a:gd name="T6" fmla="*/ 512 w 1026"/>
              <a:gd name="T7" fmla="*/ 1024 h 1025"/>
              <a:gd name="T8" fmla="*/ 0 w 1026"/>
              <a:gd name="T9" fmla="*/ 512 h 1025"/>
              <a:gd name="T10" fmla="*/ 0 w 1026"/>
              <a:gd name="T11" fmla="*/ 512 h 1025"/>
              <a:gd name="T12" fmla="*/ 512 w 1026"/>
              <a:gd name="T13" fmla="*/ 0 h 1025"/>
              <a:gd name="T14" fmla="*/ 512 w 1026"/>
              <a:gd name="T15" fmla="*/ 0 h 1025"/>
              <a:gd name="T16" fmla="*/ 1025 w 1026"/>
              <a:gd name="T17" fmla="*/ 512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6" h="1025">
                <a:moveTo>
                  <a:pt x="1025" y="512"/>
                </a:moveTo>
                <a:lnTo>
                  <a:pt x="1025" y="512"/>
                </a:lnTo>
                <a:cubicBezTo>
                  <a:pt x="1025" y="795"/>
                  <a:pt x="795" y="1024"/>
                  <a:pt x="512" y="1024"/>
                </a:cubicBezTo>
                <a:lnTo>
                  <a:pt x="512" y="1024"/>
                </a:lnTo>
                <a:cubicBezTo>
                  <a:pt x="229" y="1024"/>
                  <a:pt x="0" y="795"/>
                  <a:pt x="0" y="512"/>
                </a:cubicBezTo>
                <a:lnTo>
                  <a:pt x="0" y="512"/>
                </a:lnTo>
                <a:cubicBezTo>
                  <a:pt x="0" y="229"/>
                  <a:pt x="229" y="0"/>
                  <a:pt x="512" y="0"/>
                </a:cubicBezTo>
                <a:lnTo>
                  <a:pt x="512" y="0"/>
                </a:lnTo>
                <a:cubicBezTo>
                  <a:pt x="795" y="0"/>
                  <a:pt x="1025" y="229"/>
                  <a:pt x="1025" y="512"/>
                </a:cubicBezTo>
              </a:path>
            </a:pathLst>
          </a:custGeom>
          <a:solidFill>
            <a:schemeClr val="accent3"/>
          </a:solidFill>
          <a:ln>
            <a:noFill/>
          </a:ln>
          <a:effectLst/>
        </p:spPr>
        <p:txBody>
          <a:bodyPr wrap="none" anchor="ctr"/>
          <a:lstStyle/>
          <a:p>
            <a:pPr algn="ctr"/>
            <a:r>
              <a:rPr lang="en-US" b="1" spc="-15" dirty="0">
                <a:solidFill>
                  <a:srgbClr val="FFFFFF"/>
                </a:solidFill>
                <a:latin typeface="Poppins" pitchFamily="2" charset="77"/>
                <a:cs typeface="Poppins" pitchFamily="2" charset="77"/>
              </a:rPr>
              <a:t>3</a:t>
            </a:r>
            <a:endParaRPr lang="en-US" dirty="0">
              <a:latin typeface="Poppins" pitchFamily="2" charset="77"/>
            </a:endParaRPr>
          </a:p>
        </p:txBody>
      </p:sp>
      <p:graphicFrame>
        <p:nvGraphicFramePr>
          <p:cNvPr id="5" name="Table 4">
            <a:extLst>
              <a:ext uri="{FF2B5EF4-FFF2-40B4-BE49-F238E27FC236}">
                <a16:creationId xmlns:a16="http://schemas.microsoft.com/office/drawing/2014/main" id="{B61B0AB6-5BCA-A6CE-4581-610E3D8850F9}"/>
              </a:ext>
            </a:extLst>
          </p:cNvPr>
          <p:cNvGraphicFramePr>
            <a:graphicFrameLocks noGrp="1"/>
          </p:cNvGraphicFramePr>
          <p:nvPr>
            <p:extLst>
              <p:ext uri="{D42A27DB-BD31-4B8C-83A1-F6EECF244321}">
                <p14:modId xmlns:p14="http://schemas.microsoft.com/office/powerpoint/2010/main" val="2375879339"/>
              </p:ext>
            </p:extLst>
          </p:nvPr>
        </p:nvGraphicFramePr>
        <p:xfrm>
          <a:off x="5598374" y="4467369"/>
          <a:ext cx="5864199" cy="1508760"/>
        </p:xfrm>
        <a:graphic>
          <a:graphicData uri="http://schemas.openxmlformats.org/drawingml/2006/table">
            <a:tbl>
              <a:tblPr firstRow="1" firstCol="1" bandRow="1">
                <a:tableStyleId>{5C22544A-7EE6-4342-B048-85BDC9FD1C3A}</a:tableStyleId>
              </a:tblPr>
              <a:tblGrid>
                <a:gridCol w="2241095">
                  <a:extLst>
                    <a:ext uri="{9D8B030D-6E8A-4147-A177-3AD203B41FA5}">
                      <a16:colId xmlns:a16="http://schemas.microsoft.com/office/drawing/2014/main" val="1630459283"/>
                    </a:ext>
                  </a:extLst>
                </a:gridCol>
                <a:gridCol w="3623104">
                  <a:extLst>
                    <a:ext uri="{9D8B030D-6E8A-4147-A177-3AD203B41FA5}">
                      <a16:colId xmlns:a16="http://schemas.microsoft.com/office/drawing/2014/main" val="2635126449"/>
                    </a:ext>
                  </a:extLst>
                </a:gridCol>
              </a:tblGrid>
              <a:tr h="182880">
                <a:tc>
                  <a:txBody>
                    <a:bodyPr/>
                    <a:lstStyle/>
                    <a:p>
                      <a:pPr marL="0" marR="0">
                        <a:spcBef>
                          <a:spcPts val="0"/>
                        </a:spcBef>
                        <a:spcAft>
                          <a:spcPts val="0"/>
                        </a:spcAft>
                      </a:pPr>
                      <a:r>
                        <a:rPr lang="en-US" sz="1600" dirty="0">
                          <a:effectLst/>
                        </a:rPr>
                        <a:t>Plan Offering</a:t>
                      </a:r>
                      <a:endParaRPr lang="en-US" sz="1600" dirty="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en-US" sz="1600" dirty="0">
                          <a:effectLst/>
                        </a:rPr>
                        <a:t>States</a:t>
                      </a:r>
                      <a:endParaRPr lang="en-US" sz="1600" dirty="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26474694"/>
                  </a:ext>
                </a:extLst>
              </a:tr>
              <a:tr h="297180">
                <a:tc>
                  <a:txBody>
                    <a:bodyPr/>
                    <a:lstStyle/>
                    <a:p>
                      <a:pPr marL="0" marR="0">
                        <a:spcBef>
                          <a:spcPts val="0"/>
                        </a:spcBef>
                        <a:spcAft>
                          <a:spcPts val="0"/>
                        </a:spcAft>
                      </a:pPr>
                      <a:r>
                        <a:rPr lang="en-US" sz="1300" b="0" i="0" dirty="0">
                          <a:effectLst/>
                          <a:latin typeface="Calibri" panose="020F0502020204030204" pitchFamily="34" charset="0"/>
                          <a:ea typeface="Calibri" panose="020F0502020204030204" pitchFamily="34" charset="0"/>
                        </a:rPr>
                        <a:t>Wellcare All Dual Assure </a:t>
                      </a:r>
                    </a:p>
                    <a:p>
                      <a:pPr marL="0" marR="0">
                        <a:spcBef>
                          <a:spcPts val="0"/>
                        </a:spcBef>
                        <a:spcAft>
                          <a:spcPts val="0"/>
                        </a:spcAft>
                      </a:pPr>
                      <a:r>
                        <a:rPr lang="en-US" sz="1300" b="0" i="0" dirty="0">
                          <a:effectLst/>
                          <a:latin typeface="Calibri" panose="020F0502020204030204" pitchFamily="34" charset="0"/>
                          <a:ea typeface="Calibri" panose="020F0502020204030204" pitchFamily="34" charset="0"/>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a:spcBef>
                          <a:spcPts val="0"/>
                        </a:spcBef>
                        <a:spcAft>
                          <a:spcPts val="0"/>
                        </a:spcAft>
                      </a:pPr>
                      <a:r>
                        <a:rPr lang="en-US" sz="1300" dirty="0">
                          <a:effectLst/>
                        </a:rPr>
                        <a:t>AL H6975, AR H9630, KY H9730, LA H2491, </a:t>
                      </a:r>
                      <a:br>
                        <a:rPr lang="en-US" sz="1300" dirty="0">
                          <a:effectLst/>
                        </a:rPr>
                      </a:br>
                      <a:r>
                        <a:rPr lang="en-US" sz="1300" dirty="0">
                          <a:effectLst/>
                        </a:rPr>
                        <a:t>MI H5475, MS H1416, NC H4073, OK H9900, </a:t>
                      </a:r>
                      <a:br>
                        <a:rPr lang="en-US" sz="1300" dirty="0">
                          <a:effectLst/>
                        </a:rPr>
                      </a:br>
                      <a:r>
                        <a:rPr lang="en-US" sz="1300" dirty="0">
                          <a:effectLst/>
                        </a:rPr>
                        <a:t>OH H0908, </a:t>
                      </a:r>
                      <a:r>
                        <a:rPr lang="en-US" sz="1300" dirty="0">
                          <a:solidFill>
                            <a:schemeClr val="tx1"/>
                          </a:solidFill>
                          <a:effectLst/>
                        </a:rPr>
                        <a:t>TX H0174</a:t>
                      </a:r>
                      <a:r>
                        <a:rPr lang="en-US" sz="1300" dirty="0">
                          <a:effectLst/>
                        </a:rPr>
                        <a:t>, WI H8189</a:t>
                      </a:r>
                      <a:endParaRPr lang="en-US" sz="1300" dirty="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4571228"/>
                  </a:ext>
                </a:extLst>
              </a:tr>
              <a:tr h="297180">
                <a:tc>
                  <a:txBody>
                    <a:bodyPr/>
                    <a:lstStyle/>
                    <a:p>
                      <a:pPr marL="0" marR="0">
                        <a:spcBef>
                          <a:spcPts val="0"/>
                        </a:spcBef>
                        <a:spcAft>
                          <a:spcPts val="0"/>
                        </a:spcAft>
                      </a:pPr>
                      <a:r>
                        <a:rPr lang="en-US" sz="1300" b="0" i="0" dirty="0">
                          <a:effectLst/>
                          <a:latin typeface="Calibri" panose="020F0502020204030204" pitchFamily="34" charset="0"/>
                          <a:ea typeface="Calibri" panose="020F0502020204030204" pitchFamily="34" charset="0"/>
                        </a:rPr>
                        <a:t>Wellcare All Dual </a:t>
                      </a:r>
                    </a:p>
                    <a:p>
                      <a:pPr marL="0" marR="0">
                        <a:spcBef>
                          <a:spcPts val="0"/>
                        </a:spcBef>
                        <a:spcAft>
                          <a:spcPts val="0"/>
                        </a:spcAft>
                      </a:pPr>
                      <a:r>
                        <a:rPr lang="en-US" sz="1300" b="0" i="0" dirty="0">
                          <a:effectLst/>
                          <a:latin typeface="Calibri" panose="020F0502020204030204" pitchFamily="34" charset="0"/>
                          <a:ea typeface="Calibri" panose="020F0502020204030204" pitchFamily="34" charset="0"/>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a:spcBef>
                          <a:spcPts val="0"/>
                        </a:spcBef>
                        <a:spcAft>
                          <a:spcPts val="0"/>
                        </a:spcAft>
                      </a:pPr>
                      <a:r>
                        <a:rPr lang="en-US" sz="1300" dirty="0">
                          <a:effectLst/>
                        </a:rPr>
                        <a:t>FL H1032, GA H1112, NM H2134</a:t>
                      </a:r>
                      <a:endParaRPr lang="en-US" sz="1300" dirty="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70295454"/>
                  </a:ext>
                </a:extLst>
              </a:tr>
            </a:tbl>
          </a:graphicData>
        </a:graphic>
      </p:graphicFrame>
      <p:sp>
        <p:nvSpPr>
          <p:cNvPr id="6" name="TextBox 5">
            <a:extLst>
              <a:ext uri="{FF2B5EF4-FFF2-40B4-BE49-F238E27FC236}">
                <a16:creationId xmlns:a16="http://schemas.microsoft.com/office/drawing/2014/main" id="{44FF85F2-ACBA-EC23-CA0E-A049DDB8A8F8}"/>
              </a:ext>
            </a:extLst>
          </p:cNvPr>
          <p:cNvSpPr txBox="1"/>
          <p:nvPr/>
        </p:nvSpPr>
        <p:spPr>
          <a:xfrm>
            <a:off x="5458120" y="6266294"/>
            <a:ext cx="6111754"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All information on this slide is subject to change until approved by CMS.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7B08DF36-8E54-0218-2C7F-AB8049D70915}"/>
              </a:ext>
            </a:extLst>
          </p:cNvPr>
          <p:cNvSpPr>
            <a:spLocks noGrp="1"/>
          </p:cNvSpPr>
          <p:nvPr>
            <p:ph type="title"/>
          </p:nvPr>
        </p:nvSpPr>
        <p:spPr>
          <a:xfrm>
            <a:off x="622125" y="485126"/>
            <a:ext cx="9182275" cy="693480"/>
          </a:xfrm>
        </p:spPr>
        <p:txBody>
          <a:bodyPr/>
          <a:lstStyle/>
          <a:p>
            <a:r>
              <a:rPr lang="en-US" dirty="0">
                <a:solidFill>
                  <a:schemeClr val="accent3"/>
                </a:solidFill>
              </a:rPr>
              <a:t>PY2024 </a:t>
            </a:r>
            <a:r>
              <a:rPr lang="en-US" b="1" dirty="0">
                <a:solidFill>
                  <a:schemeClr val="accent3"/>
                </a:solidFill>
              </a:rPr>
              <a:t>NEW</a:t>
            </a:r>
            <a:r>
              <a:rPr lang="en-US" dirty="0">
                <a:solidFill>
                  <a:schemeClr val="accent3"/>
                </a:solidFill>
              </a:rPr>
              <a:t> All Dual Plan Offerings</a:t>
            </a:r>
            <a:endParaRPr lang="en-US" dirty="0"/>
          </a:p>
        </p:txBody>
      </p:sp>
      <p:sp>
        <p:nvSpPr>
          <p:cNvPr id="9" name="Rectangle 8">
            <a:extLst>
              <a:ext uri="{FF2B5EF4-FFF2-40B4-BE49-F238E27FC236}">
                <a16:creationId xmlns:a16="http://schemas.microsoft.com/office/drawing/2014/main" id="{03DF7E19-672B-9EBE-6237-F7CA84CED676}"/>
              </a:ext>
            </a:extLst>
          </p:cNvPr>
          <p:cNvSpPr/>
          <p:nvPr/>
        </p:nvSpPr>
        <p:spPr>
          <a:xfrm>
            <a:off x="526774" y="6266294"/>
            <a:ext cx="2708195"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121">
            <a:extLst>
              <a:ext uri="{FF2B5EF4-FFF2-40B4-BE49-F238E27FC236}">
                <a16:creationId xmlns:a16="http://schemas.microsoft.com/office/drawing/2014/main" id="{AF9033DF-08A6-EC52-AAC2-332B7C2E4D08}"/>
              </a:ext>
            </a:extLst>
          </p:cNvPr>
          <p:cNvSpPr>
            <a:spLocks noChangeArrowheads="1"/>
          </p:cNvSpPr>
          <p:nvPr/>
        </p:nvSpPr>
        <p:spPr bwMode="auto">
          <a:xfrm>
            <a:off x="5598374" y="2535158"/>
            <a:ext cx="381649" cy="381649"/>
          </a:xfrm>
          <a:custGeom>
            <a:avLst/>
            <a:gdLst>
              <a:gd name="T0" fmla="*/ 1025 w 1026"/>
              <a:gd name="T1" fmla="*/ 512 h 1025"/>
              <a:gd name="T2" fmla="*/ 1025 w 1026"/>
              <a:gd name="T3" fmla="*/ 512 h 1025"/>
              <a:gd name="T4" fmla="*/ 512 w 1026"/>
              <a:gd name="T5" fmla="*/ 1024 h 1025"/>
              <a:gd name="T6" fmla="*/ 512 w 1026"/>
              <a:gd name="T7" fmla="*/ 1024 h 1025"/>
              <a:gd name="T8" fmla="*/ 0 w 1026"/>
              <a:gd name="T9" fmla="*/ 512 h 1025"/>
              <a:gd name="T10" fmla="*/ 0 w 1026"/>
              <a:gd name="T11" fmla="*/ 512 h 1025"/>
              <a:gd name="T12" fmla="*/ 512 w 1026"/>
              <a:gd name="T13" fmla="*/ 0 h 1025"/>
              <a:gd name="T14" fmla="*/ 512 w 1026"/>
              <a:gd name="T15" fmla="*/ 0 h 1025"/>
              <a:gd name="T16" fmla="*/ 1025 w 1026"/>
              <a:gd name="T17" fmla="*/ 512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6" h="1025">
                <a:moveTo>
                  <a:pt x="1025" y="512"/>
                </a:moveTo>
                <a:lnTo>
                  <a:pt x="1025" y="512"/>
                </a:lnTo>
                <a:cubicBezTo>
                  <a:pt x="1025" y="795"/>
                  <a:pt x="795" y="1024"/>
                  <a:pt x="512" y="1024"/>
                </a:cubicBezTo>
                <a:lnTo>
                  <a:pt x="512" y="1024"/>
                </a:lnTo>
                <a:cubicBezTo>
                  <a:pt x="229" y="1024"/>
                  <a:pt x="0" y="795"/>
                  <a:pt x="0" y="512"/>
                </a:cubicBezTo>
                <a:lnTo>
                  <a:pt x="0" y="512"/>
                </a:lnTo>
                <a:cubicBezTo>
                  <a:pt x="0" y="229"/>
                  <a:pt x="229" y="0"/>
                  <a:pt x="512" y="0"/>
                </a:cubicBezTo>
                <a:lnTo>
                  <a:pt x="512" y="0"/>
                </a:lnTo>
                <a:cubicBezTo>
                  <a:pt x="795" y="0"/>
                  <a:pt x="1025" y="229"/>
                  <a:pt x="1025" y="512"/>
                </a:cubicBezTo>
              </a:path>
            </a:pathLst>
          </a:custGeom>
          <a:solidFill>
            <a:schemeClr val="accent3"/>
          </a:solidFill>
          <a:ln>
            <a:noFill/>
          </a:ln>
          <a:effectLst/>
        </p:spPr>
        <p:txBody>
          <a:bodyPr wrap="none" anchor="ctr"/>
          <a:lstStyle/>
          <a:p>
            <a:pPr algn="ctr"/>
            <a:r>
              <a:rPr lang="en-US" b="1" spc="-15" dirty="0">
                <a:solidFill>
                  <a:srgbClr val="FFFFFF"/>
                </a:solidFill>
                <a:latin typeface="Poppins" pitchFamily="2" charset="77"/>
                <a:cs typeface="Poppins" pitchFamily="2" charset="77"/>
              </a:rPr>
              <a:t>3</a:t>
            </a:r>
            <a:endParaRPr lang="en-US" dirty="0">
              <a:latin typeface="Poppins" pitchFamily="2" charset="77"/>
            </a:endParaRPr>
          </a:p>
        </p:txBody>
      </p:sp>
    </p:spTree>
    <p:extLst>
      <p:ext uri="{BB962C8B-B14F-4D97-AF65-F5344CB8AC3E}">
        <p14:creationId xmlns:p14="http://schemas.microsoft.com/office/powerpoint/2010/main" val="4009646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69787055"/>
              </p:ext>
            </p:extLst>
          </p:nvPr>
        </p:nvGraphicFramePr>
        <p:xfrm>
          <a:off x="632026" y="1922473"/>
          <a:ext cx="10927948" cy="3627120"/>
        </p:xfrm>
        <a:graphic>
          <a:graphicData uri="http://schemas.openxmlformats.org/drawingml/2006/table">
            <a:tbl>
              <a:tblPr firstRow="1" bandRow="1">
                <a:tableStyleId>{5C22544A-7EE6-4342-B048-85BDC9FD1C3A}</a:tableStyleId>
              </a:tblPr>
              <a:tblGrid>
                <a:gridCol w="1557646">
                  <a:extLst>
                    <a:ext uri="{9D8B030D-6E8A-4147-A177-3AD203B41FA5}">
                      <a16:colId xmlns:a16="http://schemas.microsoft.com/office/drawing/2014/main" val="539146575"/>
                    </a:ext>
                  </a:extLst>
                </a:gridCol>
                <a:gridCol w="3012523">
                  <a:extLst>
                    <a:ext uri="{9D8B030D-6E8A-4147-A177-3AD203B41FA5}">
                      <a16:colId xmlns:a16="http://schemas.microsoft.com/office/drawing/2014/main" val="2965541929"/>
                    </a:ext>
                  </a:extLst>
                </a:gridCol>
                <a:gridCol w="6357779">
                  <a:extLst>
                    <a:ext uri="{9D8B030D-6E8A-4147-A177-3AD203B41FA5}">
                      <a16:colId xmlns:a16="http://schemas.microsoft.com/office/drawing/2014/main" val="3685186687"/>
                    </a:ext>
                  </a:extLst>
                </a:gridCol>
              </a:tblGrid>
              <a:tr h="365760">
                <a:tc>
                  <a:txBody>
                    <a:bodyPr/>
                    <a:lstStyle/>
                    <a:p>
                      <a:r>
                        <a:rPr lang="en-US" sz="1600" dirty="0"/>
                        <a:t>Products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Product</a:t>
                      </a:r>
                      <a:r>
                        <a:rPr lang="en-US" sz="1600" baseline="0" dirty="0"/>
                        <a:t> Examples</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Target Market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25011080"/>
                  </a:ext>
                </a:extLst>
              </a:tr>
              <a:tr h="621792">
                <a:tc>
                  <a:txBody>
                    <a:bodyPr/>
                    <a:lstStyle/>
                    <a:p>
                      <a:r>
                        <a:rPr lang="en-US" sz="1400" dirty="0">
                          <a:solidFill>
                            <a:schemeClr val="bg1"/>
                          </a:solidFill>
                        </a:rPr>
                        <a:t>Part B Premium</a:t>
                      </a:r>
                      <a:r>
                        <a:rPr lang="en-US" sz="1400" baseline="0" dirty="0">
                          <a:solidFill>
                            <a:schemeClr val="bg1"/>
                          </a:solidFill>
                        </a:rPr>
                        <a:t> </a:t>
                      </a:r>
                    </a:p>
                    <a:p>
                      <a:r>
                        <a:rPr lang="en-US" sz="1400" baseline="0" dirty="0">
                          <a:solidFill>
                            <a:schemeClr val="bg1"/>
                          </a:solidFill>
                        </a:rPr>
                        <a:t>Giveback</a:t>
                      </a:r>
                      <a:endParaRPr 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174625" indent="-174625">
                        <a:buFont typeface="Arial" panose="020B0604020202020204" pitchFamily="34" charset="0"/>
                        <a:buChar char="•"/>
                        <a:tabLst/>
                      </a:pPr>
                      <a:r>
                        <a:rPr lang="en-US" sz="1400" dirty="0">
                          <a:solidFill>
                            <a:schemeClr val="tx1"/>
                          </a:solidFill>
                        </a:rPr>
                        <a:t>Wellcare Giveback</a:t>
                      </a:r>
                    </a:p>
                    <a:p>
                      <a:pPr marL="174625" indent="-174625">
                        <a:buFont typeface="Arial" panose="020B0604020202020204" pitchFamily="34" charset="0"/>
                        <a:buChar char="•"/>
                        <a:tabLst/>
                      </a:pPr>
                      <a:r>
                        <a:rPr lang="en-US" sz="1400" dirty="0">
                          <a:solidFill>
                            <a:schemeClr val="tx1"/>
                          </a:solidFill>
                        </a:rPr>
                        <a:t>Wellcare</a:t>
                      </a:r>
                      <a:r>
                        <a:rPr lang="en-US" sz="1400" baseline="0" dirty="0">
                          <a:solidFill>
                            <a:schemeClr val="tx1"/>
                          </a:solidFill>
                        </a:rPr>
                        <a:t> </a:t>
                      </a:r>
                      <a:r>
                        <a:rPr lang="en-US" sz="1400" dirty="0">
                          <a:solidFill>
                            <a:schemeClr val="tx1"/>
                          </a:solidFill>
                        </a:rPr>
                        <a:t>Giveback</a:t>
                      </a:r>
                      <a:r>
                        <a:rPr lang="en-US" sz="1400" baseline="0" dirty="0">
                          <a:solidFill>
                            <a:schemeClr val="tx1"/>
                          </a:solidFill>
                        </a:rPr>
                        <a:t> Open</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Value-conscious beneficiaries who are seeking some or all of the Part B premium back, are willing to trade off other benefits for the giveback, and do not qualify for payment of Part B premium by Medicaid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tx1"/>
                          </a:solidFill>
                          <a:latin typeface="+mn-lt"/>
                          <a:ea typeface="+mn-ea"/>
                          <a:cs typeface="+mn-cs"/>
                        </a:rPr>
                        <a:t>HMO, HMO-POS, and LPPO options available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74436574"/>
                  </a:ext>
                </a:extLst>
              </a:tr>
              <a:tr h="438912">
                <a:tc>
                  <a:txBody>
                    <a:bodyPr/>
                    <a:lstStyle/>
                    <a:p>
                      <a:r>
                        <a:rPr lang="en-US" sz="1400" dirty="0">
                          <a:solidFill>
                            <a:schemeClr val="bg1"/>
                          </a:solidFill>
                        </a:rPr>
                        <a:t>$0 premium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174625" indent="-17462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Wellcare No Premium</a:t>
                      </a:r>
                    </a:p>
                    <a:p>
                      <a:pPr marL="174625" indent="-17462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Wellcare No Premium Open</a:t>
                      </a:r>
                    </a:p>
                    <a:p>
                      <a:pPr marL="174625" indent="-17462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Wellcare Complete No Premium</a:t>
                      </a:r>
                    </a:p>
                    <a:p>
                      <a:pPr marL="174625" indent="-17462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Wellcare Mutual of Omaha No Premium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Value-conscious beneficiaries who are seeking predictable copays and extra benefits </a:t>
                      </a:r>
                    </a:p>
                    <a:p>
                      <a:pPr marL="171450" indent="-171450"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HMO, HMO-POS, and LPPO options available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88276653"/>
                  </a:ext>
                </a:extLst>
              </a:tr>
              <a:tr h="795528">
                <a:tc>
                  <a:txBody>
                    <a:bodyPr/>
                    <a:lstStyle/>
                    <a:p>
                      <a:r>
                        <a:rPr lang="en-US" sz="1400" dirty="0">
                          <a:solidFill>
                            <a:schemeClr val="bg1"/>
                          </a:solidFill>
                        </a:rPr>
                        <a:t>Part D</a:t>
                      </a:r>
                      <a:r>
                        <a:rPr lang="en-US" sz="1400" baseline="0" dirty="0">
                          <a:solidFill>
                            <a:schemeClr val="bg1"/>
                          </a:solidFill>
                        </a:rPr>
                        <a:t> Premium (LIS)</a:t>
                      </a:r>
                      <a:endParaRPr 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174625" indent="-17462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Wellcare Assist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Beneficiaries who receive Extra Help on Part D from the federal government but don’t qualify for a zero cost-share D-SNP and are seeking richer benefits than offered on a $0 premium plan</a:t>
                      </a:r>
                    </a:p>
                    <a:p>
                      <a:pPr marL="171450" indent="-171450"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Part D premium is paid by the Extra Help they receive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tx1"/>
                          </a:solidFill>
                          <a:latin typeface="+mn-lt"/>
                          <a:ea typeface="+mn-ea"/>
                          <a:cs typeface="+mn-cs"/>
                        </a:rPr>
                        <a:t>HMO, HMO-POS, and LPPO options available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1011036"/>
                  </a:ext>
                </a:extLst>
              </a:tr>
            </a:tbl>
          </a:graphicData>
        </a:graphic>
      </p:graphicFrame>
      <p:sp>
        <p:nvSpPr>
          <p:cNvPr id="2" name="Title 1">
            <a:extLst>
              <a:ext uri="{FF2B5EF4-FFF2-40B4-BE49-F238E27FC236}">
                <a16:creationId xmlns:a16="http://schemas.microsoft.com/office/drawing/2014/main" id="{671E1D34-F14D-6764-5442-C6A02402DA15}"/>
              </a:ext>
            </a:extLst>
          </p:cNvPr>
          <p:cNvSpPr>
            <a:spLocks noGrp="1"/>
          </p:cNvSpPr>
          <p:nvPr>
            <p:ph type="title"/>
          </p:nvPr>
        </p:nvSpPr>
        <p:spPr>
          <a:xfrm>
            <a:off x="632026" y="485126"/>
            <a:ext cx="9182275" cy="1162878"/>
          </a:xfrm>
        </p:spPr>
        <p:txBody>
          <a:bodyPr/>
          <a:lstStyle/>
          <a:p>
            <a:r>
              <a:rPr lang="en-US" dirty="0"/>
              <a:t>Portfolio Approach</a:t>
            </a:r>
            <a:br>
              <a:rPr lang="en-US" dirty="0"/>
            </a:br>
            <a:r>
              <a:rPr lang="en-US" sz="2400" b="1" dirty="0">
                <a:solidFill>
                  <a:schemeClr val="accent1"/>
                </a:solidFill>
              </a:rPr>
              <a:t>Traditional Medicare Advantage</a:t>
            </a:r>
          </a:p>
        </p:txBody>
      </p:sp>
    </p:spTree>
    <p:extLst>
      <p:ext uri="{BB962C8B-B14F-4D97-AF65-F5344CB8AC3E}">
        <p14:creationId xmlns:p14="http://schemas.microsoft.com/office/powerpoint/2010/main" val="1318880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84329417"/>
              </p:ext>
            </p:extLst>
          </p:nvPr>
        </p:nvGraphicFramePr>
        <p:xfrm>
          <a:off x="632026" y="1977892"/>
          <a:ext cx="10927948" cy="2255520"/>
        </p:xfrm>
        <a:graphic>
          <a:graphicData uri="http://schemas.openxmlformats.org/drawingml/2006/table">
            <a:tbl>
              <a:tblPr firstRow="1" bandRow="1">
                <a:tableStyleId>{5C22544A-7EE6-4342-B048-85BDC9FD1C3A}</a:tableStyleId>
              </a:tblPr>
              <a:tblGrid>
                <a:gridCol w="1557646">
                  <a:extLst>
                    <a:ext uri="{9D8B030D-6E8A-4147-A177-3AD203B41FA5}">
                      <a16:colId xmlns:a16="http://schemas.microsoft.com/office/drawing/2014/main" val="539146575"/>
                    </a:ext>
                  </a:extLst>
                </a:gridCol>
                <a:gridCol w="3012523">
                  <a:extLst>
                    <a:ext uri="{9D8B030D-6E8A-4147-A177-3AD203B41FA5}">
                      <a16:colId xmlns:a16="http://schemas.microsoft.com/office/drawing/2014/main" val="2965541929"/>
                    </a:ext>
                  </a:extLst>
                </a:gridCol>
                <a:gridCol w="6357779">
                  <a:extLst>
                    <a:ext uri="{9D8B030D-6E8A-4147-A177-3AD203B41FA5}">
                      <a16:colId xmlns:a16="http://schemas.microsoft.com/office/drawing/2014/main" val="3685186687"/>
                    </a:ext>
                  </a:extLst>
                </a:gridCol>
              </a:tblGrid>
              <a:tr h="365760">
                <a:tc>
                  <a:txBody>
                    <a:bodyPr/>
                    <a:lstStyle/>
                    <a:p>
                      <a:r>
                        <a:rPr lang="en-US" sz="1600" dirty="0"/>
                        <a:t>Products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Product</a:t>
                      </a:r>
                      <a:r>
                        <a:rPr lang="en-US" sz="1600" baseline="0" dirty="0"/>
                        <a:t> Examples</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Target Market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25011080"/>
                  </a:ext>
                </a:extLst>
              </a:tr>
              <a:tr h="795528">
                <a:tc>
                  <a:txBody>
                    <a:bodyPr/>
                    <a:lstStyle/>
                    <a:p>
                      <a:r>
                        <a:rPr lang="en-US" sz="1400" dirty="0">
                          <a:solidFill>
                            <a:schemeClr val="bg1"/>
                          </a:solidFill>
                        </a:rPr>
                        <a:t>Low,</a:t>
                      </a:r>
                      <a:r>
                        <a:rPr lang="en-US" sz="1400" baseline="0" dirty="0">
                          <a:solidFill>
                            <a:schemeClr val="bg1"/>
                          </a:solidFill>
                        </a:rPr>
                        <a:t> </a:t>
                      </a:r>
                      <a:r>
                        <a:rPr lang="en-US" sz="1400" dirty="0">
                          <a:solidFill>
                            <a:schemeClr val="bg1"/>
                          </a:solidFill>
                        </a:rPr>
                        <a:t>Moderate, or Higher Premium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174625" indent="-17462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Wellcare Low Premium</a:t>
                      </a:r>
                    </a:p>
                    <a:p>
                      <a:pPr marL="174625" indent="-17462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Wellcare Premium Enhanced Open</a:t>
                      </a:r>
                    </a:p>
                    <a:p>
                      <a:pPr marL="174625" indent="-17462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Wellcare Premium Ultra</a:t>
                      </a:r>
                    </a:p>
                    <a:p>
                      <a:pPr marL="174625" indent="-17462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Wellcare Premium Ultra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Beneficiaries who are not receiving Extra Help but are seeking rich medical and extra benefits for a premium between $1-49, $50-$99, $100+</a:t>
                      </a:r>
                    </a:p>
                    <a:p>
                      <a:pPr marL="171450" indent="-171450"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HMO, HMO-POS, LPPO, and PFFS (Wellcare </a:t>
                      </a:r>
                      <a:r>
                        <a:rPr lang="en-US" sz="1400" baseline="0" dirty="0">
                          <a:solidFill>
                            <a:schemeClr val="tx1"/>
                          </a:solidFill>
                        </a:rPr>
                        <a:t>Advantage Premium Enhanced) options available</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80916431"/>
                  </a:ext>
                </a:extLst>
              </a:tr>
              <a:tr h="621792">
                <a:tc>
                  <a:txBody>
                    <a:bodyPr/>
                    <a:lstStyle/>
                    <a:p>
                      <a:r>
                        <a:rPr lang="en-US" sz="1400" dirty="0">
                          <a:solidFill>
                            <a:schemeClr val="bg1"/>
                          </a:solidFill>
                        </a:rPr>
                        <a:t>MA</a:t>
                      </a:r>
                      <a:r>
                        <a:rPr lang="en-US" sz="1400" baseline="0" dirty="0">
                          <a:solidFill>
                            <a:schemeClr val="bg1"/>
                          </a:solidFill>
                        </a:rPr>
                        <a:t> only</a:t>
                      </a:r>
                      <a:endParaRPr 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174625" indent="-17462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Wellcare No Premium Patriot</a:t>
                      </a:r>
                    </a:p>
                    <a:p>
                      <a:pPr marL="174625" indent="-17462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Wellcare Patriot Giveback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Beneficiaries who receive credible Part D coverage through a retiree plan, VA benefits,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tx1"/>
                          </a:solidFill>
                          <a:latin typeface="+mn-lt"/>
                          <a:ea typeface="+mn-ea"/>
                          <a:cs typeface="+mn-cs"/>
                        </a:rPr>
                        <a:t>Some plans also includes giveback of some or all the Part B premium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tx1"/>
                          </a:solidFill>
                          <a:latin typeface="+mn-lt"/>
                          <a:ea typeface="+mn-ea"/>
                          <a:cs typeface="+mn-cs"/>
                        </a:rPr>
                        <a:t>HMO, HMO-POS, and LPPO options available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5041658"/>
                  </a:ext>
                </a:extLst>
              </a:tr>
            </a:tbl>
          </a:graphicData>
        </a:graphic>
      </p:graphicFrame>
      <p:sp>
        <p:nvSpPr>
          <p:cNvPr id="2" name="Title 1">
            <a:extLst>
              <a:ext uri="{FF2B5EF4-FFF2-40B4-BE49-F238E27FC236}">
                <a16:creationId xmlns:a16="http://schemas.microsoft.com/office/drawing/2014/main" id="{671E1D34-F14D-6764-5442-C6A02402DA15}"/>
              </a:ext>
            </a:extLst>
          </p:cNvPr>
          <p:cNvSpPr>
            <a:spLocks noGrp="1"/>
          </p:cNvSpPr>
          <p:nvPr>
            <p:ph type="title"/>
          </p:nvPr>
        </p:nvSpPr>
        <p:spPr>
          <a:xfrm>
            <a:off x="632026" y="485126"/>
            <a:ext cx="9182275" cy="1162878"/>
          </a:xfrm>
        </p:spPr>
        <p:txBody>
          <a:bodyPr/>
          <a:lstStyle/>
          <a:p>
            <a:r>
              <a:rPr lang="en-US" dirty="0"/>
              <a:t>Portfolio Approach</a:t>
            </a:r>
            <a:br>
              <a:rPr lang="en-US" dirty="0"/>
            </a:br>
            <a:r>
              <a:rPr lang="en-US" sz="2400" b="1" dirty="0">
                <a:solidFill>
                  <a:schemeClr val="accent1"/>
                </a:solidFill>
              </a:rPr>
              <a:t>Traditional Medicare Advantage</a:t>
            </a:r>
          </a:p>
        </p:txBody>
      </p:sp>
    </p:spTree>
    <p:extLst>
      <p:ext uri="{BB962C8B-B14F-4D97-AF65-F5344CB8AC3E}">
        <p14:creationId xmlns:p14="http://schemas.microsoft.com/office/powerpoint/2010/main" val="3374055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170A68-F36B-3198-1AE0-6711222192A9}"/>
              </a:ext>
            </a:extLst>
          </p:cNvPr>
          <p:cNvSpPr>
            <a:spLocks noGrp="1"/>
          </p:cNvSpPr>
          <p:nvPr>
            <p:ph type="title"/>
          </p:nvPr>
        </p:nvSpPr>
        <p:spPr>
          <a:xfrm>
            <a:off x="393525" y="265670"/>
            <a:ext cx="9182275" cy="1162878"/>
          </a:xfrm>
        </p:spPr>
        <p:txBody>
          <a:bodyPr/>
          <a:lstStyle/>
          <a:p>
            <a:r>
              <a:rPr lang="en-US" sz="3200" dirty="0"/>
              <a:t> </a:t>
            </a:r>
            <a:r>
              <a:rPr lang="en-US" sz="3200" b="1" dirty="0"/>
              <a:t>Field Sales Regions</a:t>
            </a:r>
          </a:p>
        </p:txBody>
      </p:sp>
      <p:pic>
        <p:nvPicPr>
          <p:cNvPr id="5" name="Picture 4" descr="A map of the united states&#10;&#10;Description automatically generated">
            <a:extLst>
              <a:ext uri="{FF2B5EF4-FFF2-40B4-BE49-F238E27FC236}">
                <a16:creationId xmlns:a16="http://schemas.microsoft.com/office/drawing/2014/main" id="{C628255A-4735-B89A-05AA-77B0EB77E610}"/>
              </a:ext>
            </a:extLst>
          </p:cNvPr>
          <p:cNvPicPr>
            <a:picLocks noChangeAspect="1"/>
          </p:cNvPicPr>
          <p:nvPr/>
        </p:nvPicPr>
        <p:blipFill>
          <a:blip r:embed="rId2"/>
          <a:stretch>
            <a:fillRect/>
          </a:stretch>
        </p:blipFill>
        <p:spPr>
          <a:xfrm>
            <a:off x="554136" y="538866"/>
            <a:ext cx="10436771" cy="6319134"/>
          </a:xfrm>
          <a:prstGeom prst="rect">
            <a:avLst/>
          </a:prstGeom>
        </p:spPr>
      </p:pic>
      <p:sp>
        <p:nvSpPr>
          <p:cNvPr id="2" name="Title 5">
            <a:extLst>
              <a:ext uri="{FF2B5EF4-FFF2-40B4-BE49-F238E27FC236}">
                <a16:creationId xmlns:a16="http://schemas.microsoft.com/office/drawing/2014/main" id="{50238574-FE6E-393F-8506-AC1C3F2CB7C9}"/>
              </a:ext>
            </a:extLst>
          </p:cNvPr>
          <p:cNvSpPr txBox="1">
            <a:spLocks/>
          </p:cNvSpPr>
          <p:nvPr/>
        </p:nvSpPr>
        <p:spPr>
          <a:xfrm>
            <a:off x="10723197" y="6334238"/>
            <a:ext cx="1538907" cy="2860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500" kern="1200">
                <a:solidFill>
                  <a:schemeClr val="accent3"/>
                </a:solidFill>
                <a:latin typeface="Calibri" panose="020F0502020204030204" pitchFamily="34" charset="0"/>
                <a:ea typeface="+mj-ea"/>
                <a:cs typeface="Calibri" panose="020F0502020204030204" pitchFamily="34" charset="0"/>
              </a:defRPr>
            </a:lvl1pPr>
          </a:lstStyle>
          <a:p>
            <a:r>
              <a:rPr lang="en-US" sz="1200" dirty="0"/>
              <a:t>*Update - June 2023</a:t>
            </a:r>
          </a:p>
        </p:txBody>
      </p:sp>
      <p:pic>
        <p:nvPicPr>
          <p:cNvPr id="3" name="Picture 4">
            <a:extLst>
              <a:ext uri="{FF2B5EF4-FFF2-40B4-BE49-F238E27FC236}">
                <a16:creationId xmlns:a16="http://schemas.microsoft.com/office/drawing/2014/main" id="{61A6E01B-5DEC-DD14-C039-3CDE1D4F602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32656" y="4044252"/>
            <a:ext cx="1962119" cy="19253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qr code on a blue circle&#10;&#10;Description automatically generated">
            <a:extLst>
              <a:ext uri="{FF2B5EF4-FFF2-40B4-BE49-F238E27FC236}">
                <a16:creationId xmlns:a16="http://schemas.microsoft.com/office/drawing/2014/main" id="{9FBEB57A-427C-E7C5-E1A3-7685C93011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475" y="4126898"/>
            <a:ext cx="1943640" cy="1898701"/>
          </a:xfrm>
          <a:prstGeom prst="rect">
            <a:avLst/>
          </a:prstGeom>
        </p:spPr>
      </p:pic>
      <p:pic>
        <p:nvPicPr>
          <p:cNvPr id="9" name="Picture 8">
            <a:extLst>
              <a:ext uri="{FF2B5EF4-FFF2-40B4-BE49-F238E27FC236}">
                <a16:creationId xmlns:a16="http://schemas.microsoft.com/office/drawing/2014/main" id="{393272AD-BEF8-2BCC-1D89-4562A51DEEB2}"/>
              </a:ext>
            </a:extLst>
          </p:cNvPr>
          <p:cNvPicPr>
            <a:picLocks noChangeAspect="1"/>
          </p:cNvPicPr>
          <p:nvPr/>
        </p:nvPicPr>
        <p:blipFill>
          <a:blip r:embed="rId5"/>
          <a:stretch>
            <a:fillRect/>
          </a:stretch>
        </p:blipFill>
        <p:spPr>
          <a:xfrm>
            <a:off x="2371065" y="5263176"/>
            <a:ext cx="1023985" cy="567256"/>
          </a:xfrm>
          <a:prstGeom prst="rect">
            <a:avLst/>
          </a:prstGeom>
        </p:spPr>
      </p:pic>
    </p:spTree>
    <p:extLst>
      <p:ext uri="{BB962C8B-B14F-4D97-AF65-F5344CB8AC3E}">
        <p14:creationId xmlns:p14="http://schemas.microsoft.com/office/powerpoint/2010/main" val="2241238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united states&#10;&#10;Description automatically generated">
            <a:extLst>
              <a:ext uri="{FF2B5EF4-FFF2-40B4-BE49-F238E27FC236}">
                <a16:creationId xmlns:a16="http://schemas.microsoft.com/office/drawing/2014/main" id="{7A8A678F-92D4-4B1A-081D-A6929AC640AA}"/>
              </a:ext>
            </a:extLst>
          </p:cNvPr>
          <p:cNvPicPr>
            <a:picLocks noChangeAspect="1"/>
          </p:cNvPicPr>
          <p:nvPr/>
        </p:nvPicPr>
        <p:blipFill>
          <a:blip r:embed="rId3"/>
          <a:stretch>
            <a:fillRect/>
          </a:stretch>
        </p:blipFill>
        <p:spPr>
          <a:xfrm>
            <a:off x="6278737" y="2450671"/>
            <a:ext cx="5420341" cy="3393986"/>
          </a:xfrm>
          <a:prstGeom prst="rect">
            <a:avLst/>
          </a:prstGeom>
        </p:spPr>
      </p:pic>
      <p:sp>
        <p:nvSpPr>
          <p:cNvPr id="24" name="TextBox 23">
            <a:extLst>
              <a:ext uri="{FF2B5EF4-FFF2-40B4-BE49-F238E27FC236}">
                <a16:creationId xmlns:a16="http://schemas.microsoft.com/office/drawing/2014/main" id="{A6E4E9BB-CF1F-1DF2-ACB4-3372354D4C73}"/>
              </a:ext>
            </a:extLst>
          </p:cNvPr>
          <p:cNvSpPr txBox="1"/>
          <p:nvPr/>
        </p:nvSpPr>
        <p:spPr>
          <a:xfrm>
            <a:off x="760210" y="2102083"/>
            <a:ext cx="5335790" cy="3881857"/>
          </a:xfrm>
          <a:prstGeom prst="rect">
            <a:avLst/>
          </a:prstGeom>
          <a:noFill/>
        </p:spPr>
        <p:txBody>
          <a:bodyPr wrap="square" rtlCol="0" anchor="t" anchorCtr="0">
            <a:noAutofit/>
          </a:bodyPr>
          <a:lstStyle/>
          <a:p>
            <a:pPr>
              <a:spcAft>
                <a:spcPts val="600"/>
              </a:spcAft>
            </a:pPr>
            <a:r>
              <a:rPr lang="en-US" sz="1700" b="1" dirty="0">
                <a:solidFill>
                  <a:schemeClr val="accent1"/>
                </a:solidFill>
                <a:ea typeface="League Spartan" charset="0"/>
                <a:cs typeface="Poppins" pitchFamily="2" charset="77"/>
              </a:rPr>
              <a:t>Ascension Complete Joint Venture (ACJV)</a:t>
            </a:r>
          </a:p>
          <a:p>
            <a:pPr marL="171450" marR="0" lvl="2" indent="-171450" algn="l" defTabSz="914400" rtl="0" eaLnBrk="1" fontAlgn="auto" latinLnBrk="0" hangingPunct="1">
              <a:spcBef>
                <a:spcPts val="0"/>
              </a:spcBef>
              <a:spcAft>
                <a:spcPts val="600"/>
              </a:spcAft>
              <a:buClr>
                <a:schemeClr val="accent1"/>
              </a:buClr>
              <a:buSzTx/>
              <a:buFont typeface="Arial" panose="020B0604020202020204" pitchFamily="34" charset="0"/>
              <a:buChar char="•"/>
              <a:tabLst/>
              <a:defRPr/>
            </a:pPr>
            <a:r>
              <a:rPr lang="en-US" sz="1400" dirty="0">
                <a:solidFill>
                  <a:schemeClr val="tx1"/>
                </a:solidFill>
                <a:latin typeface="Calibri" panose="020F0502020204030204" pitchFamily="34" charset="0"/>
                <a:cs typeface="Times New Roman" panose="02020603050405020304" pitchFamily="18" charset="0"/>
              </a:rPr>
              <a:t>Joint venture between Ascension, the second largest Catholic and nonprofit health system in the US, and Centene signed on May 31, 2019, resulting in Ascension Complete owned by both Centene (60%) and Ascension (40%). </a:t>
            </a:r>
          </a:p>
          <a:p>
            <a:pPr marL="171450" marR="0" lvl="2" indent="-171450" algn="l" defTabSz="914400" rtl="0" eaLnBrk="1" fontAlgn="auto" latinLnBrk="0" hangingPunct="1">
              <a:spcBef>
                <a:spcPts val="0"/>
              </a:spcBef>
              <a:spcAft>
                <a:spcPts val="600"/>
              </a:spcAft>
              <a:buClr>
                <a:schemeClr val="accent1"/>
              </a:buClr>
              <a:buSzTx/>
              <a:buFont typeface="Arial" panose="020B0604020202020204" pitchFamily="34" charset="0"/>
              <a:buChar char="•"/>
              <a:tabLst/>
              <a:defRPr/>
            </a:pPr>
            <a:r>
              <a:rPr lang="en-US" sz="1400" dirty="0">
                <a:solidFill>
                  <a:schemeClr val="tx1"/>
                </a:solidFill>
                <a:latin typeface="Calibri" panose="020F0502020204030204" pitchFamily="34" charset="0"/>
                <a:cs typeface="Times New Roman" panose="02020603050405020304" pitchFamily="18" charset="0"/>
              </a:rPr>
              <a:t>This partnership created a provider-endorsed Medicare Advantage (MA) product which delivers integrated, high-quality care and services to seniors. </a:t>
            </a:r>
          </a:p>
          <a:p>
            <a:pPr marL="171450" marR="0" lvl="2" indent="-171450" algn="l" defTabSz="914400" rtl="0" eaLnBrk="1" fontAlgn="auto" latinLnBrk="0" hangingPunct="1">
              <a:spcBef>
                <a:spcPts val="0"/>
              </a:spcBef>
              <a:spcAft>
                <a:spcPts val="600"/>
              </a:spcAft>
              <a:buClr>
                <a:schemeClr val="accent1"/>
              </a:buClr>
              <a:buSzTx/>
              <a:buFont typeface="Arial" panose="020B0604020202020204" pitchFamily="34" charset="0"/>
              <a:buChar char="•"/>
              <a:tabLst/>
              <a:defRPr/>
            </a:pPr>
            <a:r>
              <a:rPr lang="en-US" sz="1400" dirty="0">
                <a:solidFill>
                  <a:schemeClr val="tx1"/>
                </a:solidFill>
                <a:latin typeface="Calibri" panose="020F0502020204030204" pitchFamily="34" charset="0"/>
                <a:cs typeface="Times New Roman" panose="02020603050405020304" pitchFamily="18" charset="0"/>
              </a:rPr>
              <a:t>Purchase agreement for Centene to acquire 100% ownership of the joint venture signed Dec. 23, 2022; effective May 1, 2023.</a:t>
            </a:r>
          </a:p>
          <a:p>
            <a:pPr marL="171450" lvl="2" indent="-171450" algn="l" defTabSz="914400">
              <a:spcBef>
                <a:spcPts val="0"/>
              </a:spcBef>
              <a:spcAft>
                <a:spcPts val="600"/>
              </a:spcAft>
              <a:buClr>
                <a:schemeClr val="accent1"/>
              </a:buClr>
              <a:buFont typeface="Arial" panose="020B0604020202020204" pitchFamily="34" charset="0"/>
              <a:buChar char="•"/>
              <a:defRPr/>
            </a:pPr>
            <a:r>
              <a:rPr lang="en-US" sz="1400" b="1" dirty="0">
                <a:solidFill>
                  <a:schemeClr val="tx1"/>
                </a:solidFill>
                <a:latin typeface="Calibri" panose="020F0502020204030204" pitchFamily="34" charset="0"/>
                <a:cs typeface="Times New Roman" panose="02020603050405020304" pitchFamily="18" charset="0"/>
              </a:rPr>
              <a:t>Licensing agreement </a:t>
            </a:r>
            <a:r>
              <a:rPr lang="en-US" sz="1400" dirty="0">
                <a:solidFill>
                  <a:schemeClr val="tx1"/>
                </a:solidFill>
                <a:latin typeface="Calibri" panose="020F0502020204030204" pitchFamily="34" charset="0"/>
                <a:cs typeface="Times New Roman" panose="02020603050405020304" pitchFamily="18" charset="0"/>
              </a:rPr>
              <a:t>(trademarks, logo, name, domain, etc.) with Ascension for the use of the brand ends Dec. 31, 2023. All products will be rebranded under Wellcare By Allwell.</a:t>
            </a:r>
          </a:p>
          <a:p>
            <a:pPr marL="171450" lvl="2" indent="-171450">
              <a:spcAft>
                <a:spcPts val="600"/>
              </a:spcAft>
              <a:buClr>
                <a:schemeClr val="accent1"/>
              </a:buClr>
              <a:buFont typeface="Arial" panose="020B0604020202020204" pitchFamily="34" charset="0"/>
              <a:buChar char="•"/>
              <a:defRPr/>
            </a:pPr>
            <a:r>
              <a:rPr kumimoji="0" lang="en-US" sz="1400" b="1" i="0"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States:</a:t>
            </a:r>
            <a:r>
              <a:rPr lang="en-US" sz="1400" dirty="0">
                <a:solidFill>
                  <a:prstClr val="black"/>
                </a:solidFill>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Alabama, Florida, Illinois, Indiana, Kansas, Michigan,</a:t>
            </a:r>
            <a:r>
              <a:rPr lang="en-US" sz="1400" dirty="0">
                <a:solidFill>
                  <a:prstClr val="black"/>
                </a:solidFill>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Tennessee, and Texas</a:t>
            </a:r>
          </a:p>
          <a:p>
            <a:pPr marL="171450" lvl="2" indent="-171450" algn="l" defTabSz="914400">
              <a:spcBef>
                <a:spcPts val="0"/>
              </a:spcBef>
              <a:spcAft>
                <a:spcPts val="600"/>
              </a:spcAft>
              <a:buFont typeface="Arial" panose="020B0604020202020204" pitchFamily="34" charset="0"/>
              <a:buChar char="•"/>
              <a:defRPr/>
            </a:pPr>
            <a:endParaRPr lang="en-US" sz="1400" dirty="0">
              <a:solidFill>
                <a:schemeClr val="tx1"/>
              </a:solidFill>
              <a:latin typeface="Calibri" panose="020F0502020204030204" pitchFamily="34" charset="0"/>
              <a:cs typeface="Times New Roman" panose="02020603050405020304" pitchFamily="18" charset="0"/>
            </a:endParaRPr>
          </a:p>
          <a:p>
            <a:endParaRPr lang="en-US" sz="1700" b="1" dirty="0">
              <a:solidFill>
                <a:schemeClr val="accent1"/>
              </a:solidFill>
              <a:ea typeface="League Spartan" charset="0"/>
              <a:cs typeface="Poppins" pitchFamily="2" charset="77"/>
            </a:endParaRPr>
          </a:p>
        </p:txBody>
      </p:sp>
      <p:sp>
        <p:nvSpPr>
          <p:cNvPr id="35" name="Freeform 314">
            <a:extLst>
              <a:ext uri="{FF2B5EF4-FFF2-40B4-BE49-F238E27FC236}">
                <a16:creationId xmlns:a16="http://schemas.microsoft.com/office/drawing/2014/main" id="{7B5E0EC7-8B5F-8E2A-B464-D9FF3A029D9E}"/>
              </a:ext>
            </a:extLst>
          </p:cNvPr>
          <p:cNvSpPr>
            <a:spLocks noChangeArrowheads="1"/>
          </p:cNvSpPr>
          <p:nvPr/>
        </p:nvSpPr>
        <p:spPr bwMode="auto">
          <a:xfrm>
            <a:off x="10222936" y="2452215"/>
            <a:ext cx="457200" cy="274320"/>
          </a:xfrm>
          <a:custGeom>
            <a:avLst/>
            <a:gdLst>
              <a:gd name="T0" fmla="*/ 445 w 890"/>
              <a:gd name="T1" fmla="*/ 574 h 575"/>
              <a:gd name="T2" fmla="*/ 889 w 890"/>
              <a:gd name="T3" fmla="*/ 0 h 575"/>
              <a:gd name="T4" fmla="*/ 0 w 890"/>
              <a:gd name="T5" fmla="*/ 0 h 575"/>
              <a:gd name="T6" fmla="*/ 445 w 890"/>
              <a:gd name="T7" fmla="*/ 574 h 575"/>
            </a:gdLst>
            <a:ahLst/>
            <a:cxnLst>
              <a:cxn ang="0">
                <a:pos x="T0" y="T1"/>
              </a:cxn>
              <a:cxn ang="0">
                <a:pos x="T2" y="T3"/>
              </a:cxn>
              <a:cxn ang="0">
                <a:pos x="T4" y="T5"/>
              </a:cxn>
              <a:cxn ang="0">
                <a:pos x="T6" y="T7"/>
              </a:cxn>
            </a:cxnLst>
            <a:rect l="0" t="0" r="r" b="b"/>
            <a:pathLst>
              <a:path w="890" h="575">
                <a:moveTo>
                  <a:pt x="445" y="574"/>
                </a:moveTo>
                <a:lnTo>
                  <a:pt x="889" y="0"/>
                </a:lnTo>
                <a:lnTo>
                  <a:pt x="0" y="0"/>
                </a:lnTo>
                <a:lnTo>
                  <a:pt x="445" y="574"/>
                </a:lnTo>
              </a:path>
            </a:pathLst>
          </a:custGeom>
          <a:solidFill>
            <a:schemeClr val="bg1"/>
          </a:solidFill>
          <a:ln>
            <a:noFill/>
          </a:ln>
          <a:effectLst/>
        </p:spPr>
        <p:txBody>
          <a:bodyPr wrap="none" anchor="ctr"/>
          <a:lstStyle/>
          <a:p>
            <a:endParaRPr lang="en-US" dirty="0">
              <a:latin typeface="Poppins" pitchFamily="2" charset="77"/>
            </a:endParaRPr>
          </a:p>
        </p:txBody>
      </p:sp>
      <p:sp>
        <p:nvSpPr>
          <p:cNvPr id="5" name="Title 4">
            <a:extLst>
              <a:ext uri="{FF2B5EF4-FFF2-40B4-BE49-F238E27FC236}">
                <a16:creationId xmlns:a16="http://schemas.microsoft.com/office/drawing/2014/main" id="{1DF5A786-2CF9-E207-B224-DE259098ECC8}"/>
              </a:ext>
            </a:extLst>
          </p:cNvPr>
          <p:cNvSpPr>
            <a:spLocks noGrp="1"/>
          </p:cNvSpPr>
          <p:nvPr>
            <p:ph type="title"/>
          </p:nvPr>
        </p:nvSpPr>
        <p:spPr/>
        <p:txBody>
          <a:bodyPr/>
          <a:lstStyle/>
          <a:p>
            <a:r>
              <a:rPr lang="en-US" dirty="0">
                <a:solidFill>
                  <a:schemeClr val="accent3"/>
                </a:solidFill>
              </a:rPr>
              <a:t>PY2024 Ascension Complete </a:t>
            </a:r>
            <a:br>
              <a:rPr lang="en-US" dirty="0">
                <a:solidFill>
                  <a:schemeClr val="accent3"/>
                </a:solidFill>
              </a:rPr>
            </a:br>
            <a:r>
              <a:rPr lang="en-US" dirty="0">
                <a:solidFill>
                  <a:schemeClr val="accent3"/>
                </a:solidFill>
              </a:rPr>
              <a:t>Plan Acquisition</a:t>
            </a:r>
            <a:endParaRPr lang="en-US" dirty="0"/>
          </a:p>
        </p:txBody>
      </p:sp>
      <p:sp>
        <p:nvSpPr>
          <p:cNvPr id="6" name="TextBox 5">
            <a:extLst>
              <a:ext uri="{FF2B5EF4-FFF2-40B4-BE49-F238E27FC236}">
                <a16:creationId xmlns:a16="http://schemas.microsoft.com/office/drawing/2014/main" id="{13405E8A-83BD-B084-1DF3-99DC565D38D1}"/>
              </a:ext>
            </a:extLst>
          </p:cNvPr>
          <p:cNvSpPr txBox="1"/>
          <p:nvPr/>
        </p:nvSpPr>
        <p:spPr>
          <a:xfrm>
            <a:off x="5458120" y="6266294"/>
            <a:ext cx="611175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All information on this slide is subject to change until bids are submitted and approved by CMS.</a:t>
            </a:r>
          </a:p>
        </p:txBody>
      </p:sp>
      <p:sp>
        <p:nvSpPr>
          <p:cNvPr id="9" name="Oval 8">
            <a:extLst>
              <a:ext uri="{FF2B5EF4-FFF2-40B4-BE49-F238E27FC236}">
                <a16:creationId xmlns:a16="http://schemas.microsoft.com/office/drawing/2014/main" id="{D81E313E-0404-C7F9-E29D-2A662FA6C65D}"/>
              </a:ext>
            </a:extLst>
          </p:cNvPr>
          <p:cNvSpPr/>
          <p:nvPr/>
        </p:nvSpPr>
        <p:spPr>
          <a:xfrm>
            <a:off x="6951129" y="2075777"/>
            <a:ext cx="1066920" cy="106692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800" b="1" dirty="0">
                <a:solidFill>
                  <a:schemeClr val="bg1">
                    <a:lumMod val="95000"/>
                  </a:schemeClr>
                </a:solidFill>
                <a:latin typeface="Calibri" panose="020F0502020204030204" pitchFamily="34" charset="0"/>
                <a:cs typeface="Calibri" panose="020F0502020204030204" pitchFamily="34" charset="0"/>
              </a:rPr>
              <a:t>8</a:t>
            </a:r>
          </a:p>
          <a:p>
            <a:pPr algn="ctr">
              <a:lnSpc>
                <a:spcPct val="80000"/>
              </a:lnSpc>
            </a:pPr>
            <a:r>
              <a:rPr lang="en-US" sz="1600" dirty="0">
                <a:solidFill>
                  <a:schemeClr val="bg1">
                    <a:lumMod val="95000"/>
                  </a:schemeClr>
                </a:solidFill>
                <a:latin typeface="Calibri" panose="020F0502020204030204" pitchFamily="34" charset="0"/>
                <a:cs typeface="Calibri" panose="020F0502020204030204" pitchFamily="34" charset="0"/>
              </a:rPr>
              <a:t>States</a:t>
            </a:r>
          </a:p>
        </p:txBody>
      </p:sp>
      <p:sp>
        <p:nvSpPr>
          <p:cNvPr id="10" name="Oval 9">
            <a:extLst>
              <a:ext uri="{FF2B5EF4-FFF2-40B4-BE49-F238E27FC236}">
                <a16:creationId xmlns:a16="http://schemas.microsoft.com/office/drawing/2014/main" id="{D632F0B2-45DE-568F-1FDA-906562DDA217}"/>
              </a:ext>
            </a:extLst>
          </p:cNvPr>
          <p:cNvSpPr/>
          <p:nvPr/>
        </p:nvSpPr>
        <p:spPr>
          <a:xfrm>
            <a:off x="8271546" y="2069640"/>
            <a:ext cx="1066920" cy="106692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2800" b="1" dirty="0">
                <a:solidFill>
                  <a:schemeClr val="bg1">
                    <a:lumMod val="95000"/>
                  </a:schemeClr>
                </a:solidFill>
                <a:latin typeface="Calibri" panose="020F0502020204030204" pitchFamily="34" charset="0"/>
                <a:cs typeface="Calibri" panose="020F0502020204030204" pitchFamily="34" charset="0"/>
              </a:rPr>
              <a:t>20K</a:t>
            </a:r>
          </a:p>
          <a:p>
            <a:pPr algn="ctr">
              <a:lnSpc>
                <a:spcPct val="80000"/>
              </a:lnSpc>
            </a:pPr>
            <a:r>
              <a:rPr lang="en-US" sz="1200" dirty="0">
                <a:solidFill>
                  <a:schemeClr val="bg1">
                    <a:lumMod val="95000"/>
                  </a:schemeClr>
                </a:solidFill>
                <a:latin typeface="Calibri" panose="020F0502020204030204" pitchFamily="34" charset="0"/>
                <a:cs typeface="Calibri" panose="020F0502020204030204" pitchFamily="34" charset="0"/>
              </a:rPr>
              <a:t>Members on 1/1/23</a:t>
            </a:r>
          </a:p>
        </p:txBody>
      </p:sp>
    </p:spTree>
    <p:extLst>
      <p:ext uri="{BB962C8B-B14F-4D97-AF65-F5344CB8AC3E}">
        <p14:creationId xmlns:p14="http://schemas.microsoft.com/office/powerpoint/2010/main" val="3390480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1733D36-CE00-7ADA-82FD-D337877C008C}"/>
              </a:ext>
            </a:extLst>
          </p:cNvPr>
          <p:cNvSpPr txBox="1"/>
          <p:nvPr/>
        </p:nvSpPr>
        <p:spPr>
          <a:xfrm>
            <a:off x="5458120" y="6266294"/>
            <a:ext cx="6111754"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All information on this slide is subject to change until bids are submitted and approved by CMS.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EACBC908-A049-D611-3192-A0730ADD3CF4}"/>
              </a:ext>
            </a:extLst>
          </p:cNvPr>
          <p:cNvSpPr>
            <a:spLocks noGrp="1"/>
          </p:cNvSpPr>
          <p:nvPr>
            <p:ph type="title"/>
          </p:nvPr>
        </p:nvSpPr>
        <p:spPr>
          <a:xfrm>
            <a:off x="622125" y="292222"/>
            <a:ext cx="9182275" cy="1162878"/>
          </a:xfrm>
        </p:spPr>
        <p:txBody>
          <a:bodyPr/>
          <a:lstStyle/>
          <a:p>
            <a:r>
              <a:rPr lang="en-US" dirty="0">
                <a:solidFill>
                  <a:schemeClr val="accent3"/>
                </a:solidFill>
              </a:rPr>
              <a:t>PY2024 Ascension Complete </a:t>
            </a:r>
            <a:br>
              <a:rPr lang="en-US" dirty="0">
                <a:solidFill>
                  <a:schemeClr val="accent3"/>
                </a:solidFill>
              </a:rPr>
            </a:br>
            <a:r>
              <a:rPr lang="en-US" dirty="0">
                <a:solidFill>
                  <a:schemeClr val="accent3"/>
                </a:solidFill>
              </a:rPr>
              <a:t>Plan Acquisition</a:t>
            </a:r>
            <a:endParaRPr lang="en-US" dirty="0"/>
          </a:p>
        </p:txBody>
      </p:sp>
      <p:graphicFrame>
        <p:nvGraphicFramePr>
          <p:cNvPr id="2" name="Table 3">
            <a:extLst>
              <a:ext uri="{FF2B5EF4-FFF2-40B4-BE49-F238E27FC236}">
                <a16:creationId xmlns:a16="http://schemas.microsoft.com/office/drawing/2014/main" id="{7E2BDEF5-5184-2BD4-5795-EA1FC44D5D90}"/>
              </a:ext>
            </a:extLst>
          </p:cNvPr>
          <p:cNvGraphicFramePr>
            <a:graphicFrameLocks noGrp="1"/>
          </p:cNvGraphicFramePr>
          <p:nvPr/>
        </p:nvGraphicFramePr>
        <p:xfrm>
          <a:off x="622124" y="1706757"/>
          <a:ext cx="10947751" cy="4541520"/>
        </p:xfrm>
        <a:graphic>
          <a:graphicData uri="http://schemas.openxmlformats.org/drawingml/2006/table">
            <a:tbl>
              <a:tblPr firstRow="1" bandRow="1">
                <a:tableStyleId>{5C22544A-7EE6-4342-B048-85BDC9FD1C3A}</a:tableStyleId>
              </a:tblPr>
              <a:tblGrid>
                <a:gridCol w="1941609">
                  <a:extLst>
                    <a:ext uri="{9D8B030D-6E8A-4147-A177-3AD203B41FA5}">
                      <a16:colId xmlns:a16="http://schemas.microsoft.com/office/drawing/2014/main" val="2124558066"/>
                    </a:ext>
                  </a:extLst>
                </a:gridCol>
                <a:gridCol w="2251535">
                  <a:extLst>
                    <a:ext uri="{9D8B030D-6E8A-4147-A177-3AD203B41FA5}">
                      <a16:colId xmlns:a16="http://schemas.microsoft.com/office/drawing/2014/main" val="1229566745"/>
                    </a:ext>
                  </a:extLst>
                </a:gridCol>
                <a:gridCol w="2251535">
                  <a:extLst>
                    <a:ext uri="{9D8B030D-6E8A-4147-A177-3AD203B41FA5}">
                      <a16:colId xmlns:a16="http://schemas.microsoft.com/office/drawing/2014/main" val="387597342"/>
                    </a:ext>
                  </a:extLst>
                </a:gridCol>
                <a:gridCol w="2251536">
                  <a:extLst>
                    <a:ext uri="{9D8B030D-6E8A-4147-A177-3AD203B41FA5}">
                      <a16:colId xmlns:a16="http://schemas.microsoft.com/office/drawing/2014/main" val="1508745371"/>
                    </a:ext>
                  </a:extLst>
                </a:gridCol>
                <a:gridCol w="2251536">
                  <a:extLst>
                    <a:ext uri="{9D8B030D-6E8A-4147-A177-3AD203B41FA5}">
                      <a16:colId xmlns:a16="http://schemas.microsoft.com/office/drawing/2014/main" val="4235227252"/>
                    </a:ext>
                  </a:extLst>
                </a:gridCol>
              </a:tblGrid>
              <a:tr h="370840">
                <a:tc>
                  <a:txBody>
                    <a:bodyPr/>
                    <a:lstStyle/>
                    <a:p>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r>
                        <a:rPr lang="en-US" sz="1400" b="1" spc="-15" dirty="0">
                          <a:solidFill>
                            <a:schemeClr val="bg1"/>
                          </a:solidFill>
                          <a:cs typeface="Poppins" pitchFamily="2" charset="77"/>
                        </a:rPr>
                        <a:t>PY2023: Ascension Complete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40F87"/>
                    </a:solidFill>
                  </a:tcPr>
                </a:tc>
                <a:tc hMerge="1">
                  <a:txBody>
                    <a:bodyPr/>
                    <a:lstStyle/>
                    <a:p>
                      <a:endParaRPr lang="en-US"/>
                    </a:p>
                  </a:txBody>
                  <a:tcPr/>
                </a:tc>
                <a:tc gridSpan="2">
                  <a:txBody>
                    <a:bodyPr/>
                    <a:lstStyle/>
                    <a:p>
                      <a:pPr algn="ctr"/>
                      <a:r>
                        <a:rPr lang="en-US" sz="1400" b="1" u="none" spc="-15" dirty="0">
                          <a:solidFill>
                            <a:schemeClr val="bg1"/>
                          </a:solidFill>
                          <a:cs typeface="Poppins" pitchFamily="2" charset="77"/>
                        </a:rPr>
                        <a:t>PY2024: Wellcare Complete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28763904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latin typeface="Calibri" panose="020F0502020204030204" pitchFamily="34" charset="0"/>
                          <a:cs typeface="Calibri" panose="020F0502020204030204" pitchFamily="34" charset="0"/>
                        </a:rPr>
                        <a:t>Legal Entity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cs typeface="Poppins" pitchFamily="2" charset="77"/>
                        </a:rPr>
                        <a:t>Centene Venture Company 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E2F1"/>
                    </a:solidFill>
                  </a:tcPr>
                </a:tc>
                <a:tc hMerge="1">
                  <a:txBody>
                    <a:bodyPr/>
                    <a:lstStyle/>
                    <a:p>
                      <a:endParaRPr lang="en-US"/>
                    </a:p>
                  </a:txBody>
                  <a:tcPr/>
                </a:tc>
                <a:tc gridSpan="2">
                  <a:txBody>
                    <a:bodyPr/>
                    <a:lstStyle/>
                    <a:p>
                      <a:pPr algn="ctr"/>
                      <a:r>
                        <a:rPr lang="en-US" sz="1400" b="1" spc="-10" dirty="0">
                          <a:solidFill>
                            <a:schemeClr val="tx1"/>
                          </a:solidFill>
                          <a:cs typeface="Poppins" pitchFamily="2" charset="77"/>
                        </a:rPr>
                        <a:t>Centene Venture Company XX </a:t>
                      </a:r>
                      <a:r>
                        <a:rPr lang="en-US" sz="1200" spc="-10" dirty="0">
                          <a:solidFill>
                            <a:schemeClr val="tx1"/>
                          </a:solidFill>
                          <a:cs typeface="Poppins" pitchFamily="2" charset="77"/>
                        </a:rPr>
                        <a:t>(No change)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hMerge="1">
                  <a:txBody>
                    <a:bodyPr/>
                    <a:lstStyle/>
                    <a:p>
                      <a:endParaRPr lang="en-US"/>
                    </a:p>
                  </a:txBody>
                  <a:tcPr/>
                </a:tc>
                <a:extLst>
                  <a:ext uri="{0D108BD9-81ED-4DB2-BD59-A6C34878D82A}">
                    <a16:rowId xmlns:a16="http://schemas.microsoft.com/office/drawing/2014/main" val="783790307"/>
                  </a:ext>
                </a:extLst>
              </a:tr>
              <a:tr h="370840">
                <a:tc>
                  <a:txBody>
                    <a:bodyPr/>
                    <a:lstStyle/>
                    <a:p>
                      <a:pPr algn="ctr"/>
                      <a:r>
                        <a:rPr lang="en-US" sz="1400" b="1" spc="-10" dirty="0">
                          <a:solidFill>
                            <a:schemeClr val="tx1"/>
                          </a:solidFill>
                          <a:latin typeface="Calibri" panose="020F0502020204030204" pitchFamily="34" charset="0"/>
                          <a:cs typeface="Calibri" panose="020F0502020204030204" pitchFamily="34" charset="0"/>
                        </a:rPr>
                        <a:t>DBA</a:t>
                      </a:r>
                    </a:p>
                    <a:p>
                      <a:pPr algn="ctr"/>
                      <a:r>
                        <a:rPr lang="en-US" sz="1200" spc="-10" dirty="0">
                          <a:solidFill>
                            <a:schemeClr val="tx1"/>
                          </a:solidFill>
                          <a:latin typeface="Calibri" panose="020F0502020204030204" pitchFamily="34" charset="0"/>
                          <a:cs typeface="Calibri" panose="020F0502020204030204" pitchFamily="34" charset="0"/>
                        </a:rPr>
                        <a:t>(Doing Business As)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algn="ctr"/>
                      <a:r>
                        <a:rPr lang="en-US" sz="1400" b="1" spc="-10" dirty="0">
                          <a:solidFill>
                            <a:schemeClr val="tx1"/>
                          </a:solidFill>
                          <a:cs typeface="Poppins" pitchFamily="2" charset="77"/>
                        </a:rPr>
                        <a:t>Ascension Complete </a:t>
                      </a:r>
                    </a:p>
                    <a:p>
                      <a:pPr algn="ctr"/>
                      <a:r>
                        <a:rPr lang="en-US" sz="1200" spc="-10" dirty="0">
                          <a:solidFill>
                            <a:schemeClr val="tx1"/>
                          </a:solidFill>
                          <a:cs typeface="Poppins" pitchFamily="2" charset="77"/>
                        </a:rPr>
                        <a:t>(FL, IL, IN, TN, TX)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E2F1"/>
                    </a:solidFill>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cs typeface="Poppins" pitchFamily="2" charset="77"/>
                        </a:rPr>
                        <a:t>Wellcare; Wellcare By Allwell; Wellcare Complete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10" dirty="0">
                          <a:solidFill>
                            <a:schemeClr val="tx1"/>
                          </a:solidFill>
                          <a:cs typeface="Poppins" pitchFamily="2" charset="77"/>
                        </a:rPr>
                        <a:t>(FL, IN, TX)</a:t>
                      </a:r>
                      <a:endParaRPr lang="en-US" sz="1200" spc="-10" baseline="40000" dirty="0">
                        <a:solidFill>
                          <a:schemeClr val="tx1"/>
                        </a:solidFill>
                        <a:cs typeface="Poppins"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hMerge="1">
                  <a:txBody>
                    <a:bodyPr/>
                    <a:lstStyle/>
                    <a:p>
                      <a:endParaRPr lang="en-US"/>
                    </a:p>
                  </a:txBody>
                  <a:tcPr/>
                </a:tc>
                <a:extLst>
                  <a:ext uri="{0D108BD9-81ED-4DB2-BD59-A6C34878D82A}">
                    <a16:rowId xmlns:a16="http://schemas.microsoft.com/office/drawing/2014/main" val="198396736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cs typeface="Poppins" pitchFamily="2" charset="77"/>
                        </a:rPr>
                        <a:t>Brand Name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cs typeface="Poppins" pitchFamily="2" charset="77"/>
                        </a:rPr>
                        <a:t>Ascension Complete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E2F1"/>
                    </a:solidFill>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cs typeface="Poppins" pitchFamily="2" charset="77"/>
                        </a:rPr>
                        <a:t>Wellcare By Allwell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hMerge="1">
                  <a:txBody>
                    <a:bodyPr/>
                    <a:lstStyle/>
                    <a:p>
                      <a:endParaRPr lang="en-US"/>
                    </a:p>
                  </a:txBody>
                  <a:tcPr/>
                </a:tc>
                <a:extLst>
                  <a:ext uri="{0D108BD9-81ED-4DB2-BD59-A6C34878D82A}">
                    <a16:rowId xmlns:a16="http://schemas.microsoft.com/office/drawing/2014/main" val="12385875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cs typeface="Poppins" pitchFamily="2" charset="77"/>
                        </a:rPr>
                        <a:t>Plan Name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cs typeface="Poppins" pitchFamily="2" charset="77"/>
                        </a:rPr>
                        <a:t>Ex: Ascension Complete Reward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E2F1"/>
                    </a:solidFill>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cs typeface="Poppins" pitchFamily="2" charset="77"/>
                        </a:rPr>
                        <a:t>Ex: </a:t>
                      </a:r>
                      <a:r>
                        <a:rPr lang="en-US" sz="1400" b="1" u="none" spc="-10" dirty="0">
                          <a:solidFill>
                            <a:schemeClr val="tx1"/>
                          </a:solidFill>
                          <a:cs typeface="Poppins" pitchFamily="2" charset="77"/>
                        </a:rPr>
                        <a:t>Wellcare Complete</a:t>
                      </a:r>
                      <a:r>
                        <a:rPr lang="en-US" sz="1400" b="1" spc="-10" dirty="0">
                          <a:solidFill>
                            <a:schemeClr val="tx1"/>
                          </a:solidFill>
                          <a:cs typeface="Poppins" pitchFamily="2" charset="77"/>
                        </a:rPr>
                        <a:t> Giveback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hMerge="1">
                  <a:txBody>
                    <a:bodyPr/>
                    <a:lstStyle/>
                    <a:p>
                      <a:endParaRPr lang="en-US"/>
                    </a:p>
                  </a:txBody>
                  <a:tcPr/>
                </a:tc>
                <a:extLst>
                  <a:ext uri="{0D108BD9-81ED-4DB2-BD59-A6C34878D82A}">
                    <a16:rowId xmlns:a16="http://schemas.microsoft.com/office/drawing/2014/main" val="354160420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cs typeface="Poppins" pitchFamily="2" charset="77"/>
                        </a:rPr>
                        <a:t>Platform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algn="ctr"/>
                      <a:r>
                        <a:rPr lang="en-US" sz="1400" b="1" spc="-10" dirty="0">
                          <a:solidFill>
                            <a:schemeClr val="tx1"/>
                          </a:solidFill>
                          <a:cs typeface="Poppins" pitchFamily="2" charset="77"/>
                        </a:rPr>
                        <a:t>Amisys</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E2F1"/>
                    </a:solidFill>
                  </a:tcPr>
                </a:tc>
                <a:tc hMerge="1">
                  <a:txBody>
                    <a:bodyPr/>
                    <a:lstStyle/>
                    <a:p>
                      <a:endParaRPr lang="en-US"/>
                    </a:p>
                  </a:txBody>
                  <a:tcPr/>
                </a:tc>
                <a:tc gridSpan="2">
                  <a:txBody>
                    <a:bodyPr/>
                    <a:lstStyle/>
                    <a:p>
                      <a:pPr algn="ctr"/>
                      <a:r>
                        <a:rPr lang="en-US" sz="1400" b="1" spc="-10" dirty="0">
                          <a:solidFill>
                            <a:schemeClr val="tx1"/>
                          </a:solidFill>
                          <a:cs typeface="Poppins" pitchFamily="2" charset="77"/>
                        </a:rPr>
                        <a:t>Amisys </a:t>
                      </a:r>
                      <a:r>
                        <a:rPr lang="en-US" sz="1400" b="0" spc="-10" dirty="0">
                          <a:solidFill>
                            <a:schemeClr val="tx1"/>
                          </a:solidFill>
                          <a:cs typeface="Poppins" pitchFamily="2" charset="77"/>
                        </a:rPr>
                        <a:t>(No change)</a:t>
                      </a:r>
                      <a:endParaRPr lang="en-US" sz="14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hMerge="1">
                  <a:txBody>
                    <a:bodyPr/>
                    <a:lstStyle/>
                    <a:p>
                      <a:endParaRPr lang="en-US"/>
                    </a:p>
                  </a:txBody>
                  <a:tcPr/>
                </a:tc>
                <a:extLst>
                  <a:ext uri="{0D108BD9-81ED-4DB2-BD59-A6C34878D82A}">
                    <a16:rowId xmlns:a16="http://schemas.microsoft.com/office/drawing/2014/main" val="283517886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cs typeface="Poppins" pitchFamily="2" charset="77"/>
                        </a:rPr>
                        <a:t>States &amp; Contracts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200" spc="-10" dirty="0">
                          <a:solidFill>
                            <a:schemeClr val="tx1"/>
                          </a:solidFill>
                          <a:cs typeface="Poppins" pitchFamily="2" charset="77"/>
                        </a:rPr>
                        <a:t>Alabama – </a:t>
                      </a:r>
                      <a:r>
                        <a:rPr lang="en-US" sz="1200" b="1" spc="-10" dirty="0">
                          <a:solidFill>
                            <a:schemeClr val="tx1"/>
                          </a:solidFill>
                          <a:cs typeface="Poppins" pitchFamily="2" charset="77"/>
                        </a:rPr>
                        <a:t>H4343</a:t>
                      </a:r>
                    </a:p>
                    <a:p>
                      <a:r>
                        <a:rPr lang="en-US" sz="1200" spc="-10" dirty="0">
                          <a:solidFill>
                            <a:schemeClr val="tx1"/>
                          </a:solidFill>
                          <a:cs typeface="Poppins" pitchFamily="2" charset="77"/>
                        </a:rPr>
                        <a:t>Florida – </a:t>
                      </a:r>
                      <a:r>
                        <a:rPr lang="en-US" sz="1200" b="1" spc="-10" dirty="0">
                          <a:solidFill>
                            <a:schemeClr val="tx1"/>
                          </a:solidFill>
                          <a:cs typeface="Poppins" pitchFamily="2" charset="77"/>
                        </a:rPr>
                        <a:t>H8225</a:t>
                      </a:r>
                    </a:p>
                    <a:p>
                      <a:r>
                        <a:rPr lang="en-US" sz="1200" spc="-10" dirty="0">
                          <a:solidFill>
                            <a:schemeClr val="tx1"/>
                          </a:solidFill>
                          <a:cs typeface="Poppins" pitchFamily="2" charset="77"/>
                        </a:rPr>
                        <a:t>Illinois – </a:t>
                      </a:r>
                      <a:r>
                        <a:rPr lang="en-US" sz="1200" b="1" spc="-10" dirty="0">
                          <a:solidFill>
                            <a:schemeClr val="tx1"/>
                          </a:solidFill>
                          <a:cs typeface="Poppins" pitchFamily="2" charset="77"/>
                        </a:rPr>
                        <a:t>H7399</a:t>
                      </a:r>
                    </a:p>
                    <a:p>
                      <a:r>
                        <a:rPr lang="en-US" sz="1200" spc="-10" dirty="0">
                          <a:solidFill>
                            <a:schemeClr val="tx1"/>
                          </a:solidFill>
                          <a:cs typeface="Poppins" pitchFamily="2" charset="77"/>
                        </a:rPr>
                        <a:t>Indiana – </a:t>
                      </a:r>
                      <a:r>
                        <a:rPr lang="en-US" sz="1200" b="1" spc="-10" dirty="0">
                          <a:solidFill>
                            <a:schemeClr val="tx1"/>
                          </a:solidFill>
                          <a:cs typeface="Poppins" pitchFamily="2" charset="77"/>
                        </a:rPr>
                        <a:t>H1774; H7925</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E2F1"/>
                    </a:solidFill>
                  </a:tcPr>
                </a:tc>
                <a:tc>
                  <a:txBody>
                    <a:bodyPr/>
                    <a:lstStyle/>
                    <a:p>
                      <a:r>
                        <a:rPr lang="en-US" sz="1200" spc="-10" dirty="0">
                          <a:solidFill>
                            <a:schemeClr val="tx1"/>
                          </a:solidFill>
                          <a:cs typeface="Poppins" pitchFamily="2" charset="77"/>
                        </a:rPr>
                        <a:t>Kansas – </a:t>
                      </a:r>
                      <a:r>
                        <a:rPr lang="en-US" sz="1200" b="1" spc="-10" dirty="0">
                          <a:solidFill>
                            <a:schemeClr val="tx1"/>
                          </a:solidFill>
                          <a:cs typeface="Poppins" pitchFamily="2" charset="77"/>
                        </a:rPr>
                        <a:t>H5398; H6830               </a:t>
                      </a:r>
                      <a:r>
                        <a:rPr lang="en-US" sz="1200" spc="-10" dirty="0">
                          <a:solidFill>
                            <a:schemeClr val="tx1"/>
                          </a:solidFill>
                          <a:cs typeface="Poppins" pitchFamily="2" charset="77"/>
                        </a:rPr>
                        <a:t>Michigan – </a:t>
                      </a:r>
                      <a:r>
                        <a:rPr lang="en-US" sz="1200" b="1" spc="-10" dirty="0">
                          <a:solidFill>
                            <a:schemeClr val="tx1"/>
                          </a:solidFill>
                          <a:cs typeface="Poppins" pitchFamily="2" charset="77"/>
                        </a:rPr>
                        <a:t>H0482</a:t>
                      </a:r>
                    </a:p>
                    <a:p>
                      <a:r>
                        <a:rPr lang="en-US" sz="1200" spc="-10" dirty="0">
                          <a:solidFill>
                            <a:schemeClr val="tx1"/>
                          </a:solidFill>
                          <a:cs typeface="Poppins" pitchFamily="2" charset="77"/>
                        </a:rPr>
                        <a:t>Tennessee – </a:t>
                      </a:r>
                      <a:r>
                        <a:rPr lang="en-US" sz="1200" b="1" spc="-10" dirty="0">
                          <a:solidFill>
                            <a:schemeClr val="tx1"/>
                          </a:solidFill>
                          <a:cs typeface="Poppins" pitchFamily="2" charset="77"/>
                        </a:rPr>
                        <a:t>H2853; H8121       </a:t>
                      </a:r>
                    </a:p>
                    <a:p>
                      <a:r>
                        <a:rPr lang="en-US" sz="1200" spc="-10" dirty="0">
                          <a:solidFill>
                            <a:schemeClr val="tx1"/>
                          </a:solidFill>
                          <a:cs typeface="Poppins" pitchFamily="2" charset="77"/>
                        </a:rPr>
                        <a:t>Texas – </a:t>
                      </a:r>
                      <a:r>
                        <a:rPr lang="en-US" sz="1200" b="1" spc="-10" dirty="0">
                          <a:solidFill>
                            <a:schemeClr val="tx1"/>
                          </a:solidFill>
                          <a:cs typeface="Poppins" pitchFamily="2" charset="77"/>
                        </a:rPr>
                        <a:t>H6678; H9357 </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E2F1"/>
                    </a:solidFill>
                  </a:tcPr>
                </a:tc>
                <a:tc>
                  <a:txBody>
                    <a:bodyPr/>
                    <a:lstStyle/>
                    <a:p>
                      <a:r>
                        <a:rPr lang="en-US" sz="1200" spc="-10" dirty="0">
                          <a:solidFill>
                            <a:schemeClr val="tx1"/>
                          </a:solidFill>
                          <a:cs typeface="Poppins" pitchFamily="2" charset="77"/>
                        </a:rPr>
                        <a:t>Alabama – </a:t>
                      </a:r>
                      <a:r>
                        <a:rPr lang="en-US" sz="1200" b="1" spc="-10" dirty="0">
                          <a:solidFill>
                            <a:schemeClr val="tx1"/>
                          </a:solidFill>
                          <a:cs typeface="Poppins" pitchFamily="2" charset="77"/>
                        </a:rPr>
                        <a:t>H4343</a:t>
                      </a:r>
                    </a:p>
                    <a:p>
                      <a:r>
                        <a:rPr lang="en-US" sz="1200" spc="-10" dirty="0">
                          <a:solidFill>
                            <a:schemeClr val="tx1"/>
                          </a:solidFill>
                          <a:cs typeface="Poppins" pitchFamily="2" charset="77"/>
                        </a:rPr>
                        <a:t>Florida – </a:t>
                      </a:r>
                      <a:r>
                        <a:rPr lang="en-US" sz="1200" b="1" spc="-10" dirty="0">
                          <a:solidFill>
                            <a:schemeClr val="tx1"/>
                          </a:solidFill>
                          <a:cs typeface="Poppins" pitchFamily="2" charset="77"/>
                        </a:rPr>
                        <a:t>H8225</a:t>
                      </a:r>
                    </a:p>
                    <a:p>
                      <a:r>
                        <a:rPr lang="en-US" sz="1200" spc="-10" dirty="0">
                          <a:solidFill>
                            <a:schemeClr val="tx1"/>
                          </a:solidFill>
                          <a:cs typeface="Poppins" pitchFamily="2" charset="77"/>
                        </a:rPr>
                        <a:t>Illinois – </a:t>
                      </a:r>
                      <a:r>
                        <a:rPr lang="en-US" sz="1200" b="1" spc="-10" dirty="0">
                          <a:solidFill>
                            <a:schemeClr val="tx1"/>
                          </a:solidFill>
                          <a:cs typeface="Poppins" pitchFamily="2" charset="77"/>
                        </a:rPr>
                        <a:t>H7399</a:t>
                      </a:r>
                    </a:p>
                    <a:p>
                      <a:r>
                        <a:rPr lang="en-US" sz="1200" spc="-10" dirty="0">
                          <a:solidFill>
                            <a:schemeClr val="tx1"/>
                          </a:solidFill>
                          <a:cs typeface="Poppins" pitchFamily="2" charset="77"/>
                        </a:rPr>
                        <a:t>Indiana – </a:t>
                      </a:r>
                      <a:r>
                        <a:rPr lang="en-US" sz="1200" b="1" spc="-10" dirty="0">
                          <a:solidFill>
                            <a:schemeClr val="tx1"/>
                          </a:solidFill>
                          <a:cs typeface="Poppins" pitchFamily="2" charset="77"/>
                        </a:rPr>
                        <a:t>H1774; H7925</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a:txBody>
                    <a:bodyPr/>
                    <a:lstStyle/>
                    <a:p>
                      <a:r>
                        <a:rPr lang="en-US" sz="1200" spc="-10" dirty="0">
                          <a:solidFill>
                            <a:schemeClr val="tx1"/>
                          </a:solidFill>
                          <a:cs typeface="Poppins" pitchFamily="2" charset="77"/>
                        </a:rPr>
                        <a:t>Kansas – </a:t>
                      </a:r>
                      <a:r>
                        <a:rPr lang="en-US" sz="1200" b="1" spc="-10" dirty="0">
                          <a:solidFill>
                            <a:schemeClr val="tx1"/>
                          </a:solidFill>
                          <a:cs typeface="Poppins" pitchFamily="2" charset="77"/>
                        </a:rPr>
                        <a:t>H5398; H6830               </a:t>
                      </a:r>
                      <a:r>
                        <a:rPr lang="en-US" sz="1200" spc="-10" dirty="0">
                          <a:solidFill>
                            <a:schemeClr val="tx1"/>
                          </a:solidFill>
                          <a:cs typeface="Poppins" pitchFamily="2" charset="77"/>
                        </a:rPr>
                        <a:t>Michigan – </a:t>
                      </a:r>
                      <a:r>
                        <a:rPr lang="en-US" sz="1200" b="1" spc="-10" dirty="0">
                          <a:solidFill>
                            <a:schemeClr val="tx1"/>
                          </a:solidFill>
                          <a:cs typeface="Poppins" pitchFamily="2" charset="77"/>
                        </a:rPr>
                        <a:t>H0482</a:t>
                      </a:r>
                    </a:p>
                    <a:p>
                      <a:r>
                        <a:rPr lang="en-US" sz="1200" spc="-10" dirty="0">
                          <a:solidFill>
                            <a:schemeClr val="tx1"/>
                          </a:solidFill>
                          <a:cs typeface="Poppins" pitchFamily="2" charset="77"/>
                        </a:rPr>
                        <a:t>Tennessee – </a:t>
                      </a:r>
                      <a:r>
                        <a:rPr lang="en-US" sz="1200" b="1" spc="-10" dirty="0">
                          <a:solidFill>
                            <a:schemeClr val="tx1"/>
                          </a:solidFill>
                          <a:cs typeface="Poppins" pitchFamily="2" charset="77"/>
                        </a:rPr>
                        <a:t>H2853      </a:t>
                      </a:r>
                    </a:p>
                    <a:p>
                      <a:r>
                        <a:rPr lang="en-US" sz="1200" spc="-10" dirty="0">
                          <a:solidFill>
                            <a:schemeClr val="tx1"/>
                          </a:solidFill>
                          <a:cs typeface="Poppins" pitchFamily="2" charset="77"/>
                        </a:rPr>
                        <a:t>Texas – </a:t>
                      </a:r>
                      <a:r>
                        <a:rPr lang="en-US" sz="1200" b="1" spc="-10" dirty="0">
                          <a:solidFill>
                            <a:schemeClr val="tx1"/>
                          </a:solidFill>
                          <a:cs typeface="Poppins" pitchFamily="2" charset="77"/>
                        </a:rPr>
                        <a:t>H6678; H9357 </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extLst>
                  <a:ext uri="{0D108BD9-81ED-4DB2-BD59-A6C34878D82A}">
                    <a16:rowId xmlns:a16="http://schemas.microsoft.com/office/drawing/2014/main" val="1874483332"/>
                  </a:ext>
                </a:extLst>
              </a:tr>
              <a:tr h="1005840">
                <a:tc>
                  <a:txBody>
                    <a:bodyPr/>
                    <a:lstStyle/>
                    <a:p>
                      <a:pPr algn="ctr"/>
                      <a:r>
                        <a:rPr lang="en-US" sz="1400" b="1" spc="-10" dirty="0">
                          <a:solidFill>
                            <a:schemeClr val="tx1"/>
                          </a:solidFill>
                          <a:cs typeface="Poppins" pitchFamily="2" charset="77"/>
                        </a:rPr>
                        <a:t>Logo</a:t>
                      </a:r>
                      <a:endParaRPr lang="en-US" sz="14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algn="ct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E2F1"/>
                    </a:solidFill>
                  </a:tcPr>
                </a:tc>
                <a:tc hMerge="1">
                  <a:txBody>
                    <a:bodyPr/>
                    <a:lstStyle/>
                    <a:p>
                      <a:endParaRPr lang="en-US"/>
                    </a:p>
                  </a:txBody>
                  <a:tcPr/>
                </a:tc>
                <a:tc gridSpan="2">
                  <a:txBody>
                    <a:bodyPr/>
                    <a:lstStyle/>
                    <a:p>
                      <a:pPr algn="ct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hMerge="1">
                  <a:txBody>
                    <a:bodyPr/>
                    <a:lstStyle/>
                    <a:p>
                      <a:endParaRPr lang="en-US"/>
                    </a:p>
                  </a:txBody>
                  <a:tcPr/>
                </a:tc>
                <a:extLst>
                  <a:ext uri="{0D108BD9-81ED-4DB2-BD59-A6C34878D82A}">
                    <a16:rowId xmlns:a16="http://schemas.microsoft.com/office/drawing/2014/main" val="1065387935"/>
                  </a:ext>
                </a:extLst>
              </a:tr>
              <a:tr h="370840">
                <a:tc>
                  <a:txBody>
                    <a:bodyPr/>
                    <a:lstStyle/>
                    <a:p>
                      <a:pPr algn="ctr"/>
                      <a:r>
                        <a:rPr lang="en-US" sz="1400" b="1" kern="1200" spc="-10" dirty="0">
                          <a:solidFill>
                            <a:schemeClr val="tx1"/>
                          </a:solidFill>
                          <a:latin typeface="+mn-lt"/>
                          <a:ea typeface="+mn-ea"/>
                          <a:cs typeface="Poppins" pitchFamily="2" charset="77"/>
                        </a:rPr>
                        <a:t>Website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cs typeface="Poppins" pitchFamily="2" charset="77"/>
                        </a:rPr>
                        <a:t>ascensioncomplete.com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E2F1"/>
                    </a:solidFill>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10" dirty="0">
                          <a:solidFill>
                            <a:schemeClr val="tx1"/>
                          </a:solidFill>
                          <a:cs typeface="Poppins" pitchFamily="2" charset="77"/>
                        </a:rPr>
                        <a:t>wellcarecomplete.com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hMerge="1">
                  <a:txBody>
                    <a:bodyPr/>
                    <a:lstStyle/>
                    <a:p>
                      <a:endParaRPr lang="en-US"/>
                    </a:p>
                  </a:txBody>
                  <a:tcPr/>
                </a:tc>
                <a:extLst>
                  <a:ext uri="{0D108BD9-81ED-4DB2-BD59-A6C34878D82A}">
                    <a16:rowId xmlns:a16="http://schemas.microsoft.com/office/drawing/2014/main" val="2313352328"/>
                  </a:ext>
                </a:extLst>
              </a:tr>
            </a:tbl>
          </a:graphicData>
        </a:graphic>
      </p:graphicFrame>
      <p:pic>
        <p:nvPicPr>
          <p:cNvPr id="7" name="Picture 6" descr="A blue and pink letters on a black background&#10;&#10;Description automatically generated">
            <a:extLst>
              <a:ext uri="{FF2B5EF4-FFF2-40B4-BE49-F238E27FC236}">
                <a16:creationId xmlns:a16="http://schemas.microsoft.com/office/drawing/2014/main" id="{4ABC2CA6-BD69-F25D-EEA0-66DF34BF1E36}"/>
              </a:ext>
            </a:extLst>
          </p:cNvPr>
          <p:cNvPicPr>
            <a:picLocks noChangeAspect="1"/>
          </p:cNvPicPr>
          <p:nvPr/>
        </p:nvPicPr>
        <p:blipFill>
          <a:blip r:embed="rId3"/>
          <a:stretch>
            <a:fillRect/>
          </a:stretch>
        </p:blipFill>
        <p:spPr>
          <a:xfrm>
            <a:off x="3405808" y="5132967"/>
            <a:ext cx="2756452" cy="455034"/>
          </a:xfrm>
          <a:prstGeom prst="rect">
            <a:avLst/>
          </a:prstGeom>
        </p:spPr>
      </p:pic>
      <p:pic>
        <p:nvPicPr>
          <p:cNvPr id="13" name="Picture 12" descr="A close-up of a logo&#10;&#10;Description automatically generated">
            <a:extLst>
              <a:ext uri="{FF2B5EF4-FFF2-40B4-BE49-F238E27FC236}">
                <a16:creationId xmlns:a16="http://schemas.microsoft.com/office/drawing/2014/main" id="{0A1040F3-1BFD-BB8E-FF2D-4224990545F0}"/>
              </a:ext>
            </a:extLst>
          </p:cNvPr>
          <p:cNvPicPr>
            <a:picLocks noChangeAspect="1"/>
          </p:cNvPicPr>
          <p:nvPr/>
        </p:nvPicPr>
        <p:blipFill>
          <a:blip r:embed="rId4"/>
          <a:stretch>
            <a:fillRect/>
          </a:stretch>
        </p:blipFill>
        <p:spPr>
          <a:xfrm>
            <a:off x="8375375" y="4996070"/>
            <a:ext cx="1761326" cy="780468"/>
          </a:xfrm>
          <a:prstGeom prst="rect">
            <a:avLst/>
          </a:prstGeom>
        </p:spPr>
      </p:pic>
    </p:spTree>
    <p:extLst>
      <p:ext uri="{BB962C8B-B14F-4D97-AF65-F5344CB8AC3E}">
        <p14:creationId xmlns:p14="http://schemas.microsoft.com/office/powerpoint/2010/main" val="2239512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3F55-0772-4143-9CE1-043BB90B2E74}"/>
              </a:ext>
            </a:extLst>
          </p:cNvPr>
          <p:cNvSpPr>
            <a:spLocks noGrp="1"/>
          </p:cNvSpPr>
          <p:nvPr>
            <p:ph type="title"/>
          </p:nvPr>
        </p:nvSpPr>
        <p:spPr/>
        <p:txBody>
          <a:bodyPr/>
          <a:lstStyle/>
          <a:p>
            <a:r>
              <a:rPr lang="en-US" sz="4400" dirty="0"/>
              <a:t>Wellcare and Mutual of Omaha Partnership</a:t>
            </a:r>
          </a:p>
        </p:txBody>
      </p:sp>
      <p:sp>
        <p:nvSpPr>
          <p:cNvPr id="5" name="TextBox 4">
            <a:extLst>
              <a:ext uri="{FF2B5EF4-FFF2-40B4-BE49-F238E27FC236}">
                <a16:creationId xmlns:a16="http://schemas.microsoft.com/office/drawing/2014/main" id="{B849EA0F-8258-7127-10FE-1D5210AB64E4}"/>
              </a:ext>
            </a:extLst>
          </p:cNvPr>
          <p:cNvSpPr txBox="1"/>
          <p:nvPr/>
        </p:nvSpPr>
        <p:spPr>
          <a:xfrm>
            <a:off x="622126" y="1864058"/>
            <a:ext cx="6189491" cy="4508927"/>
          </a:xfrm>
          <a:prstGeom prst="rect">
            <a:avLst/>
          </a:prstGeom>
          <a:noFill/>
        </p:spPr>
        <p:txBody>
          <a:bodyPr wrap="square">
            <a:spAutoFit/>
          </a:bodyPr>
          <a:lstStyle/>
          <a:p>
            <a:pPr marR="0">
              <a:spcBef>
                <a:spcPts val="0"/>
              </a:spcBef>
              <a:spcAft>
                <a:spcPts val="600"/>
              </a:spcAft>
            </a:pPr>
            <a:r>
              <a:rPr lang="en-US"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Wellcare and Mutual of Omaha are partnering to leverage the highly sophisticated health management capabilities and extensive brand recognition of two industry leaders.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600"/>
              </a:spcAft>
              <a:buClr>
                <a:schemeClr val="accent1"/>
              </a:buClr>
              <a:buFont typeface="Arial" panose="020B0604020202020204" pitchFamily="34" charset="0"/>
              <a:buChar char="•"/>
            </a:pPr>
            <a:r>
              <a:rPr lang="en-US" sz="1600" b="1" dirty="0">
                <a:effectLst/>
                <a:ea typeface="Calibri" panose="020F0502020204030204" pitchFamily="34" charset="0"/>
              </a:rPr>
              <a:t>Wellcare</a:t>
            </a:r>
            <a:r>
              <a:rPr lang="en-US" sz="1600" dirty="0">
                <a:effectLst/>
                <a:ea typeface="Calibri" panose="020F0502020204030204" pitchFamily="34" charset="0"/>
              </a:rPr>
              <a:t> provides high-quality, affordable healthcare to more than 1.2 million Medicare Advantage members and 4.1 million PDP members across all 50 states. </a:t>
            </a:r>
          </a:p>
          <a:p>
            <a:pPr marL="228600" marR="0" indent="-228600">
              <a:spcBef>
                <a:spcPts val="0"/>
              </a:spcBef>
              <a:spcAft>
                <a:spcPts val="600"/>
              </a:spcAft>
              <a:buClr>
                <a:schemeClr val="accent1"/>
              </a:buClr>
              <a:buFont typeface="Arial" panose="020B0604020202020204" pitchFamily="34" charset="0"/>
              <a:buChar char="•"/>
            </a:pPr>
            <a:r>
              <a:rPr lang="en-US" sz="1600" b="1" dirty="0">
                <a:effectLst/>
                <a:ea typeface="Calibri" panose="020F0502020204030204" pitchFamily="34" charset="0"/>
              </a:rPr>
              <a:t>Mutual of Omaha</a:t>
            </a:r>
            <a:r>
              <a:rPr lang="en-US" sz="1600" dirty="0">
                <a:effectLst/>
                <a:ea typeface="Calibri" panose="020F0502020204030204" pitchFamily="34" charset="0"/>
              </a:rPr>
              <a:t> is the second-largest provider of Medicare supplement and a trusted brand among seniors</a:t>
            </a:r>
            <a:r>
              <a:rPr lang="en-US" sz="1600" dirty="0">
                <a:ea typeface="Calibri" panose="020F0502020204030204" pitchFamily="34" charset="0"/>
              </a:rPr>
              <a:t> with 98% brand awareness.</a:t>
            </a:r>
            <a:endParaRPr lang="en-US" sz="1600" dirty="0">
              <a:effectLst/>
              <a:ea typeface="Calibri" panose="020F0502020204030204" pitchFamily="34" charset="0"/>
            </a:endParaRPr>
          </a:p>
          <a:p>
            <a:pPr marL="228600" marR="0" indent="-228600">
              <a:spcBef>
                <a:spcPts val="0"/>
              </a:spcBef>
              <a:spcAft>
                <a:spcPts val="600"/>
              </a:spcAft>
              <a:buClr>
                <a:schemeClr val="accent1"/>
              </a:buClr>
              <a:buFont typeface="Arial" panose="020B0604020202020204" pitchFamily="34" charset="0"/>
              <a:buChar char="•"/>
            </a:pPr>
            <a:r>
              <a:rPr lang="en-US" sz="1600" dirty="0">
                <a:effectLst/>
                <a:ea typeface="Calibri" panose="020F0502020204030204" pitchFamily="34" charset="0"/>
              </a:rPr>
              <a:t>This alliance leverages Wellcare’s proven MA distribution capabilities and Mutual of Omaha’s broad market brand synergy.</a:t>
            </a:r>
          </a:p>
          <a:p>
            <a:pPr marL="228600" marR="0" indent="-228600">
              <a:spcBef>
                <a:spcPts val="0"/>
              </a:spcBef>
              <a:spcAft>
                <a:spcPts val="600"/>
              </a:spcAft>
              <a:buClr>
                <a:schemeClr val="accent1"/>
              </a:buClr>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Pilot programs in the following markets: Georgia, Missouri, TX-DFW, TX-Houston, South Carolina, and Washington.</a:t>
            </a:r>
          </a:p>
          <a:p>
            <a:pPr marL="460375" lvl="1" indent="-231775">
              <a:spcAft>
                <a:spcPts val="1000"/>
              </a:spcAft>
              <a:buClr>
                <a:schemeClr val="accent6"/>
              </a:buClr>
              <a:buFont typeface="Wingdings" pitchFamily="2" charset="2"/>
              <a:buChar char="§"/>
            </a:pPr>
            <a:r>
              <a:rPr lang="en-US" sz="1600" dirty="0">
                <a:effectLst/>
                <a:ea typeface="Calibri" panose="020F0502020204030204" pitchFamily="34" charset="0"/>
                <a:cs typeface="Times New Roman" panose="02020603050405020304" pitchFamily="18" charset="0"/>
              </a:rPr>
              <a:t>10 co-branded PPO plans* across the pilot states – </a:t>
            </a:r>
            <a:r>
              <a:rPr lang="en-US" sz="1600" dirty="0" err="1">
                <a:effectLst/>
                <a:ea typeface="Calibri" panose="020F0502020204030204" pitchFamily="34" charset="0"/>
                <a:cs typeface="Times New Roman" panose="02020603050405020304" pitchFamily="18" charset="0"/>
              </a:rPr>
              <a:t>Wellcare</a:t>
            </a:r>
            <a:r>
              <a:rPr lang="en-US" sz="1600" dirty="0">
                <a:effectLst/>
                <a:ea typeface="Calibri" panose="020F0502020204030204" pitchFamily="34" charset="0"/>
                <a:cs typeface="Times New Roman" panose="02020603050405020304" pitchFamily="18" charset="0"/>
              </a:rPr>
              <a:t> Mutual of Omaha No Premium (PPO) and Wellcare Low Premium (PPO)  </a:t>
            </a:r>
          </a:p>
        </p:txBody>
      </p:sp>
      <p:pic>
        <p:nvPicPr>
          <p:cNvPr id="8" name="Picture 7" descr="A map of the united states&#10;&#10;Description automatically generated">
            <a:extLst>
              <a:ext uri="{FF2B5EF4-FFF2-40B4-BE49-F238E27FC236}">
                <a16:creationId xmlns:a16="http://schemas.microsoft.com/office/drawing/2014/main" id="{D624AA1A-89C5-5118-96C9-68E4E34DC566}"/>
              </a:ext>
            </a:extLst>
          </p:cNvPr>
          <p:cNvPicPr>
            <a:picLocks noChangeAspect="1"/>
          </p:cNvPicPr>
          <p:nvPr/>
        </p:nvPicPr>
        <p:blipFill>
          <a:blip r:embed="rId2"/>
          <a:stretch>
            <a:fillRect/>
          </a:stretch>
        </p:blipFill>
        <p:spPr>
          <a:xfrm>
            <a:off x="6785113" y="3273288"/>
            <a:ext cx="5044103" cy="3158402"/>
          </a:xfrm>
          <a:prstGeom prst="rect">
            <a:avLst/>
          </a:prstGeom>
        </p:spPr>
      </p:pic>
      <p:pic>
        <p:nvPicPr>
          <p:cNvPr id="10" name="Picture 9" descr="A blue lion head logo&#10;&#10;Description automatically generated">
            <a:extLst>
              <a:ext uri="{FF2B5EF4-FFF2-40B4-BE49-F238E27FC236}">
                <a16:creationId xmlns:a16="http://schemas.microsoft.com/office/drawing/2014/main" id="{D8A3112D-5B0E-4C44-0D28-C3F40E0C9CBE}"/>
              </a:ext>
            </a:extLst>
          </p:cNvPr>
          <p:cNvPicPr>
            <a:picLocks noChangeAspect="1"/>
          </p:cNvPicPr>
          <p:nvPr/>
        </p:nvPicPr>
        <p:blipFill>
          <a:blip r:embed="rId3"/>
          <a:stretch>
            <a:fillRect/>
          </a:stretch>
        </p:blipFill>
        <p:spPr>
          <a:xfrm>
            <a:off x="6901618" y="1937029"/>
            <a:ext cx="4837597" cy="1336259"/>
          </a:xfrm>
          <a:prstGeom prst="rect">
            <a:avLst/>
          </a:prstGeom>
        </p:spPr>
      </p:pic>
      <p:sp>
        <p:nvSpPr>
          <p:cNvPr id="3" name="TextBox 2">
            <a:extLst>
              <a:ext uri="{FF2B5EF4-FFF2-40B4-BE49-F238E27FC236}">
                <a16:creationId xmlns:a16="http://schemas.microsoft.com/office/drawing/2014/main" id="{3021CC13-E31F-85B8-FD74-FE3D51D1FEFB}"/>
              </a:ext>
            </a:extLst>
          </p:cNvPr>
          <p:cNvSpPr txBox="1"/>
          <p:nvPr/>
        </p:nvSpPr>
        <p:spPr>
          <a:xfrm>
            <a:off x="3296854" y="6234374"/>
            <a:ext cx="2799146" cy="276999"/>
          </a:xfrm>
          <a:prstGeom prst="rect">
            <a:avLst/>
          </a:prstGeom>
          <a:noFill/>
        </p:spPr>
        <p:txBody>
          <a:bodyPr wrap="square" rtlCol="0">
            <a:spAutoFit/>
          </a:bodyPr>
          <a:lstStyle/>
          <a:p>
            <a:r>
              <a:rPr lang="en-US" sz="1200" i="1" dirty="0"/>
              <a:t>* Plans to be serviced by </a:t>
            </a:r>
            <a:r>
              <a:rPr lang="en-US" sz="1200" i="1" dirty="0" err="1"/>
              <a:t>Wellcare</a:t>
            </a:r>
            <a:endParaRPr lang="en-US" sz="1200" i="1" dirty="0"/>
          </a:p>
        </p:txBody>
      </p:sp>
    </p:spTree>
    <p:extLst>
      <p:ext uri="{BB962C8B-B14F-4D97-AF65-F5344CB8AC3E}">
        <p14:creationId xmlns:p14="http://schemas.microsoft.com/office/powerpoint/2010/main" val="377042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32460" y="1980257"/>
          <a:ext cx="10949940" cy="2468880"/>
        </p:xfrm>
        <a:graphic>
          <a:graphicData uri="http://schemas.openxmlformats.org/drawingml/2006/table">
            <a:tbl>
              <a:tblPr firstRow="1" bandRow="1">
                <a:tableStyleId>{5C22544A-7EE6-4342-B048-85BDC9FD1C3A}</a:tableStyleId>
              </a:tblPr>
              <a:tblGrid>
                <a:gridCol w="1542704">
                  <a:extLst>
                    <a:ext uri="{9D8B030D-6E8A-4147-A177-3AD203B41FA5}">
                      <a16:colId xmlns:a16="http://schemas.microsoft.com/office/drawing/2014/main" val="539146575"/>
                    </a:ext>
                  </a:extLst>
                </a:gridCol>
                <a:gridCol w="1762471">
                  <a:extLst>
                    <a:ext uri="{9D8B030D-6E8A-4147-A177-3AD203B41FA5}">
                      <a16:colId xmlns:a16="http://schemas.microsoft.com/office/drawing/2014/main" val="2268218198"/>
                    </a:ext>
                  </a:extLst>
                </a:gridCol>
                <a:gridCol w="7644765">
                  <a:extLst>
                    <a:ext uri="{9D8B030D-6E8A-4147-A177-3AD203B41FA5}">
                      <a16:colId xmlns:a16="http://schemas.microsoft.com/office/drawing/2014/main" val="3685186687"/>
                    </a:ext>
                  </a:extLst>
                </a:gridCol>
              </a:tblGrid>
              <a:tr h="365760">
                <a:tc>
                  <a:txBody>
                    <a:bodyPr/>
                    <a:lstStyle/>
                    <a:p>
                      <a:r>
                        <a:rPr lang="en-US" sz="1600" dirty="0"/>
                        <a:t>Products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Product</a:t>
                      </a:r>
                      <a:r>
                        <a:rPr lang="en-US" sz="1600" baseline="0" dirty="0"/>
                        <a:t> Examples</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Target Market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25011080"/>
                  </a:ext>
                </a:extLst>
              </a:tr>
              <a:tr h="370840">
                <a:tc>
                  <a:txBody>
                    <a:bodyPr/>
                    <a:lstStyle/>
                    <a:p>
                      <a:r>
                        <a:rPr lang="en-US" sz="1400" dirty="0">
                          <a:solidFill>
                            <a:schemeClr val="bg1"/>
                          </a:solidFill>
                        </a:rPr>
                        <a:t>Chronic</a:t>
                      </a:r>
                      <a:r>
                        <a:rPr lang="en-US" sz="1400" baseline="0" dirty="0">
                          <a:solidFill>
                            <a:schemeClr val="bg1"/>
                          </a:solidFill>
                        </a:rPr>
                        <a:t> Special Needs Plan </a:t>
                      </a:r>
                    </a:p>
                    <a:p>
                      <a:r>
                        <a:rPr lang="en-US" sz="1400" baseline="0" dirty="0">
                          <a:solidFill>
                            <a:schemeClr val="bg1"/>
                          </a:solidFill>
                        </a:rPr>
                        <a:t>(C-SNP)</a:t>
                      </a:r>
                      <a:endParaRPr 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rPr>
                        <a:t>Wellcare Specialty </a:t>
                      </a:r>
                      <a:br>
                        <a:rPr lang="en-US" sz="1400" b="0" i="0" u="none" strike="noStrike" dirty="0">
                          <a:solidFill>
                            <a:schemeClr val="tx1"/>
                          </a:solidFill>
                          <a:effectLst/>
                          <a:latin typeface="Calibri" panose="020F0502020204030204" pitchFamily="34" charset="0"/>
                        </a:rPr>
                      </a:br>
                      <a:r>
                        <a:rPr lang="en-US" sz="1400" b="0" i="0" u="none" strike="noStrike" dirty="0">
                          <a:solidFill>
                            <a:schemeClr val="tx1"/>
                          </a:solidFill>
                          <a:effectLst/>
                          <a:latin typeface="Calibri" panose="020F0502020204030204" pitchFamily="34" charset="0"/>
                        </a:rPr>
                        <a:t>No</a:t>
                      </a:r>
                      <a:r>
                        <a:rPr lang="en-US" sz="1400" b="0" i="0" u="none" strike="noStrike" baseline="0" dirty="0">
                          <a:solidFill>
                            <a:schemeClr val="tx1"/>
                          </a:solidFill>
                          <a:effectLst/>
                          <a:latin typeface="Calibri" panose="020F0502020204030204" pitchFamily="34" charset="0"/>
                        </a:rPr>
                        <a:t> Premium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rPr>
                        <a:t>C-SNPs are SNP plans that restrict enrollment to special needs individuals with one or more specific severe or disabling chronic conditions requiring coordination of care among primary providers, medical and mental health specialists, inpatient and outpatient facilities, and extensive ancillary services related to diagnostic testing and therapeutic management</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rPr>
                        <a:t>HMO</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baseline="0" dirty="0">
                          <a:solidFill>
                            <a:schemeClr val="tx1"/>
                          </a:solidFill>
                        </a:rPr>
                        <a:t>Offered in AZ, CA, and NV only</a:t>
                      </a:r>
                      <a:endParaRPr lang="en-US" sz="1400" b="0" i="0" u="none" strike="noStrike" dirty="0">
                        <a:solidFill>
                          <a:schemeClr val="tx1"/>
                        </a:solidFill>
                        <a:effectLst/>
                        <a:latin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32599140"/>
                  </a:ext>
                </a:extLst>
              </a:tr>
              <a:tr h="370840">
                <a:tc>
                  <a:txBody>
                    <a:bodyPr/>
                    <a:lstStyle/>
                    <a:p>
                      <a:r>
                        <a:rPr lang="en-US" sz="1400" dirty="0">
                          <a:solidFill>
                            <a:schemeClr val="bg1"/>
                          </a:solidFill>
                        </a:rPr>
                        <a:t>Medicare</a:t>
                      </a:r>
                      <a:r>
                        <a:rPr lang="en-US" sz="1400" baseline="0" dirty="0">
                          <a:solidFill>
                            <a:schemeClr val="bg1"/>
                          </a:solidFill>
                        </a:rPr>
                        <a:t> 20%</a:t>
                      </a:r>
                      <a:endParaRPr lang="en-US"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231775" indent="-231775">
                        <a:buFont typeface="Arial" panose="020B0604020202020204" pitchFamily="34" charset="0"/>
                        <a:buChar char="•"/>
                      </a:pPr>
                      <a:r>
                        <a:rPr lang="en-US" sz="1400" i="0" baseline="0" dirty="0">
                          <a:solidFill>
                            <a:schemeClr val="tx1"/>
                          </a:solidFill>
                        </a:rPr>
                        <a:t>Wellcare Plus Open</a:t>
                      </a:r>
                      <a:endParaRPr lang="en-US" sz="1400" i="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indent="-231775">
                        <a:buFont typeface="Arial" panose="020B0604020202020204" pitchFamily="34" charset="0"/>
                        <a:buChar char="•"/>
                      </a:pPr>
                      <a:r>
                        <a:rPr lang="en-US" sz="1400" dirty="0">
                          <a:solidFill>
                            <a:schemeClr val="tx1"/>
                          </a:solidFill>
                        </a:rPr>
                        <a:t>Beneficiaries</a:t>
                      </a:r>
                      <a:r>
                        <a:rPr lang="en-US" sz="1400" baseline="0" dirty="0">
                          <a:solidFill>
                            <a:schemeClr val="tx1"/>
                          </a:solidFill>
                        </a:rPr>
                        <a:t> who qualify for a zero cost-share D-SNP but reside in a state where we do not have a D-SNP plan</a:t>
                      </a:r>
                    </a:p>
                    <a:p>
                      <a:pPr marL="231775" indent="-231775">
                        <a:buFont typeface="Arial" panose="020B0604020202020204" pitchFamily="34" charset="0"/>
                        <a:buChar char="•"/>
                      </a:pPr>
                      <a:r>
                        <a:rPr lang="en-US" sz="1400" b="1" baseline="0" dirty="0">
                          <a:solidFill>
                            <a:schemeClr val="tx1"/>
                          </a:solidFill>
                        </a:rPr>
                        <a:t>Offered in NH and VT only</a:t>
                      </a:r>
                      <a:endParaRPr lang="en-US" sz="1400" b="1" i="1"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14375173"/>
                  </a:ext>
                </a:extLst>
              </a:tr>
            </a:tbl>
          </a:graphicData>
        </a:graphic>
      </p:graphicFrame>
      <p:sp>
        <p:nvSpPr>
          <p:cNvPr id="12" name="Title 1">
            <a:extLst>
              <a:ext uri="{FF2B5EF4-FFF2-40B4-BE49-F238E27FC236}">
                <a16:creationId xmlns:a16="http://schemas.microsoft.com/office/drawing/2014/main" id="{F19CFAC8-6FA3-794E-AD38-ECBC9BC078DB}"/>
              </a:ext>
            </a:extLst>
          </p:cNvPr>
          <p:cNvSpPr>
            <a:spLocks noGrp="1"/>
          </p:cNvSpPr>
          <p:nvPr>
            <p:ph type="title"/>
          </p:nvPr>
        </p:nvSpPr>
        <p:spPr>
          <a:xfrm>
            <a:off x="622125" y="485126"/>
            <a:ext cx="9725642" cy="1162878"/>
          </a:xfrm>
        </p:spPr>
        <p:txBody>
          <a:bodyPr/>
          <a:lstStyle/>
          <a:p>
            <a:r>
              <a:rPr lang="en-US" dirty="0"/>
              <a:t>Portfolio Approach</a:t>
            </a:r>
            <a:br>
              <a:rPr lang="en-US" dirty="0"/>
            </a:br>
            <a:r>
              <a:rPr lang="en-US" sz="2400" b="1" dirty="0">
                <a:solidFill>
                  <a:schemeClr val="accent1"/>
                </a:solidFill>
              </a:rPr>
              <a:t>Limited Service Area</a:t>
            </a:r>
          </a:p>
        </p:txBody>
      </p:sp>
    </p:spTree>
    <p:extLst>
      <p:ext uri="{BB962C8B-B14F-4D97-AF65-F5344CB8AC3E}">
        <p14:creationId xmlns:p14="http://schemas.microsoft.com/office/powerpoint/2010/main" val="226604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7635-F6D6-4288-AEA0-A2E19EA4CE5E}"/>
              </a:ext>
            </a:extLst>
          </p:cNvPr>
          <p:cNvSpPr>
            <a:spLocks noGrp="1"/>
          </p:cNvSpPr>
          <p:nvPr>
            <p:ph type="title"/>
          </p:nvPr>
        </p:nvSpPr>
        <p:spPr/>
        <p:txBody>
          <a:bodyPr/>
          <a:lstStyle/>
          <a:p>
            <a:r>
              <a:rPr lang="en-US" dirty="0"/>
              <a:t>National Portfolio</a:t>
            </a:r>
          </a:p>
        </p:txBody>
      </p:sp>
      <p:sp>
        <p:nvSpPr>
          <p:cNvPr id="5" name="TextBox 4">
            <a:extLst>
              <a:ext uri="{FF2B5EF4-FFF2-40B4-BE49-F238E27FC236}">
                <a16:creationId xmlns:a16="http://schemas.microsoft.com/office/drawing/2014/main" id="{43AA5BCF-ABE9-DBA5-270D-3D8B8CC1C17C}"/>
              </a:ext>
            </a:extLst>
          </p:cNvPr>
          <p:cNvSpPr txBox="1"/>
          <p:nvPr/>
        </p:nvSpPr>
        <p:spPr>
          <a:xfrm>
            <a:off x="4784015" y="5408232"/>
            <a:ext cx="26239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Existing		New</a:t>
            </a:r>
          </a:p>
        </p:txBody>
      </p:sp>
      <p:sp>
        <p:nvSpPr>
          <p:cNvPr id="6" name="Rectangle 5">
            <a:extLst>
              <a:ext uri="{FF2B5EF4-FFF2-40B4-BE49-F238E27FC236}">
                <a16:creationId xmlns:a16="http://schemas.microsoft.com/office/drawing/2014/main" id="{A2398A75-2EF7-697B-8487-27A8C749DE1B}"/>
              </a:ext>
            </a:extLst>
          </p:cNvPr>
          <p:cNvSpPr/>
          <p:nvPr/>
        </p:nvSpPr>
        <p:spPr>
          <a:xfrm>
            <a:off x="4590052" y="5462120"/>
            <a:ext cx="193963" cy="1939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693F4E6-4DF4-3362-35E7-0409F98C8D1B}"/>
              </a:ext>
            </a:extLst>
          </p:cNvPr>
          <p:cNvSpPr/>
          <p:nvPr/>
        </p:nvSpPr>
        <p:spPr>
          <a:xfrm>
            <a:off x="6414477" y="5462120"/>
            <a:ext cx="193963" cy="1939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745A15A-8900-A618-2BCD-5C445F6C3A0D}"/>
              </a:ext>
            </a:extLst>
          </p:cNvPr>
          <p:cNvPicPr>
            <a:picLocks noChangeAspect="1"/>
          </p:cNvPicPr>
          <p:nvPr/>
        </p:nvPicPr>
        <p:blipFill>
          <a:blip r:embed="rId2"/>
          <a:stretch>
            <a:fillRect/>
          </a:stretch>
        </p:blipFill>
        <p:spPr>
          <a:xfrm>
            <a:off x="902576" y="1832753"/>
            <a:ext cx="10891101" cy="3192493"/>
          </a:xfrm>
          <a:prstGeom prst="rect">
            <a:avLst/>
          </a:prstGeom>
        </p:spPr>
      </p:pic>
      <p:sp>
        <p:nvSpPr>
          <p:cNvPr id="3" name="TextBox 2">
            <a:extLst>
              <a:ext uri="{FF2B5EF4-FFF2-40B4-BE49-F238E27FC236}">
                <a16:creationId xmlns:a16="http://schemas.microsoft.com/office/drawing/2014/main" id="{099C8751-DCCC-BCAD-136E-8C4024AC1DE0}"/>
              </a:ext>
            </a:extLst>
          </p:cNvPr>
          <p:cNvSpPr txBox="1"/>
          <p:nvPr/>
        </p:nvSpPr>
        <p:spPr>
          <a:xfrm>
            <a:off x="316341" y="2132298"/>
            <a:ext cx="1978572" cy="276999"/>
          </a:xfrm>
          <a:prstGeom prst="rect">
            <a:avLst/>
          </a:prstGeom>
          <a:noFill/>
        </p:spPr>
        <p:txBody>
          <a:bodyPr wrap="square" rtlCol="0">
            <a:spAutoFit/>
          </a:bodyPr>
          <a:lstStyle/>
          <a:p>
            <a:r>
              <a:rPr lang="en-US" sz="1200" b="1" dirty="0">
                <a:solidFill>
                  <a:schemeClr val="accent1"/>
                </a:solidFill>
              </a:rPr>
              <a:t>*NEW</a:t>
            </a:r>
          </a:p>
        </p:txBody>
      </p:sp>
      <p:sp>
        <p:nvSpPr>
          <p:cNvPr id="4" name="Rectangle 3">
            <a:extLst>
              <a:ext uri="{FF2B5EF4-FFF2-40B4-BE49-F238E27FC236}">
                <a16:creationId xmlns:a16="http://schemas.microsoft.com/office/drawing/2014/main" id="{E4C7E2F0-C66D-654C-4531-4987BB9C27C5}"/>
              </a:ext>
            </a:extLst>
          </p:cNvPr>
          <p:cNvSpPr/>
          <p:nvPr/>
        </p:nvSpPr>
        <p:spPr>
          <a:xfrm>
            <a:off x="866274" y="2215739"/>
            <a:ext cx="10927403" cy="127789"/>
          </a:xfrm>
          <a:prstGeom prst="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2965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A7B289-2507-8933-4A31-1CF819B261AB}"/>
              </a:ext>
            </a:extLst>
          </p:cNvPr>
          <p:cNvSpPr>
            <a:spLocks noGrp="1"/>
          </p:cNvSpPr>
          <p:nvPr>
            <p:ph type="title"/>
          </p:nvPr>
        </p:nvSpPr>
        <p:spPr>
          <a:xfrm>
            <a:off x="4441372" y="2553312"/>
            <a:ext cx="6955970" cy="1162878"/>
          </a:xfrm>
        </p:spPr>
        <p:txBody>
          <a:bodyPr>
            <a:normAutofit/>
          </a:bodyPr>
          <a:lstStyle/>
          <a:p>
            <a:r>
              <a:rPr lang="en-US" sz="4000" dirty="0"/>
              <a:t>Part D</a:t>
            </a:r>
          </a:p>
        </p:txBody>
      </p:sp>
    </p:spTree>
    <p:extLst>
      <p:ext uri="{BB962C8B-B14F-4D97-AF65-F5344CB8AC3E}">
        <p14:creationId xmlns:p14="http://schemas.microsoft.com/office/powerpoint/2010/main" val="3022913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2024 Part D Product Design for MAPD</a:t>
            </a:r>
            <a:endParaRPr lang="en-US" sz="2000" dirty="0"/>
          </a:p>
        </p:txBody>
      </p:sp>
      <p:sp>
        <p:nvSpPr>
          <p:cNvPr id="4" name="Text Placeholder 3">
            <a:extLst>
              <a:ext uri="{FF2B5EF4-FFF2-40B4-BE49-F238E27FC236}">
                <a16:creationId xmlns:a16="http://schemas.microsoft.com/office/drawing/2014/main" id="{C1A87E39-9225-24DD-DE26-B4040E7E7E2C}"/>
              </a:ext>
            </a:extLst>
          </p:cNvPr>
          <p:cNvSpPr>
            <a:spLocks noGrp="1"/>
          </p:cNvSpPr>
          <p:nvPr>
            <p:ph type="body" idx="1"/>
          </p:nvPr>
        </p:nvSpPr>
        <p:spPr/>
        <p:txBody>
          <a:bodyPr/>
          <a:lstStyle/>
          <a:p>
            <a:r>
              <a:rPr lang="en-US" sz="2000" b="1" dirty="0"/>
              <a:t>Maintain Competitive Benefits</a:t>
            </a:r>
          </a:p>
        </p:txBody>
      </p:sp>
      <p:sp>
        <p:nvSpPr>
          <p:cNvPr id="5" name="Text Placeholder 4">
            <a:extLst>
              <a:ext uri="{FF2B5EF4-FFF2-40B4-BE49-F238E27FC236}">
                <a16:creationId xmlns:a16="http://schemas.microsoft.com/office/drawing/2014/main" id="{1073983D-A657-0C20-FF0B-B7E665005012}"/>
              </a:ext>
            </a:extLst>
          </p:cNvPr>
          <p:cNvSpPr>
            <a:spLocks noGrp="1"/>
          </p:cNvSpPr>
          <p:nvPr>
            <p:ph type="body" sz="quarter" idx="3"/>
          </p:nvPr>
        </p:nvSpPr>
        <p:spPr/>
        <p:txBody>
          <a:bodyPr/>
          <a:lstStyle/>
          <a:p>
            <a:r>
              <a:rPr lang="en-US" dirty="0"/>
              <a:t>Optimize benefit design</a:t>
            </a:r>
          </a:p>
        </p:txBody>
      </p:sp>
      <p:sp>
        <p:nvSpPr>
          <p:cNvPr id="3" name="Content Placeholder 2"/>
          <p:cNvSpPr>
            <a:spLocks noGrp="1"/>
          </p:cNvSpPr>
          <p:nvPr>
            <p:ph idx="12"/>
          </p:nvPr>
        </p:nvSpPr>
        <p:spPr>
          <a:xfrm>
            <a:off x="643897" y="2508162"/>
            <a:ext cx="5325209" cy="3934790"/>
          </a:xfrm>
        </p:spPr>
        <p:txBody>
          <a:bodyPr>
            <a:noAutofit/>
          </a:bodyPr>
          <a:lstStyle/>
          <a:p>
            <a:pPr marL="0" indent="0" algn="l">
              <a:lnSpc>
                <a:spcPct val="100000"/>
              </a:lnSpc>
              <a:spcBef>
                <a:spcPts val="600"/>
              </a:spcBef>
              <a:buClr>
                <a:srgbClr val="00A0A3"/>
              </a:buClr>
              <a:buNone/>
            </a:pPr>
            <a:r>
              <a:rPr lang="en-US" sz="1600" b="1" dirty="0">
                <a:solidFill>
                  <a:schemeClr val="accent1"/>
                </a:solidFill>
              </a:rPr>
              <a:t>Deductible</a:t>
            </a:r>
            <a:endParaRPr lang="en-US" sz="1600" b="1" dirty="0">
              <a:solidFill>
                <a:schemeClr val="accent1"/>
              </a:solidFill>
              <a:effectLst/>
            </a:endParaRPr>
          </a:p>
          <a:p>
            <a:pPr algn="l">
              <a:lnSpc>
                <a:spcPct val="100000"/>
              </a:lnSpc>
              <a:spcBef>
                <a:spcPts val="600"/>
              </a:spcBef>
              <a:buClr>
                <a:srgbClr val="00A0A3"/>
              </a:buClr>
              <a:buFont typeface="Arial" panose="020B0604020202020204" pitchFamily="34" charset="0"/>
              <a:buChar char="•"/>
            </a:pPr>
            <a:r>
              <a:rPr lang="en-US" sz="1600" dirty="0">
                <a:solidFill>
                  <a:srgbClr val="242424"/>
                </a:solidFill>
                <a:effectLst/>
              </a:rPr>
              <a:t>All TMA plans have a $0 or tier-specific deductible </a:t>
            </a:r>
            <a:br>
              <a:rPr lang="en-US" sz="1600" dirty="0">
                <a:solidFill>
                  <a:srgbClr val="242424"/>
                </a:solidFill>
                <a:effectLst/>
              </a:rPr>
            </a:br>
            <a:r>
              <a:rPr lang="en-US" sz="1600" dirty="0">
                <a:solidFill>
                  <a:srgbClr val="242424"/>
                </a:solidFill>
                <a:effectLst/>
              </a:rPr>
              <a:t>(Tiers 2-5, Tiers 3-5, or Tiers 4-5</a:t>
            </a:r>
            <a:r>
              <a:rPr lang="en-US" sz="1600" dirty="0">
                <a:solidFill>
                  <a:srgbClr val="242424"/>
                </a:solidFill>
              </a:rPr>
              <a:t>).</a:t>
            </a:r>
            <a:endParaRPr lang="en-US" sz="1600" dirty="0"/>
          </a:p>
          <a:p>
            <a:pPr marL="0" indent="0" algn="l">
              <a:lnSpc>
                <a:spcPct val="100000"/>
              </a:lnSpc>
              <a:spcBef>
                <a:spcPts val="1200"/>
              </a:spcBef>
              <a:buClr>
                <a:srgbClr val="00A0A3"/>
              </a:buClr>
              <a:buNone/>
            </a:pPr>
            <a:r>
              <a:rPr lang="en-US" sz="1600" b="1" dirty="0">
                <a:solidFill>
                  <a:schemeClr val="accent1"/>
                </a:solidFill>
                <a:effectLst/>
              </a:rPr>
              <a:t>Reduced Cost-Sharing</a:t>
            </a:r>
          </a:p>
          <a:p>
            <a:pPr algn="l">
              <a:lnSpc>
                <a:spcPct val="100000"/>
              </a:lnSpc>
              <a:spcBef>
                <a:spcPts val="600"/>
              </a:spcBef>
              <a:buClr>
                <a:srgbClr val="00A0A3"/>
              </a:buClr>
              <a:buFont typeface="Arial" panose="020B0604020202020204" pitchFamily="34" charset="0"/>
              <a:buChar char="•"/>
            </a:pPr>
            <a:r>
              <a:rPr lang="en-US" sz="1600" dirty="0">
                <a:solidFill>
                  <a:srgbClr val="242424"/>
                </a:solidFill>
                <a:effectLst/>
              </a:rPr>
              <a:t>All TMA plans feature a $0 copay for Tier 6, which includes the majority</a:t>
            </a:r>
            <a:r>
              <a:rPr lang="en-US" sz="1600" dirty="0">
                <a:solidFill>
                  <a:srgbClr val="242424"/>
                </a:solidFill>
              </a:rPr>
              <a:t> of adherence medications.</a:t>
            </a:r>
          </a:p>
          <a:p>
            <a:pPr algn="l">
              <a:lnSpc>
                <a:spcPct val="100000"/>
              </a:lnSpc>
              <a:spcBef>
                <a:spcPts val="600"/>
              </a:spcBef>
              <a:buClr>
                <a:srgbClr val="00A0A3"/>
              </a:buClr>
              <a:buFont typeface="Arial" panose="020B0604020202020204" pitchFamily="34" charset="0"/>
              <a:buChar char="•"/>
            </a:pPr>
            <a:r>
              <a:rPr lang="en-US" sz="1600" dirty="0">
                <a:solidFill>
                  <a:srgbClr val="242424"/>
                </a:solidFill>
                <a:effectLst/>
              </a:rPr>
              <a:t>98% of TMA plans have $0 copay for Tier 1 at preferred pharmacies.</a:t>
            </a:r>
          </a:p>
          <a:p>
            <a:pPr marL="0" indent="0" algn="l">
              <a:lnSpc>
                <a:spcPct val="100000"/>
              </a:lnSpc>
              <a:spcBef>
                <a:spcPts val="1200"/>
              </a:spcBef>
              <a:buClr>
                <a:srgbClr val="00A0A3"/>
              </a:buClr>
              <a:buNone/>
            </a:pPr>
            <a:r>
              <a:rPr lang="en-US" sz="1600" b="1" dirty="0">
                <a:solidFill>
                  <a:schemeClr val="accent1"/>
                </a:solidFill>
              </a:rPr>
              <a:t>Gap Coverage</a:t>
            </a:r>
          </a:p>
          <a:p>
            <a:pPr algn="l">
              <a:lnSpc>
                <a:spcPct val="100000"/>
              </a:lnSpc>
              <a:spcBef>
                <a:spcPts val="600"/>
              </a:spcBef>
              <a:buClr>
                <a:srgbClr val="00A0A3"/>
              </a:buClr>
              <a:buFont typeface="Arial" panose="020B0604020202020204" pitchFamily="34" charset="0"/>
              <a:buChar char="•"/>
            </a:pPr>
            <a:r>
              <a:rPr lang="en-US" sz="1600" dirty="0">
                <a:solidFill>
                  <a:srgbClr val="242424"/>
                </a:solidFill>
                <a:effectLst/>
              </a:rPr>
              <a:t>45% of TMA plans have full and/or partial gap coverage </a:t>
            </a:r>
            <a:br>
              <a:rPr lang="en-US" sz="1600" dirty="0">
                <a:solidFill>
                  <a:srgbClr val="242424"/>
                </a:solidFill>
                <a:effectLst/>
              </a:rPr>
            </a:br>
            <a:r>
              <a:rPr lang="en-US" sz="1600" dirty="0">
                <a:solidFill>
                  <a:srgbClr val="242424"/>
                </a:solidFill>
                <a:effectLst/>
              </a:rPr>
              <a:t>on Tiers 1, 2, and/or 6.</a:t>
            </a:r>
          </a:p>
          <a:p>
            <a:pPr marL="0" indent="0">
              <a:buNone/>
            </a:pPr>
            <a:endParaRPr lang="en-US" sz="1600" dirty="0"/>
          </a:p>
        </p:txBody>
      </p:sp>
      <p:sp>
        <p:nvSpPr>
          <p:cNvPr id="8" name="Content Placeholder 7">
            <a:extLst>
              <a:ext uri="{FF2B5EF4-FFF2-40B4-BE49-F238E27FC236}">
                <a16:creationId xmlns:a16="http://schemas.microsoft.com/office/drawing/2014/main" id="{2B5BDB6A-F888-432D-0D24-D7ECBAD658F1}"/>
              </a:ext>
            </a:extLst>
          </p:cNvPr>
          <p:cNvSpPr>
            <a:spLocks noGrp="1"/>
          </p:cNvSpPr>
          <p:nvPr>
            <p:ph idx="13"/>
          </p:nvPr>
        </p:nvSpPr>
        <p:spPr>
          <a:xfrm>
            <a:off x="6201122" y="2493743"/>
            <a:ext cx="5346981" cy="3949209"/>
          </a:xfrm>
        </p:spPr>
        <p:txBody>
          <a:bodyPr/>
          <a:lstStyle/>
          <a:p>
            <a:pPr marL="0" marR="0" lvl="0" indent="0" algn="l" defTabSz="914400" rtl="0" eaLnBrk="1" fontAlgn="auto" latinLnBrk="0" hangingPunct="1">
              <a:lnSpc>
                <a:spcPct val="100000"/>
              </a:lnSpc>
              <a:spcBef>
                <a:spcPts val="600"/>
              </a:spcBef>
              <a:spcAft>
                <a:spcPts val="0"/>
              </a:spcAft>
              <a:buClr>
                <a:srgbClr val="00A0A3"/>
              </a:buClr>
              <a:buSzTx/>
              <a:buFont typeface="Arial" panose="020B0604020202020204" pitchFamily="34" charset="0"/>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Medication Home Delivery</a:t>
            </a:r>
          </a:p>
          <a:p>
            <a:pPr marL="228600" marR="0" lvl="0" indent="-228600" algn="l" defTabSz="914400" rtl="0" eaLnBrk="1" fontAlgn="auto" latinLnBrk="0" hangingPunct="1">
              <a:lnSpc>
                <a:spcPct val="100000"/>
              </a:lnSpc>
              <a:spcBef>
                <a:spcPts val="600"/>
              </a:spcBef>
              <a:spcAft>
                <a:spcPts val="0"/>
              </a:spcAft>
              <a:buClr>
                <a:srgbClr val="00A0A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2424"/>
                </a:solidFill>
                <a:effectLst/>
                <a:uLnTx/>
                <a:uFillTx/>
                <a:latin typeface="Calibri" panose="020F0502020204030204"/>
                <a:ea typeface="+mn-ea"/>
                <a:cs typeface="+mn-cs"/>
              </a:rPr>
              <a:t>Express Scripts® Pharmacy is replacing CVS Caremark® </a:t>
            </a:r>
            <a:br>
              <a:rPr kumimoji="0" lang="en-US" sz="1600" b="0" i="0" u="none" strike="noStrike" kern="1200" cap="none" spc="0" normalizeH="0" baseline="0" noProof="0" dirty="0">
                <a:ln>
                  <a:noFill/>
                </a:ln>
                <a:solidFill>
                  <a:srgbClr val="242424"/>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242424"/>
                </a:solidFill>
                <a:effectLst/>
                <a:uLnTx/>
                <a:uFillTx/>
                <a:latin typeface="Calibri" panose="020F0502020204030204"/>
                <a:ea typeface="+mn-ea"/>
                <a:cs typeface="+mn-cs"/>
              </a:rPr>
              <a:t>as the preferred mail order benefit provider.</a:t>
            </a:r>
          </a:p>
          <a:p>
            <a:pPr marL="228600" marR="0" lvl="0" indent="-228600" algn="l" defTabSz="914400" rtl="0" eaLnBrk="1" fontAlgn="auto" latinLnBrk="0" hangingPunct="1">
              <a:lnSpc>
                <a:spcPct val="100000"/>
              </a:lnSpc>
              <a:spcBef>
                <a:spcPts val="600"/>
              </a:spcBef>
              <a:spcAft>
                <a:spcPts val="0"/>
              </a:spcAft>
              <a:buClr>
                <a:srgbClr val="00A0A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2424"/>
                </a:solidFill>
                <a:effectLst/>
                <a:uLnTx/>
                <a:uFillTx/>
                <a:latin typeface="Calibri" panose="020F0502020204030204"/>
                <a:ea typeface="+mn-ea"/>
                <a:cs typeface="+mn-cs"/>
              </a:rPr>
              <a:t>Preferred mail order discounts are available:</a:t>
            </a:r>
          </a:p>
          <a:p>
            <a:pPr marL="457200" marR="0" lvl="1" algn="l" defTabSz="914400" rtl="0" eaLnBrk="1" fontAlgn="auto" latinLnBrk="0" hangingPunct="1">
              <a:lnSpc>
                <a:spcPct val="100000"/>
              </a:lnSpc>
              <a:spcBef>
                <a:spcPts val="600"/>
              </a:spcBef>
              <a:spcAft>
                <a:spcPts val="0"/>
              </a:spcAft>
              <a:buClr>
                <a:schemeClr val="accent6"/>
              </a:buClr>
              <a:buSzTx/>
              <a:buFont typeface="Wingdings" pitchFamily="2" charset="2"/>
              <a:buChar char="§"/>
              <a:tabLst/>
              <a:defRPr/>
            </a:pPr>
            <a:r>
              <a:rPr kumimoji="0" lang="en-US" sz="1600" b="0" i="0" u="none" strike="noStrike" kern="1200" cap="none" spc="0" normalizeH="0" baseline="0" noProof="0" dirty="0">
                <a:ln>
                  <a:noFill/>
                </a:ln>
                <a:solidFill>
                  <a:srgbClr val="242424"/>
                </a:solidFill>
                <a:effectLst/>
                <a:uLnTx/>
                <a:uFillTx/>
                <a:latin typeface="Calibri" panose="020F0502020204030204"/>
                <a:ea typeface="+mn-ea"/>
                <a:cs typeface="+mn-cs"/>
              </a:rPr>
              <a:t>Tiers 1, 2, and 6 = $0 copay for 100-day supply</a:t>
            </a:r>
          </a:p>
          <a:p>
            <a:pPr marL="457200" marR="0" lvl="1" algn="l" defTabSz="914400" rtl="0" eaLnBrk="1" fontAlgn="auto" latinLnBrk="0" hangingPunct="1">
              <a:lnSpc>
                <a:spcPct val="100000"/>
              </a:lnSpc>
              <a:spcBef>
                <a:spcPts val="600"/>
              </a:spcBef>
              <a:spcAft>
                <a:spcPts val="0"/>
              </a:spcAft>
              <a:buClr>
                <a:schemeClr val="accent6"/>
              </a:buClr>
              <a:buSzTx/>
              <a:buFont typeface="Wingdings" pitchFamily="2" charset="2"/>
              <a:buChar char="§"/>
              <a:tabLst/>
              <a:defRPr/>
            </a:pPr>
            <a:r>
              <a:rPr kumimoji="0" lang="en-US" sz="1600" b="0" i="0" u="none" strike="noStrike" kern="1200" cap="none" spc="0" normalizeH="0" baseline="0" noProof="0" dirty="0">
                <a:ln>
                  <a:noFill/>
                </a:ln>
                <a:solidFill>
                  <a:srgbClr val="242424"/>
                </a:solidFill>
                <a:effectLst/>
                <a:uLnTx/>
                <a:uFillTx/>
                <a:latin typeface="Calibri" panose="020F0502020204030204"/>
                <a:ea typeface="+mn-ea"/>
                <a:cs typeface="+mn-cs"/>
              </a:rPr>
              <a:t>Tier 3 = 2 x 30-day supply copay for 100-day supply</a:t>
            </a:r>
          </a:p>
          <a:p>
            <a:pPr marL="0" marR="0" lvl="0" indent="0" algn="l" defTabSz="914400" rtl="0" eaLnBrk="1" fontAlgn="auto" latinLnBrk="0" hangingPunct="1">
              <a:lnSpc>
                <a:spcPct val="100000"/>
              </a:lnSpc>
              <a:spcBef>
                <a:spcPts val="1200"/>
              </a:spcBef>
              <a:spcAft>
                <a:spcPts val="0"/>
              </a:spcAft>
              <a:buClr>
                <a:srgbClr val="00A0A3"/>
              </a:buClr>
              <a:buSzTx/>
              <a:buFont typeface="Arial" panose="020B0604020202020204" pitchFamily="34" charset="0"/>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Preferred Pharmacy Network</a:t>
            </a:r>
          </a:p>
          <a:p>
            <a:pPr marL="228600" marR="0" lvl="0" indent="-228600" algn="l" defTabSz="914400" rtl="0" eaLnBrk="1" fontAlgn="auto" latinLnBrk="0" hangingPunct="1">
              <a:lnSpc>
                <a:spcPct val="100000"/>
              </a:lnSpc>
              <a:spcBef>
                <a:spcPts val="600"/>
              </a:spcBef>
              <a:spcAft>
                <a:spcPts val="0"/>
              </a:spcAft>
              <a:buClr>
                <a:srgbClr val="00A0A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Walgreens and CVS plus grocers remain within the preferred pharmacy network for 2024.</a:t>
            </a:r>
          </a:p>
        </p:txBody>
      </p:sp>
    </p:spTree>
    <p:extLst>
      <p:ext uri="{BB962C8B-B14F-4D97-AF65-F5344CB8AC3E}">
        <p14:creationId xmlns:p14="http://schemas.microsoft.com/office/powerpoint/2010/main" val="1251690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D734524-6BEF-B1BA-2237-201597EA6ECC}"/>
              </a:ext>
            </a:extLst>
          </p:cNvPr>
          <p:cNvSpPr txBox="1"/>
          <p:nvPr/>
        </p:nvSpPr>
        <p:spPr>
          <a:xfrm>
            <a:off x="1403797" y="1951069"/>
            <a:ext cx="10071568" cy="3170099"/>
          </a:xfrm>
          <a:prstGeom prst="rect">
            <a:avLst/>
          </a:prstGeom>
          <a:noFill/>
        </p:spPr>
        <p:txBody>
          <a:bodyPr wrap="square">
            <a:spAutoFit/>
          </a:bodyPr>
          <a:lstStyle/>
          <a:p>
            <a:r>
              <a:rPr lang="en-US" sz="2000" dirty="0"/>
              <a:t>Improved generic tier placements on enhanced plan formulary increasing competitiveness from 74% to 86% aligned and favorable.</a:t>
            </a:r>
          </a:p>
          <a:p>
            <a:endParaRPr lang="en-US" sz="2000" dirty="0"/>
          </a:p>
          <a:p>
            <a:r>
              <a:rPr lang="en-US" sz="2000" dirty="0"/>
              <a:t>Enhanced coverage of popular vitamins on Tier 1, such as folic acid, vitamin D, and vitamin B12.</a:t>
            </a:r>
          </a:p>
          <a:p>
            <a:pPr marL="230188" indent="-230188">
              <a:buClr>
                <a:schemeClr val="accent1"/>
              </a:buClr>
              <a:buFont typeface="Arial" panose="020B0604020202020204" pitchFamily="34" charset="0"/>
              <a:buChar char="•"/>
            </a:pPr>
            <a:r>
              <a:rPr lang="en-US" sz="2000" dirty="0"/>
              <a:t>Expected to improve access and affordability for more than 32,000 members.</a:t>
            </a:r>
          </a:p>
          <a:p>
            <a:pPr marL="230188" indent="-230188">
              <a:buClr>
                <a:schemeClr val="accent1"/>
              </a:buClr>
              <a:buFont typeface="Arial" panose="020B0604020202020204" pitchFamily="34" charset="0"/>
              <a:buChar char="•"/>
            </a:pPr>
            <a:endParaRPr lang="en-US" sz="2000" dirty="0"/>
          </a:p>
          <a:p>
            <a:pPr>
              <a:buClr>
                <a:schemeClr val="accent1"/>
              </a:buClr>
            </a:pPr>
            <a:r>
              <a:rPr lang="en-US" sz="2000" dirty="0"/>
              <a:t>More than 200 drugs moved to lower tier on enhanced plan formulary resulting in </a:t>
            </a:r>
            <a:r>
              <a:rPr lang="en-US" sz="2000" b="1" dirty="0"/>
              <a:t>lower cost-share </a:t>
            </a:r>
            <a:r>
              <a:rPr lang="en-US" sz="2000" dirty="0"/>
              <a:t>for 3% of MAPD members (approx. 37,000).</a:t>
            </a:r>
          </a:p>
          <a:p>
            <a:pPr marL="230188" indent="-230188">
              <a:buClr>
                <a:schemeClr val="accent1"/>
              </a:buClr>
              <a:buFont typeface="Arial" panose="020B0604020202020204" pitchFamily="34" charset="0"/>
              <a:buChar char="•"/>
            </a:pPr>
            <a:endParaRPr lang="en-US" sz="2000" dirty="0"/>
          </a:p>
          <a:p>
            <a:endParaRPr lang="en-US" sz="2000" dirty="0"/>
          </a:p>
        </p:txBody>
      </p:sp>
      <p:graphicFrame>
        <p:nvGraphicFramePr>
          <p:cNvPr id="7" name="Table 7">
            <a:extLst>
              <a:ext uri="{FF2B5EF4-FFF2-40B4-BE49-F238E27FC236}">
                <a16:creationId xmlns:a16="http://schemas.microsoft.com/office/drawing/2014/main" id="{1D8DB73E-D397-4F41-391E-ED480CFD0858}"/>
              </a:ext>
            </a:extLst>
          </p:cNvPr>
          <p:cNvGraphicFramePr>
            <a:graphicFrameLocks noGrp="1"/>
          </p:cNvGraphicFramePr>
          <p:nvPr/>
        </p:nvGraphicFramePr>
        <p:xfrm>
          <a:off x="1403796" y="4643131"/>
          <a:ext cx="10075896" cy="1188720"/>
        </p:xfrm>
        <a:graphic>
          <a:graphicData uri="http://schemas.openxmlformats.org/drawingml/2006/table">
            <a:tbl>
              <a:tblPr firstRow="1" bandRow="1">
                <a:tableStyleId>{5C22544A-7EE6-4342-B048-85BDC9FD1C3A}</a:tableStyleId>
              </a:tblPr>
              <a:tblGrid>
                <a:gridCol w="2518974">
                  <a:extLst>
                    <a:ext uri="{9D8B030D-6E8A-4147-A177-3AD203B41FA5}">
                      <a16:colId xmlns:a16="http://schemas.microsoft.com/office/drawing/2014/main" val="3589230671"/>
                    </a:ext>
                  </a:extLst>
                </a:gridCol>
                <a:gridCol w="2518974">
                  <a:extLst>
                    <a:ext uri="{9D8B030D-6E8A-4147-A177-3AD203B41FA5}">
                      <a16:colId xmlns:a16="http://schemas.microsoft.com/office/drawing/2014/main" val="2872667847"/>
                    </a:ext>
                  </a:extLst>
                </a:gridCol>
                <a:gridCol w="2518974">
                  <a:extLst>
                    <a:ext uri="{9D8B030D-6E8A-4147-A177-3AD203B41FA5}">
                      <a16:colId xmlns:a16="http://schemas.microsoft.com/office/drawing/2014/main" val="2649908423"/>
                    </a:ext>
                  </a:extLst>
                </a:gridCol>
                <a:gridCol w="2518974">
                  <a:extLst>
                    <a:ext uri="{9D8B030D-6E8A-4147-A177-3AD203B41FA5}">
                      <a16:colId xmlns:a16="http://schemas.microsoft.com/office/drawing/2014/main" val="55020607"/>
                    </a:ext>
                  </a:extLst>
                </a:gridCol>
              </a:tblGrid>
              <a:tr h="370840">
                <a:tc>
                  <a:txBody>
                    <a:bodyPr/>
                    <a:lstStyle/>
                    <a:p>
                      <a:pPr marL="285750" indent="-285750">
                        <a:buClr>
                          <a:schemeClr val="accent1"/>
                        </a:buClr>
                        <a:buFont typeface="Wingdings" panose="05000000000000000000" pitchFamily="2" charset="2"/>
                        <a:buChar char="ü"/>
                      </a:pPr>
                      <a:r>
                        <a:rPr lang="en-US" b="0" dirty="0">
                          <a:solidFill>
                            <a:schemeClr val="tx1"/>
                          </a:solidFill>
                        </a:rPr>
                        <a:t>Albuterol HFA T2</a:t>
                      </a:r>
                    </a:p>
                    <a:p>
                      <a:pPr marL="285750" indent="-285750">
                        <a:buClr>
                          <a:schemeClr val="accent1"/>
                        </a:buClr>
                        <a:buFont typeface="Wingdings" panose="05000000000000000000" pitchFamily="2" charset="2"/>
                        <a:buChar char="ü"/>
                      </a:pPr>
                      <a:r>
                        <a:rPr lang="en-US" b="0" dirty="0">
                          <a:solidFill>
                            <a:schemeClr val="tx1"/>
                          </a:solidFill>
                        </a:rPr>
                        <a:t>Ondansetron T2</a:t>
                      </a:r>
                    </a:p>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en-US" b="0" dirty="0">
                          <a:solidFill>
                            <a:schemeClr val="tx1"/>
                          </a:solidFill>
                        </a:rPr>
                        <a:t>Synthroid T3</a:t>
                      </a:r>
                    </a:p>
                    <a:p>
                      <a:pPr>
                        <a:buClr>
                          <a:schemeClr val="accent1"/>
                        </a:buClr>
                      </a:pPr>
                      <a:endParaRPr lang="en-US" b="0" dirty="0">
                        <a:solidFill>
                          <a:schemeClr val="tx1"/>
                        </a:solidFill>
                      </a:endParaRPr>
                    </a:p>
                  </a:txBody>
                  <a:tcP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en-US" b="0" dirty="0">
                          <a:solidFill>
                            <a:schemeClr val="tx1"/>
                          </a:solidFill>
                        </a:rPr>
                        <a:t>Memantine T2</a:t>
                      </a:r>
                    </a:p>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en-US" b="0" dirty="0">
                          <a:solidFill>
                            <a:schemeClr val="tx1"/>
                          </a:solidFill>
                        </a:rPr>
                        <a:t>Estradiol T2</a:t>
                      </a:r>
                    </a:p>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en-US" b="0" dirty="0">
                          <a:solidFill>
                            <a:schemeClr val="tx1"/>
                          </a:solidFill>
                        </a:rPr>
                        <a:t>Bupropion ER T2</a:t>
                      </a:r>
                    </a:p>
                  </a:txBody>
                  <a:tcP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en-US" b="0" dirty="0">
                          <a:solidFill>
                            <a:schemeClr val="tx1"/>
                          </a:solidFill>
                        </a:rPr>
                        <a:t>Bumetanide T2</a:t>
                      </a:r>
                    </a:p>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en-US" b="0" dirty="0">
                          <a:solidFill>
                            <a:schemeClr val="tx1"/>
                          </a:solidFill>
                        </a:rPr>
                        <a:t>Ipratropium Br T2</a:t>
                      </a:r>
                    </a:p>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en-US" b="0" dirty="0">
                          <a:solidFill>
                            <a:schemeClr val="tx1"/>
                          </a:solidFill>
                        </a:rPr>
                        <a:t>Levocetirazine T2</a:t>
                      </a:r>
                    </a:p>
                    <a:p>
                      <a:pPr>
                        <a:buClr>
                          <a:schemeClr val="accent1"/>
                        </a:buClr>
                      </a:pPr>
                      <a:endParaRPr lang="en-US" b="0" dirty="0">
                        <a:solidFill>
                          <a:schemeClr val="tx1"/>
                        </a:solidFill>
                      </a:endParaRPr>
                    </a:p>
                  </a:txBody>
                  <a:tcPr>
                    <a:solidFill>
                      <a:schemeClr val="bg1"/>
                    </a:solidFill>
                  </a:tcPr>
                </a:tc>
                <a:tc>
                  <a:txBody>
                    <a:bodyPr/>
                    <a:lstStyle/>
                    <a:p>
                      <a:pPr marL="285750" indent="-285750">
                        <a:buClr>
                          <a:schemeClr val="accent1"/>
                        </a:buClr>
                        <a:buFont typeface="Wingdings" panose="05000000000000000000" pitchFamily="2" charset="2"/>
                        <a:buChar char="ü"/>
                      </a:pPr>
                      <a:r>
                        <a:rPr lang="en-US" b="0" dirty="0">
                          <a:solidFill>
                            <a:schemeClr val="tx1"/>
                          </a:solidFill>
                        </a:rPr>
                        <a:t>Testosterone Cyp T2</a:t>
                      </a:r>
                    </a:p>
                    <a:p>
                      <a:pPr marL="285750" indent="-285750">
                        <a:buClr>
                          <a:schemeClr val="accent1"/>
                        </a:buClr>
                        <a:buFont typeface="Wingdings" panose="05000000000000000000" pitchFamily="2" charset="2"/>
                        <a:buChar char="ü"/>
                      </a:pPr>
                      <a:r>
                        <a:rPr lang="en-US" b="0" dirty="0">
                          <a:solidFill>
                            <a:schemeClr val="tx1"/>
                          </a:solidFill>
                        </a:rPr>
                        <a:t>Esomeprazole T2</a:t>
                      </a:r>
                    </a:p>
                    <a:p>
                      <a:pPr marL="285750" indent="-285750">
                        <a:buClr>
                          <a:schemeClr val="accent1"/>
                        </a:buClr>
                        <a:buFont typeface="Wingdings" panose="05000000000000000000" pitchFamily="2" charset="2"/>
                        <a:buChar char="ü"/>
                      </a:pPr>
                      <a:r>
                        <a:rPr lang="en-US" b="0" dirty="0">
                          <a:solidFill>
                            <a:schemeClr val="tx1"/>
                          </a:solidFill>
                        </a:rPr>
                        <a:t>Solifenacin T2</a:t>
                      </a:r>
                    </a:p>
                  </a:txBody>
                  <a:tcPr>
                    <a:solidFill>
                      <a:schemeClr val="bg1"/>
                    </a:solidFill>
                  </a:tcPr>
                </a:tc>
                <a:extLst>
                  <a:ext uri="{0D108BD9-81ED-4DB2-BD59-A6C34878D82A}">
                    <a16:rowId xmlns:a16="http://schemas.microsoft.com/office/drawing/2014/main" val="3452302369"/>
                  </a:ext>
                </a:extLst>
              </a:tr>
            </a:tbl>
          </a:graphicData>
        </a:graphic>
      </p:graphicFrame>
      <p:sp>
        <p:nvSpPr>
          <p:cNvPr id="3" name="TextBox 2">
            <a:extLst>
              <a:ext uri="{FF2B5EF4-FFF2-40B4-BE49-F238E27FC236}">
                <a16:creationId xmlns:a16="http://schemas.microsoft.com/office/drawing/2014/main" id="{F4D4289E-61A1-F539-DA5E-12537EFC22EE}"/>
              </a:ext>
            </a:extLst>
          </p:cNvPr>
          <p:cNvSpPr txBox="1"/>
          <p:nvPr/>
        </p:nvSpPr>
        <p:spPr>
          <a:xfrm>
            <a:off x="7096125" y="6270531"/>
            <a:ext cx="4383571" cy="261610"/>
          </a:xfrm>
          <a:prstGeom prst="rect">
            <a:avLst/>
          </a:prstGeom>
          <a:noFill/>
        </p:spPr>
        <p:txBody>
          <a:bodyPr wrap="square" rtlCol="0">
            <a:spAutoFit/>
          </a:bodyPr>
          <a:lstStyle/>
          <a:p>
            <a:pPr algn="r"/>
            <a:r>
              <a:rPr lang="en-US" sz="1100" i="1" dirty="0"/>
              <a:t>Formularies are subject to change until CMS approves formularies</a:t>
            </a:r>
          </a:p>
        </p:txBody>
      </p:sp>
      <p:sp>
        <p:nvSpPr>
          <p:cNvPr id="8" name="Title 7">
            <a:extLst>
              <a:ext uri="{FF2B5EF4-FFF2-40B4-BE49-F238E27FC236}">
                <a16:creationId xmlns:a16="http://schemas.microsoft.com/office/drawing/2014/main" id="{D7ADE2EE-8595-4843-C23D-318A2EB42453}"/>
              </a:ext>
            </a:extLst>
          </p:cNvPr>
          <p:cNvSpPr>
            <a:spLocks noGrp="1"/>
          </p:cNvSpPr>
          <p:nvPr>
            <p:ph type="title"/>
          </p:nvPr>
        </p:nvSpPr>
        <p:spPr/>
        <p:txBody>
          <a:bodyPr/>
          <a:lstStyle/>
          <a:p>
            <a:r>
              <a:rPr lang="en-US" dirty="0"/>
              <a:t>Formulary Improvements</a:t>
            </a:r>
          </a:p>
        </p:txBody>
      </p:sp>
      <p:pic>
        <p:nvPicPr>
          <p:cNvPr id="10" name="Picture 9">
            <a:extLst>
              <a:ext uri="{FF2B5EF4-FFF2-40B4-BE49-F238E27FC236}">
                <a16:creationId xmlns:a16="http://schemas.microsoft.com/office/drawing/2014/main" id="{54F9F7F7-B35F-3B9D-9DC2-98D2DB3D5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125" y="3815995"/>
            <a:ext cx="685800" cy="685800"/>
          </a:xfrm>
          <a:prstGeom prst="rect">
            <a:avLst/>
          </a:prstGeom>
        </p:spPr>
      </p:pic>
      <p:pic>
        <p:nvPicPr>
          <p:cNvPr id="12" name="Picture 11">
            <a:extLst>
              <a:ext uri="{FF2B5EF4-FFF2-40B4-BE49-F238E27FC236}">
                <a16:creationId xmlns:a16="http://schemas.microsoft.com/office/drawing/2014/main" id="{6D04FC27-C9A5-79C7-C317-724A6F241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25" y="2876076"/>
            <a:ext cx="685800" cy="685800"/>
          </a:xfrm>
          <a:prstGeom prst="rect">
            <a:avLst/>
          </a:prstGeom>
        </p:spPr>
      </p:pic>
      <p:pic>
        <p:nvPicPr>
          <p:cNvPr id="14" name="Picture 13">
            <a:extLst>
              <a:ext uri="{FF2B5EF4-FFF2-40B4-BE49-F238E27FC236}">
                <a16:creationId xmlns:a16="http://schemas.microsoft.com/office/drawing/2014/main" id="{B6AA8926-E810-35CB-D880-644D2FD60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125" y="1951069"/>
            <a:ext cx="685800" cy="685800"/>
          </a:xfrm>
          <a:prstGeom prst="rect">
            <a:avLst/>
          </a:prstGeom>
        </p:spPr>
      </p:pic>
    </p:spTree>
    <p:extLst>
      <p:ext uri="{BB962C8B-B14F-4D97-AF65-F5344CB8AC3E}">
        <p14:creationId xmlns:p14="http://schemas.microsoft.com/office/powerpoint/2010/main" val="1921407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71497-6CEF-C853-4C87-31077A903EC6}"/>
              </a:ext>
            </a:extLst>
          </p:cNvPr>
          <p:cNvSpPr>
            <a:spLocks noGrp="1"/>
          </p:cNvSpPr>
          <p:nvPr>
            <p:ph type="title"/>
          </p:nvPr>
        </p:nvSpPr>
        <p:spPr/>
        <p:txBody>
          <a:bodyPr/>
          <a:lstStyle/>
          <a:p>
            <a:r>
              <a:rPr lang="en-US" sz="4800" dirty="0"/>
              <a:t>2024 PBM Migration</a:t>
            </a:r>
            <a:endParaRPr lang="en-US" dirty="0"/>
          </a:p>
        </p:txBody>
      </p:sp>
      <p:sp>
        <p:nvSpPr>
          <p:cNvPr id="3" name="Content Placeholder 2">
            <a:extLst>
              <a:ext uri="{FF2B5EF4-FFF2-40B4-BE49-F238E27FC236}">
                <a16:creationId xmlns:a16="http://schemas.microsoft.com/office/drawing/2014/main" id="{7E39C5C1-EA69-B12B-2438-30210AB962EA}"/>
              </a:ext>
            </a:extLst>
          </p:cNvPr>
          <p:cNvSpPr>
            <a:spLocks noGrp="1"/>
          </p:cNvSpPr>
          <p:nvPr>
            <p:ph idx="1"/>
          </p:nvPr>
        </p:nvSpPr>
        <p:spPr>
          <a:xfrm>
            <a:off x="566629" y="1648004"/>
            <a:ext cx="11058742" cy="4379309"/>
          </a:xfrm>
        </p:spPr>
        <p:txBody>
          <a:bodyPr/>
          <a:lstStyle/>
          <a:p>
            <a:pPr marL="0" indent="0">
              <a:lnSpc>
                <a:spcPct val="100000"/>
              </a:lnSpc>
              <a:buNone/>
            </a:pPr>
            <a:r>
              <a:rPr lang="en-US" sz="1800" dirty="0"/>
              <a:t>Effective Jan. 1, 2024, Express Scripts will be managing our pharmacy benefits administration. This will impact all </a:t>
            </a:r>
            <a:br>
              <a:rPr lang="en-US" sz="1800" dirty="0"/>
            </a:br>
            <a:r>
              <a:rPr lang="en-US" sz="1800" dirty="0"/>
              <a:t>Part D plans, including MAPD and PDP.</a:t>
            </a:r>
          </a:p>
          <a:p>
            <a:pPr>
              <a:lnSpc>
                <a:spcPct val="100000"/>
              </a:lnSpc>
            </a:pPr>
            <a:r>
              <a:rPr lang="en-US" sz="1800" dirty="0"/>
              <a:t>All members will receive a new 2024 ID card prior to Jan. 1, 2024, with updated pharmacy processing information.</a:t>
            </a:r>
          </a:p>
          <a:p>
            <a:pPr>
              <a:lnSpc>
                <a:spcPct val="100000"/>
              </a:lnSpc>
            </a:pPr>
            <a:r>
              <a:rPr lang="en-US" sz="1800" dirty="0"/>
              <a:t>It is very important for members to bring their new card to the pharmacy to receive their prescriptions, as claims will not process without the new card.</a:t>
            </a:r>
          </a:p>
          <a:p>
            <a:pPr>
              <a:lnSpc>
                <a:spcPct val="100000"/>
              </a:lnSpc>
            </a:pPr>
            <a:r>
              <a:rPr lang="en-US" sz="1800" dirty="0"/>
              <a:t>Members will receive several communications about the importance of using their new card throughout AEP:</a:t>
            </a:r>
          </a:p>
          <a:p>
            <a:pPr marL="457200" lvl="4" indent="-228600">
              <a:lnSpc>
                <a:spcPct val="100000"/>
              </a:lnSpc>
              <a:spcBef>
                <a:spcPts val="1000"/>
              </a:spcBef>
              <a:buClr>
                <a:schemeClr val="accent6"/>
              </a:buClr>
              <a:buFont typeface="Wingdings" pitchFamily="2" charset="2"/>
              <a:buChar char="§"/>
            </a:pPr>
            <a:r>
              <a:rPr lang="en-US" sz="1800" dirty="0"/>
              <a:t>Letter/Flyer (ANOC, etc.)</a:t>
            </a:r>
          </a:p>
          <a:p>
            <a:pPr marL="457200" lvl="4" indent="-228600">
              <a:lnSpc>
                <a:spcPct val="100000"/>
              </a:lnSpc>
              <a:buClr>
                <a:schemeClr val="accent6"/>
              </a:buClr>
              <a:buFont typeface="Wingdings" pitchFamily="2" charset="2"/>
              <a:buChar char="§"/>
            </a:pPr>
            <a:r>
              <a:rPr lang="en-US" sz="1800" dirty="0"/>
              <a:t>ID Card Letter</a:t>
            </a:r>
          </a:p>
          <a:p>
            <a:pPr marL="457200" lvl="4" indent="-228600">
              <a:lnSpc>
                <a:spcPct val="100000"/>
              </a:lnSpc>
              <a:buClr>
                <a:schemeClr val="accent6"/>
              </a:buClr>
              <a:buFont typeface="Wingdings" pitchFamily="2" charset="2"/>
              <a:buChar char="§"/>
            </a:pPr>
            <a:r>
              <a:rPr lang="en-US" sz="1800" dirty="0"/>
              <a:t>Call Campaigns</a:t>
            </a:r>
          </a:p>
        </p:txBody>
      </p:sp>
    </p:spTree>
    <p:extLst>
      <p:ext uri="{BB962C8B-B14F-4D97-AF65-F5344CB8AC3E}">
        <p14:creationId xmlns:p14="http://schemas.microsoft.com/office/powerpoint/2010/main" val="2261615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A7BD-33B5-6687-3272-26D62F08221D}"/>
              </a:ext>
            </a:extLst>
          </p:cNvPr>
          <p:cNvSpPr>
            <a:spLocks noGrp="1"/>
          </p:cNvSpPr>
          <p:nvPr>
            <p:ph type="title"/>
          </p:nvPr>
        </p:nvSpPr>
        <p:spPr/>
        <p:txBody>
          <a:bodyPr/>
          <a:lstStyle/>
          <a:p>
            <a:r>
              <a:rPr lang="en-US" dirty="0"/>
              <a:t>Mail Order</a:t>
            </a:r>
          </a:p>
        </p:txBody>
      </p:sp>
      <p:sp>
        <p:nvSpPr>
          <p:cNvPr id="3" name="Content Placeholder 2">
            <a:extLst>
              <a:ext uri="{FF2B5EF4-FFF2-40B4-BE49-F238E27FC236}">
                <a16:creationId xmlns:a16="http://schemas.microsoft.com/office/drawing/2014/main" id="{46A5480B-B455-2A2D-DF60-5FFD58AFB70F}"/>
              </a:ext>
            </a:extLst>
          </p:cNvPr>
          <p:cNvSpPr>
            <a:spLocks noGrp="1"/>
          </p:cNvSpPr>
          <p:nvPr>
            <p:ph idx="1"/>
          </p:nvPr>
        </p:nvSpPr>
        <p:spPr>
          <a:xfrm>
            <a:off x="622125" y="1633612"/>
            <a:ext cx="11058742" cy="3246614"/>
          </a:xfrm>
        </p:spPr>
        <p:txBody>
          <a:bodyPr/>
          <a:lstStyle/>
          <a:p>
            <a:pPr marL="0" indent="0">
              <a:buNone/>
            </a:pPr>
            <a:r>
              <a:rPr lang="en-US" sz="1800" dirty="0"/>
              <a:t>Effective Jan. 1, 2024, </a:t>
            </a:r>
            <a:r>
              <a:rPr lang="en-US" sz="1800" b="1" dirty="0"/>
              <a:t>Express Scripts will replace CVS Caremark </a:t>
            </a:r>
            <a:r>
              <a:rPr lang="en-US" sz="1800" dirty="0"/>
              <a:t>as our preferred mail order provider.</a:t>
            </a:r>
          </a:p>
          <a:p>
            <a:pPr>
              <a:lnSpc>
                <a:spcPct val="100000"/>
              </a:lnSpc>
            </a:pPr>
            <a:r>
              <a:rPr lang="en-US" sz="1800" b="1" dirty="0"/>
              <a:t>CVS Caremark Mail Order will be out-of-network in 2024</a:t>
            </a:r>
            <a:r>
              <a:rPr lang="en-US" sz="1800" dirty="0"/>
              <a:t>. If members decide to continue to use mail order, they must switch to Express Scripts effective Jan. 1, 2024.</a:t>
            </a:r>
          </a:p>
          <a:p>
            <a:pPr>
              <a:lnSpc>
                <a:spcPct val="100000"/>
              </a:lnSpc>
            </a:pPr>
            <a:r>
              <a:rPr lang="en-US" sz="1800" dirty="0"/>
              <a:t>For </a:t>
            </a:r>
            <a:r>
              <a:rPr lang="en-US" sz="1800" b="1" dirty="0"/>
              <a:t>existing mail order users</a:t>
            </a:r>
            <a:r>
              <a:rPr lang="en-US" sz="1800" dirty="0"/>
              <a:t>, open prescription refills will be transferred to Express Scripts.</a:t>
            </a:r>
          </a:p>
          <a:p>
            <a:pPr>
              <a:lnSpc>
                <a:spcPct val="100000"/>
              </a:lnSpc>
            </a:pPr>
            <a:r>
              <a:rPr lang="en-US" sz="1800" dirty="0"/>
              <a:t>For any </a:t>
            </a:r>
            <a:r>
              <a:rPr lang="en-US" sz="1800" b="1" dirty="0"/>
              <a:t>new mail order prescriptions</a:t>
            </a:r>
            <a:r>
              <a:rPr lang="en-US" sz="1800" dirty="0"/>
              <a:t>, members will be able to set up a member profile with Express Scripts beginning Dec. 1, 2023,</a:t>
            </a:r>
            <a:r>
              <a:rPr lang="en-US" sz="1800" dirty="0">
                <a:solidFill>
                  <a:srgbClr val="FF0000"/>
                </a:solidFill>
              </a:rPr>
              <a:t> </a:t>
            </a:r>
            <a:r>
              <a:rPr lang="en-US" sz="1800" dirty="0"/>
              <a:t>but will only be able to initiate an order beginning Jan. 1, 2024.</a:t>
            </a:r>
          </a:p>
          <a:p>
            <a:pPr>
              <a:lnSpc>
                <a:spcPct val="100000"/>
              </a:lnSpc>
            </a:pPr>
            <a:r>
              <a:rPr lang="en-US" sz="1800" dirty="0"/>
              <a:t>Communications will be sent to members with further information and actions needed to access this benefit.</a:t>
            </a:r>
          </a:p>
          <a:p>
            <a:pPr>
              <a:lnSpc>
                <a:spcPct val="100000"/>
              </a:lnSpc>
            </a:pPr>
            <a:r>
              <a:rPr lang="en-US" sz="1800" dirty="0"/>
              <a:t>Like CVS Caremark, Express Scripts will be managing all mail order operations, including providing a call center to support member inquiries.</a:t>
            </a:r>
          </a:p>
        </p:txBody>
      </p:sp>
    </p:spTree>
    <p:extLst>
      <p:ext uri="{BB962C8B-B14F-4D97-AF65-F5344CB8AC3E}">
        <p14:creationId xmlns:p14="http://schemas.microsoft.com/office/powerpoint/2010/main" val="2275800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9C13-60F5-4BAD-8A75-ED4D19590108}"/>
              </a:ext>
            </a:extLst>
          </p:cNvPr>
          <p:cNvSpPr>
            <a:spLocks noGrp="1"/>
          </p:cNvSpPr>
          <p:nvPr>
            <p:ph type="title"/>
          </p:nvPr>
        </p:nvSpPr>
        <p:spPr>
          <a:xfrm>
            <a:off x="622125" y="485126"/>
            <a:ext cx="9958789" cy="1162878"/>
          </a:xfrm>
        </p:spPr>
        <p:txBody>
          <a:bodyPr/>
          <a:lstStyle/>
          <a:p>
            <a:pPr algn="ctr" fontAlgn="base"/>
            <a:r>
              <a:rPr lang="en-US" sz="1800" b="0" i="0" dirty="0">
                <a:solidFill>
                  <a:srgbClr val="000000"/>
                </a:solidFill>
                <a:effectLst/>
                <a:latin typeface="Calibri" panose="020F0502020204030204" pitchFamily="34" charset="0"/>
              </a:rPr>
              <a:t>link to </a:t>
            </a:r>
            <a:r>
              <a:rPr lang="en-US" sz="1800" b="1" i="0" dirty="0">
                <a:solidFill>
                  <a:srgbClr val="000000"/>
                </a:solidFill>
                <a:effectLst/>
                <a:latin typeface="Calibri" panose="020F0502020204030204" pitchFamily="34" charset="0"/>
              </a:rPr>
              <a:t>Wellcare First Look </a:t>
            </a:r>
            <a:r>
              <a:rPr lang="en-US" sz="1800" b="0" i="0" dirty="0">
                <a:solidFill>
                  <a:srgbClr val="000000"/>
                </a:solidFill>
                <a:effectLst/>
                <a:latin typeface="Calibri" panose="020F0502020204030204" pitchFamily="34" charset="0"/>
              </a:rPr>
              <a:t>which has </a:t>
            </a:r>
            <a:r>
              <a:rPr lang="en-US" sz="1800" b="0" i="1" dirty="0">
                <a:solidFill>
                  <a:srgbClr val="000000"/>
                </a:solidFill>
                <a:effectLst/>
                <a:latin typeface="Calibri" panose="020F0502020204030204" pitchFamily="34" charset="0"/>
              </a:rPr>
              <a:t>quick access to </a:t>
            </a:r>
            <a:r>
              <a:rPr lang="en-US" sz="1800" b="1" i="0" dirty="0">
                <a:solidFill>
                  <a:srgbClr val="000000"/>
                </a:solidFill>
                <a:effectLst/>
                <a:latin typeface="Calibri" panose="020F0502020204030204" pitchFamily="34" charset="0"/>
              </a:rPr>
              <a:t>PAAGs</a:t>
            </a:r>
            <a:r>
              <a:rPr lang="en-US" sz="1800" b="0" i="0" dirty="0">
                <a:solidFill>
                  <a:srgbClr val="000000"/>
                </a:solidFill>
                <a:effectLst/>
                <a:latin typeface="Calibri" panose="020F0502020204030204" pitchFamily="34" charset="0"/>
              </a:rPr>
              <a:t> (</a:t>
            </a:r>
            <a:r>
              <a:rPr lang="en-US" sz="1800" b="0" i="1" dirty="0">
                <a:solidFill>
                  <a:srgbClr val="000000"/>
                </a:solidFill>
                <a:effectLst/>
                <a:latin typeface="Calibri" panose="020F0502020204030204" pitchFamily="34" charset="0"/>
              </a:rPr>
              <a:t>overviews</a:t>
            </a:r>
            <a:r>
              <a:rPr lang="en-US" sz="1800" b="0" i="0" dirty="0">
                <a:solidFill>
                  <a:srgbClr val="000000"/>
                </a:solidFill>
                <a:effectLst/>
                <a:latin typeface="Calibri" panose="020F0502020204030204" pitchFamily="34" charset="0"/>
              </a:rPr>
              <a:t>) of every state and plan we have.</a:t>
            </a:r>
            <a:br>
              <a:rPr lang="en-US" sz="1800" b="0" i="0" dirty="0">
                <a:solidFill>
                  <a:srgbClr val="000000"/>
                </a:solidFill>
                <a:effectLst/>
                <a:latin typeface="Calibri" panose="020F0502020204030204" pitchFamily="34" charset="0"/>
              </a:rPr>
            </a:br>
            <a:r>
              <a:rPr lang="en-US" sz="1800" dirty="0">
                <a:solidFill>
                  <a:srgbClr val="000000"/>
                </a:solidFill>
              </a:rPr>
              <a:t>(</a:t>
            </a:r>
            <a:r>
              <a:rPr lang="en-US" sz="1800" b="0" i="0" dirty="0">
                <a:solidFill>
                  <a:srgbClr val="000000"/>
                </a:solidFill>
                <a:effectLst/>
                <a:latin typeface="Calibri" panose="020F0502020204030204" pitchFamily="34" charset="0"/>
              </a:rPr>
              <a:t>www.wellcarefirstlook.com)</a:t>
            </a:r>
            <a:br>
              <a:rPr lang="en-US" dirty="0"/>
            </a:br>
            <a:r>
              <a:rPr lang="en-US" dirty="0">
                <a:hlinkClick r:id="rId2"/>
              </a:rPr>
              <a:t>Wellcare First Look</a:t>
            </a:r>
            <a:endParaRPr lang="en-US" dirty="0"/>
          </a:p>
        </p:txBody>
      </p:sp>
      <p:sp>
        <p:nvSpPr>
          <p:cNvPr id="8" name="Content Placeholder 7">
            <a:extLst>
              <a:ext uri="{FF2B5EF4-FFF2-40B4-BE49-F238E27FC236}">
                <a16:creationId xmlns:a16="http://schemas.microsoft.com/office/drawing/2014/main" id="{8ADCB420-360C-408D-80E5-B3D999247353}"/>
              </a:ext>
            </a:extLst>
          </p:cNvPr>
          <p:cNvSpPr>
            <a:spLocks noGrp="1"/>
          </p:cNvSpPr>
          <p:nvPr>
            <p:ph idx="1"/>
          </p:nvPr>
        </p:nvSpPr>
        <p:spPr>
          <a:xfrm>
            <a:off x="1" y="1575745"/>
            <a:ext cx="12192000" cy="868875"/>
          </a:xfrm>
        </p:spPr>
        <p:txBody>
          <a:bodyPr/>
          <a:lstStyle/>
          <a:p>
            <a:pPr fontAlgn="base"/>
            <a:r>
              <a:rPr lang="en-US" sz="1400" b="1" i="1" u="sng" dirty="0">
                <a:highlight>
                  <a:srgbClr val="FFFF00"/>
                </a:highlight>
              </a:rPr>
              <a:t>5</a:t>
            </a:r>
            <a:r>
              <a:rPr lang="en-US" sz="1400" b="1" i="1" u="sng" dirty="0">
                <a:effectLst/>
                <a:highlight>
                  <a:srgbClr val="FFFF00"/>
                </a:highlight>
              </a:rPr>
              <a:t> screenshots to help.</a:t>
            </a:r>
            <a:r>
              <a:rPr lang="en-US" sz="1400" dirty="0">
                <a:effectLst/>
                <a:highlight>
                  <a:srgbClr val="FFFF00"/>
                </a:highlight>
              </a:rPr>
              <a:t> </a:t>
            </a:r>
          </a:p>
          <a:p>
            <a:pPr fontAlgn="base"/>
            <a:r>
              <a:rPr lang="en-US" sz="1400" b="1" dirty="0">
                <a:effectLst/>
              </a:rPr>
              <a:t>1 - Home Page of First Look</a:t>
            </a:r>
            <a:r>
              <a:rPr lang="en-US" sz="1400" dirty="0">
                <a:effectLst/>
              </a:rPr>
              <a:t>, </a:t>
            </a:r>
            <a:r>
              <a:rPr lang="en-US" sz="1400" b="1" dirty="0">
                <a:effectLst/>
              </a:rPr>
              <a:t>2 - 2024 Plan Details Tab</a:t>
            </a:r>
            <a:r>
              <a:rPr lang="en-US" sz="1400" dirty="0">
                <a:effectLst/>
              </a:rPr>
              <a:t>, </a:t>
            </a:r>
            <a:r>
              <a:rPr lang="en-US" sz="1400" b="1" dirty="0">
                <a:effectLst/>
              </a:rPr>
              <a:t>3 - 2023 Plan Details – </a:t>
            </a:r>
            <a:r>
              <a:rPr lang="en-US" sz="1400" b="1" dirty="0"/>
              <a:t>TX (example</a:t>
            </a:r>
            <a:r>
              <a:rPr lang="en-US" sz="1400" dirty="0">
                <a:effectLst/>
              </a:rPr>
              <a:t>, </a:t>
            </a:r>
            <a:r>
              <a:rPr lang="en-US" sz="1400" b="1" dirty="0">
                <a:effectLst/>
              </a:rPr>
              <a:t>4 &amp; 5 - 2024  PAAG – Houston, TX (example) </a:t>
            </a:r>
            <a:r>
              <a:rPr lang="en-US" sz="1400" b="1" dirty="0"/>
              <a:t>– Plan Type Customizable</a:t>
            </a:r>
            <a:endParaRPr lang="en-US" sz="1400" dirty="0">
              <a:effectLst/>
            </a:endParaRPr>
          </a:p>
          <a:p>
            <a:pPr marL="0" indent="0">
              <a:buNone/>
            </a:pPr>
            <a:br>
              <a:rPr lang="en-US" dirty="0">
                <a:effectLst/>
              </a:rPr>
            </a:br>
            <a:endParaRPr lang="en-US" dirty="0"/>
          </a:p>
        </p:txBody>
      </p:sp>
      <p:pic>
        <p:nvPicPr>
          <p:cNvPr id="3" name="Picture 2">
            <a:extLst>
              <a:ext uri="{FF2B5EF4-FFF2-40B4-BE49-F238E27FC236}">
                <a16:creationId xmlns:a16="http://schemas.microsoft.com/office/drawing/2014/main" id="{98B8A227-47FD-EBC3-0DDF-6348286975BC}"/>
              </a:ext>
            </a:extLst>
          </p:cNvPr>
          <p:cNvPicPr>
            <a:picLocks noChangeAspect="1"/>
          </p:cNvPicPr>
          <p:nvPr/>
        </p:nvPicPr>
        <p:blipFill>
          <a:blip r:embed="rId3"/>
          <a:stretch>
            <a:fillRect/>
          </a:stretch>
        </p:blipFill>
        <p:spPr>
          <a:xfrm>
            <a:off x="0" y="2342490"/>
            <a:ext cx="3089775" cy="2827039"/>
          </a:xfrm>
          <a:prstGeom prst="rect">
            <a:avLst/>
          </a:prstGeom>
        </p:spPr>
      </p:pic>
      <p:pic>
        <p:nvPicPr>
          <p:cNvPr id="6" name="Picture 5">
            <a:extLst>
              <a:ext uri="{FF2B5EF4-FFF2-40B4-BE49-F238E27FC236}">
                <a16:creationId xmlns:a16="http://schemas.microsoft.com/office/drawing/2014/main" id="{ACF59C5D-6D6C-C1C1-06BB-FA843B4859A2}"/>
              </a:ext>
            </a:extLst>
          </p:cNvPr>
          <p:cNvPicPr>
            <a:picLocks noChangeAspect="1"/>
          </p:cNvPicPr>
          <p:nvPr/>
        </p:nvPicPr>
        <p:blipFill>
          <a:blip r:embed="rId4"/>
          <a:stretch>
            <a:fillRect/>
          </a:stretch>
        </p:blipFill>
        <p:spPr>
          <a:xfrm>
            <a:off x="1395982" y="2969538"/>
            <a:ext cx="2822934" cy="3238581"/>
          </a:xfrm>
          <a:prstGeom prst="rect">
            <a:avLst/>
          </a:prstGeom>
        </p:spPr>
      </p:pic>
      <p:pic>
        <p:nvPicPr>
          <p:cNvPr id="9" name="Picture 8">
            <a:extLst>
              <a:ext uri="{FF2B5EF4-FFF2-40B4-BE49-F238E27FC236}">
                <a16:creationId xmlns:a16="http://schemas.microsoft.com/office/drawing/2014/main" id="{E05A3573-8960-F436-672C-47E44CAEC5AD}"/>
              </a:ext>
            </a:extLst>
          </p:cNvPr>
          <p:cNvPicPr>
            <a:picLocks noChangeAspect="1"/>
          </p:cNvPicPr>
          <p:nvPr/>
        </p:nvPicPr>
        <p:blipFill>
          <a:blip r:embed="rId5"/>
          <a:stretch>
            <a:fillRect/>
          </a:stretch>
        </p:blipFill>
        <p:spPr>
          <a:xfrm>
            <a:off x="3734222" y="2380062"/>
            <a:ext cx="2787924" cy="3388400"/>
          </a:xfrm>
          <a:prstGeom prst="rect">
            <a:avLst/>
          </a:prstGeom>
        </p:spPr>
      </p:pic>
      <p:pic>
        <p:nvPicPr>
          <p:cNvPr id="11" name="Picture 10">
            <a:extLst>
              <a:ext uri="{FF2B5EF4-FFF2-40B4-BE49-F238E27FC236}">
                <a16:creationId xmlns:a16="http://schemas.microsoft.com/office/drawing/2014/main" id="{F9428C1C-875C-D494-F004-B39754B430FA}"/>
              </a:ext>
            </a:extLst>
          </p:cNvPr>
          <p:cNvPicPr>
            <a:picLocks noChangeAspect="1"/>
          </p:cNvPicPr>
          <p:nvPr/>
        </p:nvPicPr>
        <p:blipFill>
          <a:blip r:embed="rId6"/>
          <a:stretch>
            <a:fillRect/>
          </a:stretch>
        </p:blipFill>
        <p:spPr>
          <a:xfrm>
            <a:off x="6164307" y="3006452"/>
            <a:ext cx="2833082" cy="3172193"/>
          </a:xfrm>
          <a:prstGeom prst="rect">
            <a:avLst/>
          </a:prstGeom>
        </p:spPr>
      </p:pic>
      <p:pic>
        <p:nvPicPr>
          <p:cNvPr id="13" name="Picture 12">
            <a:extLst>
              <a:ext uri="{FF2B5EF4-FFF2-40B4-BE49-F238E27FC236}">
                <a16:creationId xmlns:a16="http://schemas.microsoft.com/office/drawing/2014/main" id="{7D8F5130-8C09-4A76-BAC3-88D6BC096DB1}"/>
              </a:ext>
            </a:extLst>
          </p:cNvPr>
          <p:cNvPicPr>
            <a:picLocks noChangeAspect="1"/>
          </p:cNvPicPr>
          <p:nvPr/>
        </p:nvPicPr>
        <p:blipFill>
          <a:blip r:embed="rId7"/>
          <a:stretch>
            <a:fillRect/>
          </a:stretch>
        </p:blipFill>
        <p:spPr>
          <a:xfrm>
            <a:off x="8906537" y="2459439"/>
            <a:ext cx="2501534" cy="3293894"/>
          </a:xfrm>
          <a:prstGeom prst="rect">
            <a:avLst/>
          </a:prstGeom>
        </p:spPr>
      </p:pic>
      <p:pic>
        <p:nvPicPr>
          <p:cNvPr id="5" name="Picture 4" descr="A qr code on a blue circle&#10;&#10;Description automatically generated">
            <a:extLst>
              <a:ext uri="{FF2B5EF4-FFF2-40B4-BE49-F238E27FC236}">
                <a16:creationId xmlns:a16="http://schemas.microsoft.com/office/drawing/2014/main" id="{C6511C79-4EFB-1DE8-3CFC-E2E2931218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8856" y="779080"/>
            <a:ext cx="1130172" cy="1104041"/>
          </a:xfrm>
          <a:prstGeom prst="rect">
            <a:avLst/>
          </a:prstGeom>
        </p:spPr>
      </p:pic>
      <p:pic>
        <p:nvPicPr>
          <p:cNvPr id="7" name="Picture 6" descr="A qr code on a blue circle&#10;&#10;Description automatically generated">
            <a:extLst>
              <a:ext uri="{FF2B5EF4-FFF2-40B4-BE49-F238E27FC236}">
                <a16:creationId xmlns:a16="http://schemas.microsoft.com/office/drawing/2014/main" id="{3CDE87E7-EE91-EE7E-A1FE-03209024C4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5351" y="804731"/>
            <a:ext cx="1130172" cy="1104041"/>
          </a:xfrm>
          <a:prstGeom prst="rect">
            <a:avLst/>
          </a:prstGeom>
        </p:spPr>
      </p:pic>
    </p:spTree>
    <p:extLst>
      <p:ext uri="{BB962C8B-B14F-4D97-AF65-F5344CB8AC3E}">
        <p14:creationId xmlns:p14="http://schemas.microsoft.com/office/powerpoint/2010/main" val="4004068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8D60C2-93D8-041B-E1E4-1D8794EEA53A}"/>
              </a:ext>
            </a:extLst>
          </p:cNvPr>
          <p:cNvSpPr>
            <a:spLocks noGrp="1"/>
          </p:cNvSpPr>
          <p:nvPr>
            <p:ph type="title"/>
          </p:nvPr>
        </p:nvSpPr>
        <p:spPr/>
        <p:txBody>
          <a:bodyPr>
            <a:normAutofit/>
          </a:bodyPr>
          <a:lstStyle/>
          <a:p>
            <a:r>
              <a:rPr lang="en-US" sz="4000" dirty="0"/>
              <a:t>Supplemental Benefits</a:t>
            </a:r>
          </a:p>
        </p:txBody>
      </p:sp>
    </p:spTree>
    <p:extLst>
      <p:ext uri="{BB962C8B-B14F-4D97-AF65-F5344CB8AC3E}">
        <p14:creationId xmlns:p14="http://schemas.microsoft.com/office/powerpoint/2010/main" val="2321680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675D78-AB59-50A3-846E-E52B3116743C}"/>
              </a:ext>
            </a:extLst>
          </p:cNvPr>
          <p:cNvSpPr>
            <a:spLocks noGrp="1"/>
          </p:cNvSpPr>
          <p:nvPr>
            <p:ph type="title"/>
          </p:nvPr>
        </p:nvSpPr>
        <p:spPr>
          <a:xfrm>
            <a:off x="622125" y="485126"/>
            <a:ext cx="9733158" cy="1162878"/>
          </a:xfrm>
        </p:spPr>
        <p:txBody>
          <a:bodyPr/>
          <a:lstStyle/>
          <a:p>
            <a:r>
              <a:rPr lang="en-US" dirty="0"/>
              <a:t>PY2024 Multi-Benefit Card:</a:t>
            </a:r>
            <a:br>
              <a:rPr lang="en-US" dirty="0"/>
            </a:br>
            <a:r>
              <a:rPr lang="en-US" dirty="0"/>
              <a:t>Introducing Wellcare Spendables</a:t>
            </a:r>
            <a:r>
              <a:rPr lang="en-US" sz="2400" dirty="0">
                <a:solidFill>
                  <a:schemeClr val="accent3"/>
                </a:solidFill>
              </a:rPr>
              <a:t> ™</a:t>
            </a:r>
            <a:endParaRPr lang="en-US" sz="2400" b="1" dirty="0">
              <a:solidFill>
                <a:schemeClr val="accent1"/>
              </a:solidFill>
            </a:endParaRPr>
          </a:p>
        </p:txBody>
      </p:sp>
      <p:sp>
        <p:nvSpPr>
          <p:cNvPr id="9" name="Content Placeholder 2">
            <a:extLst>
              <a:ext uri="{FF2B5EF4-FFF2-40B4-BE49-F238E27FC236}">
                <a16:creationId xmlns:a16="http://schemas.microsoft.com/office/drawing/2014/main" id="{48B5A7D4-95B3-814F-9FE2-8B890AEDA108}"/>
              </a:ext>
            </a:extLst>
          </p:cNvPr>
          <p:cNvSpPr>
            <a:spLocks noGrp="1"/>
          </p:cNvSpPr>
          <p:nvPr>
            <p:ph idx="1"/>
          </p:nvPr>
        </p:nvSpPr>
        <p:spPr>
          <a:xfrm>
            <a:off x="4238161" y="2183067"/>
            <a:ext cx="7496639" cy="4699819"/>
          </a:xfrm>
        </p:spPr>
        <p:txBody>
          <a:bodyPr>
            <a:noAutofit/>
          </a:bodyPr>
          <a:lstStyle/>
          <a:p>
            <a:pPr marL="0" indent="0">
              <a:lnSpc>
                <a:spcPct val="100000"/>
              </a:lnSpc>
              <a:spcBef>
                <a:spcPts val="0"/>
              </a:spcBef>
              <a:spcAft>
                <a:spcPts val="600"/>
              </a:spcAft>
              <a:buNone/>
            </a:pPr>
            <a:r>
              <a:rPr lang="en-US" sz="1800" b="1" dirty="0">
                <a:solidFill>
                  <a:schemeClr val="accent1"/>
                </a:solidFill>
              </a:rPr>
              <a:t>A single card provides an allowance access to multiple benefits</a:t>
            </a:r>
          </a:p>
          <a:p>
            <a:pPr>
              <a:lnSpc>
                <a:spcPct val="100000"/>
              </a:lnSpc>
              <a:spcBef>
                <a:spcPts val="0"/>
              </a:spcBef>
              <a:spcAft>
                <a:spcPts val="600"/>
              </a:spcAft>
            </a:pPr>
            <a:r>
              <a:rPr lang="en-US" sz="1600" spc="-10" dirty="0">
                <a:cs typeface="Poppins" pitchFamily="2" charset="77"/>
              </a:rPr>
              <a:t>Combines multiple benefits into single card</a:t>
            </a:r>
          </a:p>
          <a:p>
            <a:pPr>
              <a:lnSpc>
                <a:spcPct val="100000"/>
              </a:lnSpc>
              <a:spcBef>
                <a:spcPts val="0"/>
              </a:spcBef>
              <a:spcAft>
                <a:spcPts val="600"/>
              </a:spcAft>
            </a:pPr>
            <a:r>
              <a:rPr lang="en-US" sz="1600" spc="-10" dirty="0">
                <a:cs typeface="Poppins" pitchFamily="2" charset="77"/>
              </a:rPr>
              <a:t>Pursing strategy for benefit groups based on plan type</a:t>
            </a:r>
          </a:p>
          <a:p>
            <a:pPr>
              <a:lnSpc>
                <a:spcPct val="100000"/>
              </a:lnSpc>
              <a:spcBef>
                <a:spcPts val="0"/>
              </a:spcBef>
              <a:spcAft>
                <a:spcPts val="600"/>
              </a:spcAft>
            </a:pPr>
            <a:r>
              <a:rPr lang="en-US" sz="1600" spc="-10" dirty="0">
                <a:cs typeface="Poppins" pitchFamily="2" charset="77"/>
              </a:rPr>
              <a:t>D-SNP plans include a single purse for OTC, Grocery, Gas (Pay-at-the-Pump), and Utility and Rent Assistance, and may include DVH cost-shares in that purse depending on the plan</a:t>
            </a:r>
          </a:p>
          <a:p>
            <a:pPr>
              <a:lnSpc>
                <a:spcPct val="100000"/>
              </a:lnSpc>
              <a:spcBef>
                <a:spcPts val="0"/>
              </a:spcBef>
              <a:spcAft>
                <a:spcPts val="600"/>
              </a:spcAft>
            </a:pPr>
            <a:r>
              <a:rPr lang="en-US" sz="1600" spc="-10" dirty="0">
                <a:cs typeface="Poppins" pitchFamily="2" charset="77"/>
              </a:rPr>
              <a:t>Non-D-SNP plans include a single purse for purses for OTC and, depending on the plan,  DVH cost-shares will be included in that purse. If the plan has SSBCI Utility, it will be a separate purse on the card.</a:t>
            </a:r>
          </a:p>
          <a:p>
            <a:pPr>
              <a:lnSpc>
                <a:spcPct val="100000"/>
              </a:lnSpc>
              <a:spcBef>
                <a:spcPts val="0"/>
              </a:spcBef>
              <a:spcAft>
                <a:spcPts val="600"/>
              </a:spcAft>
            </a:pPr>
            <a:r>
              <a:rPr lang="en-US" sz="1600" b="0" i="0" dirty="0">
                <a:effectLst/>
                <a:latin typeface="FSHumana"/>
              </a:rPr>
              <a:t>Simple and convenient to use</a:t>
            </a:r>
          </a:p>
          <a:p>
            <a:pPr>
              <a:lnSpc>
                <a:spcPct val="100000"/>
              </a:lnSpc>
              <a:spcBef>
                <a:spcPts val="0"/>
              </a:spcBef>
              <a:spcAft>
                <a:spcPts val="600"/>
              </a:spcAft>
            </a:pPr>
            <a:r>
              <a:rPr lang="en-US" sz="1600" dirty="0">
                <a:latin typeface="FSHumana"/>
              </a:rPr>
              <a:t>Benefits loaded each period</a:t>
            </a:r>
          </a:p>
          <a:p>
            <a:pPr>
              <a:lnSpc>
                <a:spcPct val="100000"/>
              </a:lnSpc>
              <a:spcBef>
                <a:spcPts val="0"/>
              </a:spcBef>
              <a:spcAft>
                <a:spcPts val="600"/>
              </a:spcAft>
            </a:pPr>
            <a:r>
              <a:rPr lang="en-US" sz="1600" dirty="0">
                <a:latin typeface="FSHumana"/>
              </a:rPr>
              <a:t>Amounts will vary by plan</a:t>
            </a:r>
          </a:p>
          <a:p>
            <a:pPr>
              <a:lnSpc>
                <a:spcPct val="100000"/>
              </a:lnSpc>
              <a:spcBef>
                <a:spcPts val="0"/>
              </a:spcBef>
              <a:spcAft>
                <a:spcPts val="600"/>
              </a:spcAft>
            </a:pPr>
            <a:r>
              <a:rPr lang="en-US" sz="1600" b="0" i="0" dirty="0">
                <a:effectLst/>
                <a:latin typeface="FSHumana"/>
              </a:rPr>
              <a:t>Allows member to </a:t>
            </a:r>
            <a:r>
              <a:rPr lang="en-US" sz="1600" dirty="0">
                <a:latin typeface="FSHumana"/>
              </a:rPr>
              <a:t>use the benefit as they choose to meet their needs</a:t>
            </a:r>
            <a:endParaRPr lang="en-US" sz="1600" dirty="0"/>
          </a:p>
          <a:p>
            <a:pPr marL="233363" indent="-233363">
              <a:lnSpc>
                <a:spcPct val="100000"/>
              </a:lnSpc>
              <a:buFont typeface="Arial" panose="020B0604020202020204" pitchFamily="34" charset="0"/>
              <a:buChar char="•"/>
            </a:pPr>
            <a:endParaRPr lang="en-US" sz="1800" dirty="0"/>
          </a:p>
        </p:txBody>
      </p:sp>
      <p:pic>
        <p:nvPicPr>
          <p:cNvPr id="12" name="Picture 11">
            <a:extLst>
              <a:ext uri="{FF2B5EF4-FFF2-40B4-BE49-F238E27FC236}">
                <a16:creationId xmlns:a16="http://schemas.microsoft.com/office/drawing/2014/main" id="{6FFB0588-2517-5D3B-D87E-EC490900B1D4}"/>
              </a:ext>
            </a:extLst>
          </p:cNvPr>
          <p:cNvPicPr>
            <a:picLocks noChangeAspect="1"/>
          </p:cNvPicPr>
          <p:nvPr/>
        </p:nvPicPr>
        <p:blipFill rotWithShape="1">
          <a:blip r:embed="rId3">
            <a:extLst>
              <a:ext uri="{28A0092B-C50C-407E-A947-70E740481C1C}">
                <a14:useLocalDpi xmlns:a14="http://schemas.microsoft.com/office/drawing/2010/main" val="0"/>
              </a:ext>
            </a:extLst>
          </a:blip>
          <a:srcRect l="6972" t="7687" r="7354" b="9180"/>
          <a:stretch/>
        </p:blipFill>
        <p:spPr>
          <a:xfrm>
            <a:off x="581892" y="2180461"/>
            <a:ext cx="3431968" cy="2193041"/>
          </a:xfrm>
          <a:prstGeom prst="roundRect">
            <a:avLst>
              <a:gd name="adj" fmla="val 8594"/>
            </a:avLst>
          </a:prstGeom>
          <a:solidFill>
            <a:srgbClr val="FFFFFF">
              <a:shade val="85000"/>
            </a:srgbClr>
          </a:solidFill>
          <a:ln>
            <a:solidFill>
              <a:schemeClr val="accent6">
                <a:lumMod val="20000"/>
                <a:lumOff val="80000"/>
              </a:schemeClr>
            </a:solidFill>
          </a:ln>
          <a:effectLst/>
        </p:spPr>
      </p:pic>
    </p:spTree>
    <p:extLst>
      <p:ext uri="{BB962C8B-B14F-4D97-AF65-F5344CB8AC3E}">
        <p14:creationId xmlns:p14="http://schemas.microsoft.com/office/powerpoint/2010/main" val="1546033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8C6CBA-4096-7C48-E452-46CF1019E20C}"/>
              </a:ext>
            </a:extLst>
          </p:cNvPr>
          <p:cNvSpPr/>
          <p:nvPr/>
        </p:nvSpPr>
        <p:spPr>
          <a:xfrm>
            <a:off x="672642" y="1407633"/>
            <a:ext cx="10846716" cy="11013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542DB7A-44A4-9508-CC0F-12DE8582E696}"/>
              </a:ext>
            </a:extLst>
          </p:cNvPr>
          <p:cNvSpPr txBox="1"/>
          <p:nvPr/>
        </p:nvSpPr>
        <p:spPr>
          <a:xfrm>
            <a:off x="4223213" y="1570370"/>
            <a:ext cx="7296146"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a:t>Solutran</a:t>
            </a:r>
            <a:r>
              <a:rPr lang="en-US" sz="1600" dirty="0"/>
              <a:t> is the national partner to administer the Wellcare Spendables experience</a:t>
            </a:r>
            <a:endParaRPr lang="en-US" sz="1600" i="1" dirty="0"/>
          </a:p>
          <a:p>
            <a:pPr marL="285750" indent="-285750">
              <a:buFont typeface="Arial" panose="020B0604020202020204" pitchFamily="34" charset="0"/>
              <a:buChar char="•"/>
            </a:pPr>
            <a:r>
              <a:rPr lang="en-US" sz="1600" dirty="0"/>
              <a:t>Currently a trusted partner for six Medicare competitors</a:t>
            </a:r>
          </a:p>
          <a:p>
            <a:pPr marL="285750" indent="-285750">
              <a:buFont typeface="Arial" panose="020B0604020202020204" pitchFamily="34" charset="0"/>
              <a:buChar char="•"/>
            </a:pPr>
            <a:r>
              <a:rPr lang="en-US" sz="1600" dirty="0"/>
              <a:t>Retailer Direct Network includes more than </a:t>
            </a:r>
            <a:r>
              <a:rPr lang="en-US" sz="1600" b="1" dirty="0"/>
              <a:t>55,000 stores nationwide</a:t>
            </a:r>
            <a:endParaRPr lang="en-US" sz="1600" dirty="0"/>
          </a:p>
        </p:txBody>
      </p:sp>
      <p:sp>
        <p:nvSpPr>
          <p:cNvPr id="38" name="Title 37">
            <a:extLst>
              <a:ext uri="{FF2B5EF4-FFF2-40B4-BE49-F238E27FC236}">
                <a16:creationId xmlns:a16="http://schemas.microsoft.com/office/drawing/2014/main" id="{0C70A120-BE2D-A53E-1B73-33D66A12A291}"/>
              </a:ext>
            </a:extLst>
          </p:cNvPr>
          <p:cNvSpPr>
            <a:spLocks noGrp="1"/>
          </p:cNvSpPr>
          <p:nvPr>
            <p:ph type="title"/>
          </p:nvPr>
        </p:nvSpPr>
        <p:spPr/>
        <p:txBody>
          <a:bodyPr/>
          <a:lstStyle/>
          <a:p>
            <a:r>
              <a:rPr lang="en-US" dirty="0">
                <a:solidFill>
                  <a:schemeClr val="accent3"/>
                </a:solidFill>
              </a:rPr>
              <a:t>Introducing Wellcare Spendables™ </a:t>
            </a:r>
            <a:endParaRPr lang="en-US" dirty="0"/>
          </a:p>
        </p:txBody>
      </p:sp>
      <p:sp>
        <p:nvSpPr>
          <p:cNvPr id="48" name="TextBox 47">
            <a:extLst>
              <a:ext uri="{FF2B5EF4-FFF2-40B4-BE49-F238E27FC236}">
                <a16:creationId xmlns:a16="http://schemas.microsoft.com/office/drawing/2014/main" id="{E1FE8B19-B3AD-0C03-451A-81CDD693A6D3}"/>
              </a:ext>
            </a:extLst>
          </p:cNvPr>
          <p:cNvSpPr txBox="1"/>
          <p:nvPr/>
        </p:nvSpPr>
        <p:spPr>
          <a:xfrm>
            <a:off x="5407604" y="6315545"/>
            <a:ext cx="611175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All information on this slide is subject to change until bids are submitted and approved by CMS.</a:t>
            </a:r>
          </a:p>
        </p:txBody>
      </p:sp>
      <p:graphicFrame>
        <p:nvGraphicFramePr>
          <p:cNvPr id="2" name="Table 3">
            <a:extLst>
              <a:ext uri="{FF2B5EF4-FFF2-40B4-BE49-F238E27FC236}">
                <a16:creationId xmlns:a16="http://schemas.microsoft.com/office/drawing/2014/main" id="{7D592897-C83A-6775-2BA0-2B385F1C84B8}"/>
              </a:ext>
            </a:extLst>
          </p:cNvPr>
          <p:cNvGraphicFramePr>
            <a:graphicFrameLocks noGrp="1"/>
          </p:cNvGraphicFramePr>
          <p:nvPr>
            <p:extLst>
              <p:ext uri="{D42A27DB-BD31-4B8C-83A1-F6EECF244321}">
                <p14:modId xmlns:p14="http://schemas.microsoft.com/office/powerpoint/2010/main" val="28967768"/>
              </p:ext>
            </p:extLst>
          </p:nvPr>
        </p:nvGraphicFramePr>
        <p:xfrm>
          <a:off x="674661" y="2584747"/>
          <a:ext cx="10846716" cy="3713480"/>
        </p:xfrm>
        <a:graphic>
          <a:graphicData uri="http://schemas.openxmlformats.org/drawingml/2006/table">
            <a:tbl>
              <a:tblPr firstRow="1" bandRow="1">
                <a:tableStyleId>{5C22544A-7EE6-4342-B048-85BDC9FD1C3A}</a:tableStyleId>
              </a:tblPr>
              <a:tblGrid>
                <a:gridCol w="2621459">
                  <a:extLst>
                    <a:ext uri="{9D8B030D-6E8A-4147-A177-3AD203B41FA5}">
                      <a16:colId xmlns:a16="http://schemas.microsoft.com/office/drawing/2014/main" val="3499332955"/>
                    </a:ext>
                  </a:extLst>
                </a:gridCol>
                <a:gridCol w="3976720">
                  <a:extLst>
                    <a:ext uri="{9D8B030D-6E8A-4147-A177-3AD203B41FA5}">
                      <a16:colId xmlns:a16="http://schemas.microsoft.com/office/drawing/2014/main" val="3342410778"/>
                    </a:ext>
                  </a:extLst>
                </a:gridCol>
                <a:gridCol w="4248537">
                  <a:extLst>
                    <a:ext uri="{9D8B030D-6E8A-4147-A177-3AD203B41FA5}">
                      <a16:colId xmlns:a16="http://schemas.microsoft.com/office/drawing/2014/main" val="274518801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Benefits Covered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171450" indent="-171450" algn="l">
                        <a:buFont typeface="Arial" panose="020B0604020202020204" pitchFamily="34" charset="0"/>
                        <a:buChar char="•"/>
                      </a:pPr>
                      <a:r>
                        <a:rPr lang="en-US" sz="1200" b="1" dirty="0"/>
                        <a:t>Retailer Direct via Debit Card</a:t>
                      </a:r>
                    </a:p>
                    <a:p>
                      <a:pPr marL="171450" indent="-171450" algn="l">
                        <a:buFont typeface="Arial" panose="020B0604020202020204" pitchFamily="34" charset="0"/>
                        <a:buChar char="•"/>
                      </a:pPr>
                      <a:r>
                        <a:rPr lang="en-US" sz="1200" b="1" dirty="0"/>
                        <a:t>In-Store or Online*</a:t>
                      </a:r>
                    </a:p>
                    <a:p>
                      <a:pPr marL="171450" indent="-171450" algn="l">
                        <a:buFont typeface="Arial" panose="020B0604020202020204" pitchFamily="34" charset="0"/>
                        <a:buChar char="•"/>
                      </a:pPr>
                      <a:r>
                        <a:rPr lang="en-US" sz="1200" b="1" dirty="0"/>
                        <a:t>Any Item w/Approved SKU/Category Code</a:t>
                      </a:r>
                    </a:p>
                    <a:p>
                      <a:pPr marL="171450" indent="-171450" algn="l">
                        <a:buFont typeface="Arial" panose="020B0604020202020204" pitchFamily="34" charset="0"/>
                        <a:buChar char="•"/>
                      </a:pPr>
                      <a:r>
                        <a:rPr lang="en-US" sz="1200" b="1" dirty="0"/>
                        <a:t>Retailer Network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200" b="1" dirty="0">
                          <a:latin typeface="Calibri" panose="020F0502020204030204" pitchFamily="34" charset="0"/>
                          <a:cs typeface="Calibri" panose="020F0502020204030204" pitchFamily="34" charset="0"/>
                        </a:rPr>
                        <a:t>Mail-Order** via Phone Call or Portal</a:t>
                      </a:r>
                    </a:p>
                    <a:p>
                      <a:pPr marL="171450" indent="-171450" algn="l">
                        <a:buFont typeface="Arial" panose="020B0604020202020204" pitchFamily="34" charset="0"/>
                        <a:buChar char="•"/>
                      </a:pPr>
                      <a:r>
                        <a:rPr lang="en-US" sz="1200" b="1" dirty="0">
                          <a:latin typeface="Calibri" panose="020F0502020204030204" pitchFamily="34" charset="0"/>
                          <a:cs typeface="Calibri" panose="020F0502020204030204" pitchFamily="34" charset="0"/>
                        </a:rPr>
                        <a:t>List/“Catalog” of Approved Items and Products</a:t>
                      </a:r>
                    </a:p>
                    <a:p>
                      <a:pPr marL="171450" indent="-171450" algn="l">
                        <a:buFont typeface="Arial" panose="020B0604020202020204" pitchFamily="34" charset="0"/>
                        <a:buChar char="•"/>
                      </a:pPr>
                      <a:r>
                        <a:rPr lang="en-US" sz="1200" b="1" dirty="0">
                          <a:latin typeface="Calibri" panose="020F0502020204030204" pitchFamily="34" charset="0"/>
                          <a:cs typeface="Calibri" panose="020F0502020204030204" pitchFamily="34" charset="0"/>
                        </a:rPr>
                        <a:t>Single Fulfillment Vendor (TBD)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4216436542"/>
                  </a:ext>
                </a:extLst>
              </a:tr>
              <a:tr h="370840">
                <a:tc>
                  <a:txBody>
                    <a:bodyPr/>
                    <a:lstStyle/>
                    <a:p>
                      <a:pPr algn="ctr"/>
                      <a:r>
                        <a:rPr lang="en-US" sz="1200" b="1" dirty="0">
                          <a:solidFill>
                            <a:schemeClr val="tx1">
                              <a:lumMod val="85000"/>
                              <a:lumOff val="15000"/>
                            </a:schemeClr>
                          </a:solidFill>
                        </a:rPr>
                        <a:t>DVH Cost-Share Assistance </a:t>
                      </a:r>
                    </a:p>
                    <a:p>
                      <a:pPr algn="ctr"/>
                      <a:r>
                        <a:rPr lang="en-US" sz="1200" b="1" dirty="0">
                          <a:solidFill>
                            <a:schemeClr val="tx1">
                              <a:lumMod val="85000"/>
                              <a:lumOff val="15000"/>
                            </a:schemeClr>
                          </a:solidFill>
                        </a:rPr>
                        <a:t>if applicable </a:t>
                      </a:r>
                      <a:br>
                        <a:rPr lang="en-US" sz="1200" b="1" dirty="0">
                          <a:solidFill>
                            <a:schemeClr val="tx1">
                              <a:lumMod val="85000"/>
                              <a:lumOff val="15000"/>
                            </a:schemeClr>
                          </a:solidFill>
                        </a:rPr>
                      </a:br>
                      <a:r>
                        <a:rPr lang="en-US" sz="1000" dirty="0">
                          <a:solidFill>
                            <a:schemeClr val="tx1">
                              <a:lumMod val="85000"/>
                              <a:lumOff val="15000"/>
                            </a:schemeClr>
                          </a:solidFill>
                        </a:rPr>
                        <a:t>(Dental, Vision &amp; Hearing Cost-Share)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Network = Approved MCC Codes</a:t>
                      </a:r>
                    </a:p>
                  </a:txBody>
                  <a:tcPr marL="685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N/A</a:t>
                      </a:r>
                    </a:p>
                  </a:txBody>
                  <a:tcPr marL="685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4EE"/>
                    </a:solidFill>
                  </a:tcPr>
                </a:tc>
                <a:extLst>
                  <a:ext uri="{0D108BD9-81ED-4DB2-BD59-A6C34878D82A}">
                    <a16:rowId xmlns:a16="http://schemas.microsoft.com/office/drawing/2014/main" val="751490376"/>
                  </a:ext>
                </a:extLst>
              </a:tr>
              <a:tr h="370840">
                <a:tc>
                  <a:txBody>
                    <a:bodyPr/>
                    <a:lstStyle/>
                    <a:p>
                      <a:pPr algn="ctr"/>
                      <a:r>
                        <a:rPr lang="en-US" sz="1200" b="1" dirty="0">
                          <a:solidFill>
                            <a:schemeClr val="tx1">
                              <a:lumMod val="85000"/>
                              <a:lumOff val="15000"/>
                            </a:schemeClr>
                          </a:solidFill>
                        </a:rPr>
                        <a:t>OTC </a:t>
                      </a:r>
                      <a:r>
                        <a:rPr lang="en-US" sz="1000" dirty="0">
                          <a:solidFill>
                            <a:schemeClr val="tx1">
                              <a:lumMod val="85000"/>
                              <a:lumOff val="15000"/>
                            </a:schemeClr>
                          </a:solidFill>
                        </a:rPr>
                        <a:t>(Over-the-Counter)</a:t>
                      </a:r>
                      <a:endParaRPr lang="en-US" sz="1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Retailer Network</a:t>
                      </a:r>
                    </a:p>
                  </a:txBody>
                  <a:tcPr marL="685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Yes, Limited</a:t>
                      </a:r>
                    </a:p>
                  </a:txBody>
                  <a:tcPr marL="685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4EE"/>
                    </a:solidFill>
                  </a:tcPr>
                </a:tc>
                <a:extLst>
                  <a:ext uri="{0D108BD9-81ED-4DB2-BD59-A6C34878D82A}">
                    <a16:rowId xmlns:a16="http://schemas.microsoft.com/office/drawing/2014/main" val="33236394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Healthy Food (D-SNP Only)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Retailer Network</a:t>
                      </a:r>
                    </a:p>
                  </a:txBody>
                  <a:tcPr marL="685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Yes, Limited, Shelf Stable</a:t>
                      </a:r>
                    </a:p>
                  </a:txBody>
                  <a:tcPr marL="685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4EE"/>
                    </a:solidFill>
                  </a:tcPr>
                </a:tc>
                <a:extLst>
                  <a:ext uri="{0D108BD9-81ED-4DB2-BD59-A6C34878D82A}">
                    <a16:rowId xmlns:a16="http://schemas.microsoft.com/office/drawing/2014/main" val="242443453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Utility/Rent Assistance (D-SNP Only)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Network = Approved MCC Codes</a:t>
                      </a:r>
                    </a:p>
                  </a:txBody>
                  <a:tcPr marL="685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N/A</a:t>
                      </a:r>
                    </a:p>
                  </a:txBody>
                  <a:tcPr marL="685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4EE"/>
                    </a:solidFill>
                  </a:tcPr>
                </a:tc>
                <a:extLst>
                  <a:ext uri="{0D108BD9-81ED-4DB2-BD59-A6C34878D82A}">
                    <a16:rowId xmlns:a16="http://schemas.microsoft.com/office/drawing/2014/main" val="3689671279"/>
                  </a:ext>
                </a:extLst>
              </a:tr>
              <a:tr h="370840">
                <a:tc>
                  <a:txBody>
                    <a:bodyPr/>
                    <a:lstStyle/>
                    <a:p>
                      <a:pPr algn="ctr"/>
                      <a:r>
                        <a:rPr lang="en-US" sz="1200" b="1" dirty="0">
                          <a:solidFill>
                            <a:schemeClr val="tx1"/>
                          </a:solidFill>
                        </a:rPr>
                        <a:t>Gas (D-SNP Only)</a:t>
                      </a:r>
                    </a:p>
                    <a:p>
                      <a:pPr algn="ctr"/>
                      <a:r>
                        <a:rPr lang="en-US" sz="1000" dirty="0">
                          <a:solidFill>
                            <a:schemeClr val="tx1"/>
                          </a:solidFill>
                        </a:rPr>
                        <a:t>(Pay-at-the-Pump)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Network = MCC Codes</a:t>
                      </a:r>
                    </a:p>
                  </a:txBody>
                  <a:tcPr marL="685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Pay at Gas Pump</a:t>
                      </a:r>
                    </a:p>
                  </a:txBody>
                  <a:tcPr marL="685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4EE"/>
                    </a:solidFill>
                  </a:tcPr>
                </a:tc>
                <a:extLst>
                  <a:ext uri="{0D108BD9-81ED-4DB2-BD59-A6C34878D82A}">
                    <a16:rowId xmlns:a16="http://schemas.microsoft.com/office/drawing/2014/main" val="325054228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SSBCI Utility (Non-SNP)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Network = Approved MCC Codes</a:t>
                      </a:r>
                    </a:p>
                  </a:txBody>
                  <a:tcPr marL="685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N/A</a:t>
                      </a:r>
                    </a:p>
                  </a:txBody>
                  <a:tcPr marL="685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4EE"/>
                    </a:solidFill>
                  </a:tcPr>
                </a:tc>
                <a:extLst>
                  <a:ext uri="{0D108BD9-81ED-4DB2-BD59-A6C34878D82A}">
                    <a16:rowId xmlns:a16="http://schemas.microsoft.com/office/drawing/2014/main" val="152585963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85000"/>
                              <a:lumOff val="15000"/>
                            </a:schemeClr>
                          </a:solidFill>
                        </a:rPr>
                        <a:t>*</a:t>
                      </a:r>
                      <a:r>
                        <a:rPr lang="en-US" sz="1000" b="1" i="1" dirty="0">
                          <a:solidFill>
                            <a:schemeClr val="tx1">
                              <a:lumMod val="85000"/>
                              <a:lumOff val="15000"/>
                            </a:schemeClr>
                          </a:solidFill>
                        </a:rPr>
                        <a:t>Online</a:t>
                      </a:r>
                      <a:r>
                        <a:rPr lang="en-US" sz="1000" i="1" dirty="0">
                          <a:solidFill>
                            <a:schemeClr val="tx1">
                              <a:lumMod val="85000"/>
                              <a:lumOff val="15000"/>
                            </a:schemeClr>
                          </a:solidFill>
                        </a:rPr>
                        <a:t> shipping and delivery fees will use allowance funds.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lumMod val="85000"/>
                              <a:lumOff val="15000"/>
                            </a:schemeClr>
                          </a:solidFill>
                        </a:rPr>
                        <a:t>**</a:t>
                      </a:r>
                      <a:r>
                        <a:rPr lang="en-US" sz="1000" b="1" i="1" dirty="0">
                          <a:solidFill>
                            <a:schemeClr val="tx1">
                              <a:lumMod val="85000"/>
                              <a:lumOff val="15000"/>
                            </a:schemeClr>
                          </a:solidFill>
                        </a:rPr>
                        <a:t>Mail order </a:t>
                      </a:r>
                      <a:r>
                        <a:rPr lang="en-US" sz="1000" i="1" dirty="0">
                          <a:solidFill>
                            <a:schemeClr val="tx1">
                              <a:lumMod val="85000"/>
                              <a:lumOff val="15000"/>
                            </a:schemeClr>
                          </a:solidFill>
                        </a:rPr>
                        <a:t>will require minimum amount for free shipping.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4EE"/>
                    </a:solidFill>
                  </a:tcPr>
                </a:tc>
                <a:extLst>
                  <a:ext uri="{0D108BD9-81ED-4DB2-BD59-A6C34878D82A}">
                    <a16:rowId xmlns:a16="http://schemas.microsoft.com/office/drawing/2014/main" val="2372921604"/>
                  </a:ext>
                </a:extLst>
              </a:tr>
            </a:tbl>
          </a:graphicData>
        </a:graphic>
      </p:graphicFrame>
      <p:pic>
        <p:nvPicPr>
          <p:cNvPr id="21" name="Picture 20" descr="A blue and green text on a black background&#10;&#10;Description automatically generated with low confidence">
            <a:extLst>
              <a:ext uri="{FF2B5EF4-FFF2-40B4-BE49-F238E27FC236}">
                <a16:creationId xmlns:a16="http://schemas.microsoft.com/office/drawing/2014/main" id="{2D7D21E8-D8ED-E2C1-7455-2E847DD3793C}"/>
              </a:ext>
            </a:extLst>
          </p:cNvPr>
          <p:cNvPicPr>
            <a:picLocks noChangeAspect="1"/>
          </p:cNvPicPr>
          <p:nvPr/>
        </p:nvPicPr>
        <p:blipFill>
          <a:blip r:embed="rId3"/>
          <a:stretch>
            <a:fillRect/>
          </a:stretch>
        </p:blipFill>
        <p:spPr>
          <a:xfrm>
            <a:off x="1019786" y="1606199"/>
            <a:ext cx="2044390" cy="724055"/>
          </a:xfrm>
          <a:prstGeom prst="rect">
            <a:avLst/>
          </a:prstGeom>
        </p:spPr>
      </p:pic>
      <p:cxnSp>
        <p:nvCxnSpPr>
          <p:cNvPr id="25" name="Straight Connector 24">
            <a:extLst>
              <a:ext uri="{FF2B5EF4-FFF2-40B4-BE49-F238E27FC236}">
                <a16:creationId xmlns:a16="http://schemas.microsoft.com/office/drawing/2014/main" id="{9CDE914C-0476-F4CD-7CC4-167AB5099E71}"/>
              </a:ext>
            </a:extLst>
          </p:cNvPr>
          <p:cNvCxnSpPr/>
          <p:nvPr/>
        </p:nvCxnSpPr>
        <p:spPr>
          <a:xfrm>
            <a:off x="3780263" y="1572746"/>
            <a:ext cx="0" cy="772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0357550-D4BE-C7C3-981C-01BCE17F43C1}"/>
              </a:ext>
            </a:extLst>
          </p:cNvPr>
          <p:cNvGrpSpPr/>
          <p:nvPr/>
        </p:nvGrpSpPr>
        <p:grpSpPr>
          <a:xfrm>
            <a:off x="3548099" y="3607368"/>
            <a:ext cx="228600" cy="228600"/>
            <a:chOff x="5291339" y="4116885"/>
            <a:chExt cx="228600" cy="228600"/>
          </a:xfrm>
        </p:grpSpPr>
        <p:sp>
          <p:nvSpPr>
            <p:cNvPr id="28" name="Oval 27">
              <a:extLst>
                <a:ext uri="{FF2B5EF4-FFF2-40B4-BE49-F238E27FC236}">
                  <a16:creationId xmlns:a16="http://schemas.microsoft.com/office/drawing/2014/main" id="{9715CD40-9823-4DD8-07B4-04767AA1215C}"/>
                </a:ext>
              </a:extLst>
            </p:cNvPr>
            <p:cNvSpPr/>
            <p:nvPr/>
          </p:nvSpPr>
          <p:spPr>
            <a:xfrm rot="20856715">
              <a:off x="5291339" y="4116885"/>
              <a:ext cx="228600" cy="2286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9" name="Freeform 20">
              <a:extLst>
                <a:ext uri="{FF2B5EF4-FFF2-40B4-BE49-F238E27FC236}">
                  <a16:creationId xmlns:a16="http://schemas.microsoft.com/office/drawing/2014/main" id="{75A1CA65-A65C-38F6-BADC-BD2112F1409E}"/>
                </a:ext>
              </a:extLst>
            </p:cNvPr>
            <p:cNvSpPr/>
            <p:nvPr/>
          </p:nvSpPr>
          <p:spPr>
            <a:xfrm rot="19056715">
              <a:off x="5346512" y="4204009"/>
              <a:ext cx="118254" cy="54353"/>
            </a:xfrm>
            <a:custGeom>
              <a:avLst/>
              <a:gdLst>
                <a:gd name="connsiteX0" fmla="*/ 0 w 533400"/>
                <a:gd name="connsiteY0" fmla="*/ 0 h 533400"/>
                <a:gd name="connsiteX1" fmla="*/ 266700 w 533400"/>
                <a:gd name="connsiteY1" fmla="*/ 0 h 533400"/>
                <a:gd name="connsiteX2" fmla="*/ 266700 w 533400"/>
                <a:gd name="connsiteY2" fmla="*/ 266700 h 533400"/>
                <a:gd name="connsiteX3" fmla="*/ 533400 w 533400"/>
                <a:gd name="connsiteY3" fmla="*/ 266700 h 533400"/>
                <a:gd name="connsiteX4" fmla="*/ 533400 w 533400"/>
                <a:gd name="connsiteY4" fmla="*/ 533400 h 533400"/>
                <a:gd name="connsiteX5" fmla="*/ 0 w 533400"/>
                <a:gd name="connsiteY5" fmla="*/ 533400 h 533400"/>
                <a:gd name="connsiteX6" fmla="*/ 0 w 533400"/>
                <a:gd name="connsiteY6" fmla="*/ 0 h 533400"/>
                <a:gd name="connsiteX0" fmla="*/ 139700 w 977900"/>
                <a:gd name="connsiteY0" fmla="*/ 0 h 622300"/>
                <a:gd name="connsiteX1" fmla="*/ 406400 w 977900"/>
                <a:gd name="connsiteY1" fmla="*/ 0 h 622300"/>
                <a:gd name="connsiteX2" fmla="*/ 406400 w 977900"/>
                <a:gd name="connsiteY2" fmla="*/ 266700 h 622300"/>
                <a:gd name="connsiteX3" fmla="*/ 673100 w 977900"/>
                <a:gd name="connsiteY3" fmla="*/ 266700 h 622300"/>
                <a:gd name="connsiteX4" fmla="*/ 977900 w 977900"/>
                <a:gd name="connsiteY4" fmla="*/ 533400 h 622300"/>
                <a:gd name="connsiteX5" fmla="*/ 139700 w 977900"/>
                <a:gd name="connsiteY5" fmla="*/ 533400 h 622300"/>
                <a:gd name="connsiteX6" fmla="*/ 139700 w 977900"/>
                <a:gd name="connsiteY6" fmla="*/ 0 h 622300"/>
                <a:gd name="connsiteX0" fmla="*/ 139700 w 977900"/>
                <a:gd name="connsiteY0" fmla="*/ 0 h 533400"/>
                <a:gd name="connsiteX1" fmla="*/ 406400 w 977900"/>
                <a:gd name="connsiteY1" fmla="*/ 0 h 533400"/>
                <a:gd name="connsiteX2" fmla="*/ 406400 w 977900"/>
                <a:gd name="connsiteY2" fmla="*/ 266700 h 533400"/>
                <a:gd name="connsiteX3" fmla="*/ 673100 w 977900"/>
                <a:gd name="connsiteY3" fmla="*/ 266700 h 533400"/>
                <a:gd name="connsiteX4" fmla="*/ 977900 w 977900"/>
                <a:gd name="connsiteY4" fmla="*/ 533400 h 533400"/>
                <a:gd name="connsiteX5" fmla="*/ 139700 w 977900"/>
                <a:gd name="connsiteY5" fmla="*/ 533400 h 533400"/>
                <a:gd name="connsiteX6" fmla="*/ 139700 w 9779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80238 w 838200"/>
                <a:gd name="connsiteY2" fmla="*/ 321721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9103 w 838200"/>
                <a:gd name="connsiteY1" fmla="*/ 148143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3821 h 385257"/>
                <a:gd name="connsiteX1" fmla="*/ 169103 w 838200"/>
                <a:gd name="connsiteY1" fmla="*/ 0 h 385257"/>
                <a:gd name="connsiteX2" fmla="*/ 169539 w 838200"/>
                <a:gd name="connsiteY2" fmla="*/ 177344 h 385257"/>
                <a:gd name="connsiteX3" fmla="*/ 658906 w 838200"/>
                <a:gd name="connsiteY3" fmla="*/ 142089 h 385257"/>
                <a:gd name="connsiteX4" fmla="*/ 838200 w 838200"/>
                <a:gd name="connsiteY4" fmla="*/ 385257 h 385257"/>
                <a:gd name="connsiteX5" fmla="*/ 0 w 838200"/>
                <a:gd name="connsiteY5" fmla="*/ 385257 h 385257"/>
                <a:gd name="connsiteX6" fmla="*/ 0 w 838200"/>
                <a:gd name="connsiteY6" fmla="*/ 3821 h 385257"/>
                <a:gd name="connsiteX0" fmla="*/ 0 w 838200"/>
                <a:gd name="connsiteY0" fmla="*/ 3821 h 385257"/>
                <a:gd name="connsiteX1" fmla="*/ 169103 w 838200"/>
                <a:gd name="connsiteY1" fmla="*/ 0 h 385257"/>
                <a:gd name="connsiteX2" fmla="*/ 169539 w 838200"/>
                <a:gd name="connsiteY2" fmla="*/ 177344 h 385257"/>
                <a:gd name="connsiteX3" fmla="*/ 830301 w 838200"/>
                <a:gd name="connsiteY3" fmla="*/ 200877 h 385257"/>
                <a:gd name="connsiteX4" fmla="*/ 838200 w 838200"/>
                <a:gd name="connsiteY4" fmla="*/ 385257 h 385257"/>
                <a:gd name="connsiteX5" fmla="*/ 0 w 838200"/>
                <a:gd name="connsiteY5" fmla="*/ 385257 h 385257"/>
                <a:gd name="connsiteX6" fmla="*/ 0 w 838200"/>
                <a:gd name="connsiteY6" fmla="*/ 3821 h 385257"/>
                <a:gd name="connsiteX0" fmla="*/ 0 w 843402"/>
                <a:gd name="connsiteY0" fmla="*/ 3821 h 385257"/>
                <a:gd name="connsiteX1" fmla="*/ 169103 w 843402"/>
                <a:gd name="connsiteY1" fmla="*/ 0 h 385257"/>
                <a:gd name="connsiteX2" fmla="*/ 169539 w 843402"/>
                <a:gd name="connsiteY2" fmla="*/ 177344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43402"/>
                <a:gd name="connsiteY0" fmla="*/ 3821 h 385257"/>
                <a:gd name="connsiteX1" fmla="*/ 169103 w 843402"/>
                <a:gd name="connsiteY1" fmla="*/ 0 h 385257"/>
                <a:gd name="connsiteX2" fmla="*/ 169094 w 843402"/>
                <a:gd name="connsiteY2" fmla="*/ 204315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38200"/>
                <a:gd name="connsiteY0" fmla="*/ 3821 h 385257"/>
                <a:gd name="connsiteX1" fmla="*/ 169103 w 838200"/>
                <a:gd name="connsiteY1" fmla="*/ 0 h 385257"/>
                <a:gd name="connsiteX2" fmla="*/ 169094 w 838200"/>
                <a:gd name="connsiteY2" fmla="*/ 204315 h 385257"/>
                <a:gd name="connsiteX3" fmla="*/ 834488 w 838200"/>
                <a:gd name="connsiteY3" fmla="*/ 208454 h 385257"/>
                <a:gd name="connsiteX4" fmla="*/ 838200 w 838200"/>
                <a:gd name="connsiteY4" fmla="*/ 385257 h 385257"/>
                <a:gd name="connsiteX5" fmla="*/ 0 w 838200"/>
                <a:gd name="connsiteY5" fmla="*/ 385257 h 385257"/>
                <a:gd name="connsiteX6" fmla="*/ 0 w 838200"/>
                <a:gd name="connsiteY6" fmla="*/ 3821 h 3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385257">
                  <a:moveTo>
                    <a:pt x="0" y="3821"/>
                  </a:moveTo>
                  <a:lnTo>
                    <a:pt x="169103" y="0"/>
                  </a:lnTo>
                  <a:cubicBezTo>
                    <a:pt x="169248" y="59115"/>
                    <a:pt x="168949" y="145200"/>
                    <a:pt x="169094" y="204315"/>
                  </a:cubicBezTo>
                  <a:lnTo>
                    <a:pt x="834488" y="208454"/>
                  </a:lnTo>
                  <a:cubicBezTo>
                    <a:pt x="835725" y="267388"/>
                    <a:pt x="836963" y="326323"/>
                    <a:pt x="838200" y="385257"/>
                  </a:cubicBezTo>
                  <a:lnTo>
                    <a:pt x="0" y="385257"/>
                  </a:lnTo>
                  <a:lnTo>
                    <a:pt x="0" y="38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30" name="Group 29">
            <a:extLst>
              <a:ext uri="{FF2B5EF4-FFF2-40B4-BE49-F238E27FC236}">
                <a16:creationId xmlns:a16="http://schemas.microsoft.com/office/drawing/2014/main" id="{FED66689-885F-4715-2BF3-E669F3FE3B82}"/>
              </a:ext>
            </a:extLst>
          </p:cNvPr>
          <p:cNvGrpSpPr/>
          <p:nvPr/>
        </p:nvGrpSpPr>
        <p:grpSpPr>
          <a:xfrm>
            <a:off x="3548099" y="4078239"/>
            <a:ext cx="228600" cy="228600"/>
            <a:chOff x="5291339" y="4116885"/>
            <a:chExt cx="228600" cy="228600"/>
          </a:xfrm>
        </p:grpSpPr>
        <p:sp>
          <p:nvSpPr>
            <p:cNvPr id="31" name="Oval 30">
              <a:extLst>
                <a:ext uri="{FF2B5EF4-FFF2-40B4-BE49-F238E27FC236}">
                  <a16:creationId xmlns:a16="http://schemas.microsoft.com/office/drawing/2014/main" id="{B6F8CD23-F0E8-4420-29E9-E7C6E4530D82}"/>
                </a:ext>
              </a:extLst>
            </p:cNvPr>
            <p:cNvSpPr/>
            <p:nvPr/>
          </p:nvSpPr>
          <p:spPr>
            <a:xfrm rot="20856715">
              <a:off x="5291339" y="4116885"/>
              <a:ext cx="228600" cy="2286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 name="Freeform 20">
              <a:extLst>
                <a:ext uri="{FF2B5EF4-FFF2-40B4-BE49-F238E27FC236}">
                  <a16:creationId xmlns:a16="http://schemas.microsoft.com/office/drawing/2014/main" id="{61C43BA9-BFFA-B613-91F1-A30A41FE7426}"/>
                </a:ext>
              </a:extLst>
            </p:cNvPr>
            <p:cNvSpPr/>
            <p:nvPr/>
          </p:nvSpPr>
          <p:spPr>
            <a:xfrm rot="19056715">
              <a:off x="5346512" y="4204009"/>
              <a:ext cx="118254" cy="54353"/>
            </a:xfrm>
            <a:custGeom>
              <a:avLst/>
              <a:gdLst>
                <a:gd name="connsiteX0" fmla="*/ 0 w 533400"/>
                <a:gd name="connsiteY0" fmla="*/ 0 h 533400"/>
                <a:gd name="connsiteX1" fmla="*/ 266700 w 533400"/>
                <a:gd name="connsiteY1" fmla="*/ 0 h 533400"/>
                <a:gd name="connsiteX2" fmla="*/ 266700 w 533400"/>
                <a:gd name="connsiteY2" fmla="*/ 266700 h 533400"/>
                <a:gd name="connsiteX3" fmla="*/ 533400 w 533400"/>
                <a:gd name="connsiteY3" fmla="*/ 266700 h 533400"/>
                <a:gd name="connsiteX4" fmla="*/ 533400 w 533400"/>
                <a:gd name="connsiteY4" fmla="*/ 533400 h 533400"/>
                <a:gd name="connsiteX5" fmla="*/ 0 w 533400"/>
                <a:gd name="connsiteY5" fmla="*/ 533400 h 533400"/>
                <a:gd name="connsiteX6" fmla="*/ 0 w 533400"/>
                <a:gd name="connsiteY6" fmla="*/ 0 h 533400"/>
                <a:gd name="connsiteX0" fmla="*/ 139700 w 977900"/>
                <a:gd name="connsiteY0" fmla="*/ 0 h 622300"/>
                <a:gd name="connsiteX1" fmla="*/ 406400 w 977900"/>
                <a:gd name="connsiteY1" fmla="*/ 0 h 622300"/>
                <a:gd name="connsiteX2" fmla="*/ 406400 w 977900"/>
                <a:gd name="connsiteY2" fmla="*/ 266700 h 622300"/>
                <a:gd name="connsiteX3" fmla="*/ 673100 w 977900"/>
                <a:gd name="connsiteY3" fmla="*/ 266700 h 622300"/>
                <a:gd name="connsiteX4" fmla="*/ 977900 w 977900"/>
                <a:gd name="connsiteY4" fmla="*/ 533400 h 622300"/>
                <a:gd name="connsiteX5" fmla="*/ 139700 w 977900"/>
                <a:gd name="connsiteY5" fmla="*/ 533400 h 622300"/>
                <a:gd name="connsiteX6" fmla="*/ 139700 w 977900"/>
                <a:gd name="connsiteY6" fmla="*/ 0 h 622300"/>
                <a:gd name="connsiteX0" fmla="*/ 139700 w 977900"/>
                <a:gd name="connsiteY0" fmla="*/ 0 h 533400"/>
                <a:gd name="connsiteX1" fmla="*/ 406400 w 977900"/>
                <a:gd name="connsiteY1" fmla="*/ 0 h 533400"/>
                <a:gd name="connsiteX2" fmla="*/ 406400 w 977900"/>
                <a:gd name="connsiteY2" fmla="*/ 266700 h 533400"/>
                <a:gd name="connsiteX3" fmla="*/ 673100 w 977900"/>
                <a:gd name="connsiteY3" fmla="*/ 266700 h 533400"/>
                <a:gd name="connsiteX4" fmla="*/ 977900 w 977900"/>
                <a:gd name="connsiteY4" fmla="*/ 533400 h 533400"/>
                <a:gd name="connsiteX5" fmla="*/ 139700 w 977900"/>
                <a:gd name="connsiteY5" fmla="*/ 533400 h 533400"/>
                <a:gd name="connsiteX6" fmla="*/ 139700 w 9779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80238 w 838200"/>
                <a:gd name="connsiteY2" fmla="*/ 321721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9103 w 838200"/>
                <a:gd name="connsiteY1" fmla="*/ 148143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3821 h 385257"/>
                <a:gd name="connsiteX1" fmla="*/ 169103 w 838200"/>
                <a:gd name="connsiteY1" fmla="*/ 0 h 385257"/>
                <a:gd name="connsiteX2" fmla="*/ 169539 w 838200"/>
                <a:gd name="connsiteY2" fmla="*/ 177344 h 385257"/>
                <a:gd name="connsiteX3" fmla="*/ 658906 w 838200"/>
                <a:gd name="connsiteY3" fmla="*/ 142089 h 385257"/>
                <a:gd name="connsiteX4" fmla="*/ 838200 w 838200"/>
                <a:gd name="connsiteY4" fmla="*/ 385257 h 385257"/>
                <a:gd name="connsiteX5" fmla="*/ 0 w 838200"/>
                <a:gd name="connsiteY5" fmla="*/ 385257 h 385257"/>
                <a:gd name="connsiteX6" fmla="*/ 0 w 838200"/>
                <a:gd name="connsiteY6" fmla="*/ 3821 h 385257"/>
                <a:gd name="connsiteX0" fmla="*/ 0 w 838200"/>
                <a:gd name="connsiteY0" fmla="*/ 3821 h 385257"/>
                <a:gd name="connsiteX1" fmla="*/ 169103 w 838200"/>
                <a:gd name="connsiteY1" fmla="*/ 0 h 385257"/>
                <a:gd name="connsiteX2" fmla="*/ 169539 w 838200"/>
                <a:gd name="connsiteY2" fmla="*/ 177344 h 385257"/>
                <a:gd name="connsiteX3" fmla="*/ 830301 w 838200"/>
                <a:gd name="connsiteY3" fmla="*/ 200877 h 385257"/>
                <a:gd name="connsiteX4" fmla="*/ 838200 w 838200"/>
                <a:gd name="connsiteY4" fmla="*/ 385257 h 385257"/>
                <a:gd name="connsiteX5" fmla="*/ 0 w 838200"/>
                <a:gd name="connsiteY5" fmla="*/ 385257 h 385257"/>
                <a:gd name="connsiteX6" fmla="*/ 0 w 838200"/>
                <a:gd name="connsiteY6" fmla="*/ 3821 h 385257"/>
                <a:gd name="connsiteX0" fmla="*/ 0 w 843402"/>
                <a:gd name="connsiteY0" fmla="*/ 3821 h 385257"/>
                <a:gd name="connsiteX1" fmla="*/ 169103 w 843402"/>
                <a:gd name="connsiteY1" fmla="*/ 0 h 385257"/>
                <a:gd name="connsiteX2" fmla="*/ 169539 w 843402"/>
                <a:gd name="connsiteY2" fmla="*/ 177344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43402"/>
                <a:gd name="connsiteY0" fmla="*/ 3821 h 385257"/>
                <a:gd name="connsiteX1" fmla="*/ 169103 w 843402"/>
                <a:gd name="connsiteY1" fmla="*/ 0 h 385257"/>
                <a:gd name="connsiteX2" fmla="*/ 169094 w 843402"/>
                <a:gd name="connsiteY2" fmla="*/ 204315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38200"/>
                <a:gd name="connsiteY0" fmla="*/ 3821 h 385257"/>
                <a:gd name="connsiteX1" fmla="*/ 169103 w 838200"/>
                <a:gd name="connsiteY1" fmla="*/ 0 h 385257"/>
                <a:gd name="connsiteX2" fmla="*/ 169094 w 838200"/>
                <a:gd name="connsiteY2" fmla="*/ 204315 h 385257"/>
                <a:gd name="connsiteX3" fmla="*/ 834488 w 838200"/>
                <a:gd name="connsiteY3" fmla="*/ 208454 h 385257"/>
                <a:gd name="connsiteX4" fmla="*/ 838200 w 838200"/>
                <a:gd name="connsiteY4" fmla="*/ 385257 h 385257"/>
                <a:gd name="connsiteX5" fmla="*/ 0 w 838200"/>
                <a:gd name="connsiteY5" fmla="*/ 385257 h 385257"/>
                <a:gd name="connsiteX6" fmla="*/ 0 w 838200"/>
                <a:gd name="connsiteY6" fmla="*/ 3821 h 3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385257">
                  <a:moveTo>
                    <a:pt x="0" y="3821"/>
                  </a:moveTo>
                  <a:lnTo>
                    <a:pt x="169103" y="0"/>
                  </a:lnTo>
                  <a:cubicBezTo>
                    <a:pt x="169248" y="59115"/>
                    <a:pt x="168949" y="145200"/>
                    <a:pt x="169094" y="204315"/>
                  </a:cubicBezTo>
                  <a:lnTo>
                    <a:pt x="834488" y="208454"/>
                  </a:lnTo>
                  <a:cubicBezTo>
                    <a:pt x="835725" y="267388"/>
                    <a:pt x="836963" y="326323"/>
                    <a:pt x="838200" y="385257"/>
                  </a:cubicBezTo>
                  <a:lnTo>
                    <a:pt x="0" y="385257"/>
                  </a:lnTo>
                  <a:lnTo>
                    <a:pt x="0" y="38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33" name="Group 32">
            <a:extLst>
              <a:ext uri="{FF2B5EF4-FFF2-40B4-BE49-F238E27FC236}">
                <a16:creationId xmlns:a16="http://schemas.microsoft.com/office/drawing/2014/main" id="{5DD7676D-7CC9-BDB0-39D8-BD158B7D1DAE}"/>
              </a:ext>
            </a:extLst>
          </p:cNvPr>
          <p:cNvGrpSpPr/>
          <p:nvPr/>
        </p:nvGrpSpPr>
        <p:grpSpPr>
          <a:xfrm>
            <a:off x="3548099" y="4458626"/>
            <a:ext cx="228600" cy="228600"/>
            <a:chOff x="5291339" y="4116885"/>
            <a:chExt cx="228600" cy="228600"/>
          </a:xfrm>
        </p:grpSpPr>
        <p:sp>
          <p:nvSpPr>
            <p:cNvPr id="45" name="Oval 44">
              <a:extLst>
                <a:ext uri="{FF2B5EF4-FFF2-40B4-BE49-F238E27FC236}">
                  <a16:creationId xmlns:a16="http://schemas.microsoft.com/office/drawing/2014/main" id="{07FC1CA4-435C-5B54-81FD-D27A9C4014C4}"/>
                </a:ext>
              </a:extLst>
            </p:cNvPr>
            <p:cNvSpPr/>
            <p:nvPr/>
          </p:nvSpPr>
          <p:spPr>
            <a:xfrm rot="20856715">
              <a:off x="5291339" y="4116885"/>
              <a:ext cx="228600" cy="2286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 name="Freeform 20">
              <a:extLst>
                <a:ext uri="{FF2B5EF4-FFF2-40B4-BE49-F238E27FC236}">
                  <a16:creationId xmlns:a16="http://schemas.microsoft.com/office/drawing/2014/main" id="{73034751-3BB2-AE8A-9AB6-6ED227A7CEC7}"/>
                </a:ext>
              </a:extLst>
            </p:cNvPr>
            <p:cNvSpPr/>
            <p:nvPr/>
          </p:nvSpPr>
          <p:spPr>
            <a:xfrm rot="19056715">
              <a:off x="5346512" y="4204009"/>
              <a:ext cx="118254" cy="54353"/>
            </a:xfrm>
            <a:custGeom>
              <a:avLst/>
              <a:gdLst>
                <a:gd name="connsiteX0" fmla="*/ 0 w 533400"/>
                <a:gd name="connsiteY0" fmla="*/ 0 h 533400"/>
                <a:gd name="connsiteX1" fmla="*/ 266700 w 533400"/>
                <a:gd name="connsiteY1" fmla="*/ 0 h 533400"/>
                <a:gd name="connsiteX2" fmla="*/ 266700 w 533400"/>
                <a:gd name="connsiteY2" fmla="*/ 266700 h 533400"/>
                <a:gd name="connsiteX3" fmla="*/ 533400 w 533400"/>
                <a:gd name="connsiteY3" fmla="*/ 266700 h 533400"/>
                <a:gd name="connsiteX4" fmla="*/ 533400 w 533400"/>
                <a:gd name="connsiteY4" fmla="*/ 533400 h 533400"/>
                <a:gd name="connsiteX5" fmla="*/ 0 w 533400"/>
                <a:gd name="connsiteY5" fmla="*/ 533400 h 533400"/>
                <a:gd name="connsiteX6" fmla="*/ 0 w 533400"/>
                <a:gd name="connsiteY6" fmla="*/ 0 h 533400"/>
                <a:gd name="connsiteX0" fmla="*/ 139700 w 977900"/>
                <a:gd name="connsiteY0" fmla="*/ 0 h 622300"/>
                <a:gd name="connsiteX1" fmla="*/ 406400 w 977900"/>
                <a:gd name="connsiteY1" fmla="*/ 0 h 622300"/>
                <a:gd name="connsiteX2" fmla="*/ 406400 w 977900"/>
                <a:gd name="connsiteY2" fmla="*/ 266700 h 622300"/>
                <a:gd name="connsiteX3" fmla="*/ 673100 w 977900"/>
                <a:gd name="connsiteY3" fmla="*/ 266700 h 622300"/>
                <a:gd name="connsiteX4" fmla="*/ 977900 w 977900"/>
                <a:gd name="connsiteY4" fmla="*/ 533400 h 622300"/>
                <a:gd name="connsiteX5" fmla="*/ 139700 w 977900"/>
                <a:gd name="connsiteY5" fmla="*/ 533400 h 622300"/>
                <a:gd name="connsiteX6" fmla="*/ 139700 w 977900"/>
                <a:gd name="connsiteY6" fmla="*/ 0 h 622300"/>
                <a:gd name="connsiteX0" fmla="*/ 139700 w 977900"/>
                <a:gd name="connsiteY0" fmla="*/ 0 h 533400"/>
                <a:gd name="connsiteX1" fmla="*/ 406400 w 977900"/>
                <a:gd name="connsiteY1" fmla="*/ 0 h 533400"/>
                <a:gd name="connsiteX2" fmla="*/ 406400 w 977900"/>
                <a:gd name="connsiteY2" fmla="*/ 266700 h 533400"/>
                <a:gd name="connsiteX3" fmla="*/ 673100 w 977900"/>
                <a:gd name="connsiteY3" fmla="*/ 266700 h 533400"/>
                <a:gd name="connsiteX4" fmla="*/ 977900 w 977900"/>
                <a:gd name="connsiteY4" fmla="*/ 533400 h 533400"/>
                <a:gd name="connsiteX5" fmla="*/ 139700 w 977900"/>
                <a:gd name="connsiteY5" fmla="*/ 533400 h 533400"/>
                <a:gd name="connsiteX6" fmla="*/ 139700 w 9779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80238 w 838200"/>
                <a:gd name="connsiteY2" fmla="*/ 321721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9103 w 838200"/>
                <a:gd name="connsiteY1" fmla="*/ 148143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3821 h 385257"/>
                <a:gd name="connsiteX1" fmla="*/ 169103 w 838200"/>
                <a:gd name="connsiteY1" fmla="*/ 0 h 385257"/>
                <a:gd name="connsiteX2" fmla="*/ 169539 w 838200"/>
                <a:gd name="connsiteY2" fmla="*/ 177344 h 385257"/>
                <a:gd name="connsiteX3" fmla="*/ 658906 w 838200"/>
                <a:gd name="connsiteY3" fmla="*/ 142089 h 385257"/>
                <a:gd name="connsiteX4" fmla="*/ 838200 w 838200"/>
                <a:gd name="connsiteY4" fmla="*/ 385257 h 385257"/>
                <a:gd name="connsiteX5" fmla="*/ 0 w 838200"/>
                <a:gd name="connsiteY5" fmla="*/ 385257 h 385257"/>
                <a:gd name="connsiteX6" fmla="*/ 0 w 838200"/>
                <a:gd name="connsiteY6" fmla="*/ 3821 h 385257"/>
                <a:gd name="connsiteX0" fmla="*/ 0 w 838200"/>
                <a:gd name="connsiteY0" fmla="*/ 3821 h 385257"/>
                <a:gd name="connsiteX1" fmla="*/ 169103 w 838200"/>
                <a:gd name="connsiteY1" fmla="*/ 0 h 385257"/>
                <a:gd name="connsiteX2" fmla="*/ 169539 w 838200"/>
                <a:gd name="connsiteY2" fmla="*/ 177344 h 385257"/>
                <a:gd name="connsiteX3" fmla="*/ 830301 w 838200"/>
                <a:gd name="connsiteY3" fmla="*/ 200877 h 385257"/>
                <a:gd name="connsiteX4" fmla="*/ 838200 w 838200"/>
                <a:gd name="connsiteY4" fmla="*/ 385257 h 385257"/>
                <a:gd name="connsiteX5" fmla="*/ 0 w 838200"/>
                <a:gd name="connsiteY5" fmla="*/ 385257 h 385257"/>
                <a:gd name="connsiteX6" fmla="*/ 0 w 838200"/>
                <a:gd name="connsiteY6" fmla="*/ 3821 h 385257"/>
                <a:gd name="connsiteX0" fmla="*/ 0 w 843402"/>
                <a:gd name="connsiteY0" fmla="*/ 3821 h 385257"/>
                <a:gd name="connsiteX1" fmla="*/ 169103 w 843402"/>
                <a:gd name="connsiteY1" fmla="*/ 0 h 385257"/>
                <a:gd name="connsiteX2" fmla="*/ 169539 w 843402"/>
                <a:gd name="connsiteY2" fmla="*/ 177344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43402"/>
                <a:gd name="connsiteY0" fmla="*/ 3821 h 385257"/>
                <a:gd name="connsiteX1" fmla="*/ 169103 w 843402"/>
                <a:gd name="connsiteY1" fmla="*/ 0 h 385257"/>
                <a:gd name="connsiteX2" fmla="*/ 169094 w 843402"/>
                <a:gd name="connsiteY2" fmla="*/ 204315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38200"/>
                <a:gd name="connsiteY0" fmla="*/ 3821 h 385257"/>
                <a:gd name="connsiteX1" fmla="*/ 169103 w 838200"/>
                <a:gd name="connsiteY1" fmla="*/ 0 h 385257"/>
                <a:gd name="connsiteX2" fmla="*/ 169094 w 838200"/>
                <a:gd name="connsiteY2" fmla="*/ 204315 h 385257"/>
                <a:gd name="connsiteX3" fmla="*/ 834488 w 838200"/>
                <a:gd name="connsiteY3" fmla="*/ 208454 h 385257"/>
                <a:gd name="connsiteX4" fmla="*/ 838200 w 838200"/>
                <a:gd name="connsiteY4" fmla="*/ 385257 h 385257"/>
                <a:gd name="connsiteX5" fmla="*/ 0 w 838200"/>
                <a:gd name="connsiteY5" fmla="*/ 385257 h 385257"/>
                <a:gd name="connsiteX6" fmla="*/ 0 w 838200"/>
                <a:gd name="connsiteY6" fmla="*/ 3821 h 3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385257">
                  <a:moveTo>
                    <a:pt x="0" y="3821"/>
                  </a:moveTo>
                  <a:lnTo>
                    <a:pt x="169103" y="0"/>
                  </a:lnTo>
                  <a:cubicBezTo>
                    <a:pt x="169248" y="59115"/>
                    <a:pt x="168949" y="145200"/>
                    <a:pt x="169094" y="204315"/>
                  </a:cubicBezTo>
                  <a:lnTo>
                    <a:pt x="834488" y="208454"/>
                  </a:lnTo>
                  <a:cubicBezTo>
                    <a:pt x="835725" y="267388"/>
                    <a:pt x="836963" y="326323"/>
                    <a:pt x="838200" y="385257"/>
                  </a:cubicBezTo>
                  <a:lnTo>
                    <a:pt x="0" y="385257"/>
                  </a:lnTo>
                  <a:lnTo>
                    <a:pt x="0" y="38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49" name="Group 48">
            <a:extLst>
              <a:ext uri="{FF2B5EF4-FFF2-40B4-BE49-F238E27FC236}">
                <a16:creationId xmlns:a16="http://schemas.microsoft.com/office/drawing/2014/main" id="{71D4362B-6265-70D8-8487-1F586966A6FE}"/>
              </a:ext>
            </a:extLst>
          </p:cNvPr>
          <p:cNvGrpSpPr/>
          <p:nvPr/>
        </p:nvGrpSpPr>
        <p:grpSpPr>
          <a:xfrm>
            <a:off x="3548099" y="4828428"/>
            <a:ext cx="228600" cy="228600"/>
            <a:chOff x="5291339" y="4116885"/>
            <a:chExt cx="228600" cy="228600"/>
          </a:xfrm>
        </p:grpSpPr>
        <p:sp>
          <p:nvSpPr>
            <p:cNvPr id="50" name="Oval 49">
              <a:extLst>
                <a:ext uri="{FF2B5EF4-FFF2-40B4-BE49-F238E27FC236}">
                  <a16:creationId xmlns:a16="http://schemas.microsoft.com/office/drawing/2014/main" id="{31E46EC4-38B5-D9AB-CAD9-CFDA9C0003F6}"/>
                </a:ext>
              </a:extLst>
            </p:cNvPr>
            <p:cNvSpPr/>
            <p:nvPr/>
          </p:nvSpPr>
          <p:spPr>
            <a:xfrm rot="20856715">
              <a:off x="5291339" y="4116885"/>
              <a:ext cx="228600" cy="2286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1" name="Freeform 20">
              <a:extLst>
                <a:ext uri="{FF2B5EF4-FFF2-40B4-BE49-F238E27FC236}">
                  <a16:creationId xmlns:a16="http://schemas.microsoft.com/office/drawing/2014/main" id="{FCCCDB05-AD76-7A2D-4768-E12E25ABA21B}"/>
                </a:ext>
              </a:extLst>
            </p:cNvPr>
            <p:cNvSpPr/>
            <p:nvPr/>
          </p:nvSpPr>
          <p:spPr>
            <a:xfrm rot="19056715">
              <a:off x="5346512" y="4204009"/>
              <a:ext cx="118254" cy="54353"/>
            </a:xfrm>
            <a:custGeom>
              <a:avLst/>
              <a:gdLst>
                <a:gd name="connsiteX0" fmla="*/ 0 w 533400"/>
                <a:gd name="connsiteY0" fmla="*/ 0 h 533400"/>
                <a:gd name="connsiteX1" fmla="*/ 266700 w 533400"/>
                <a:gd name="connsiteY1" fmla="*/ 0 h 533400"/>
                <a:gd name="connsiteX2" fmla="*/ 266700 w 533400"/>
                <a:gd name="connsiteY2" fmla="*/ 266700 h 533400"/>
                <a:gd name="connsiteX3" fmla="*/ 533400 w 533400"/>
                <a:gd name="connsiteY3" fmla="*/ 266700 h 533400"/>
                <a:gd name="connsiteX4" fmla="*/ 533400 w 533400"/>
                <a:gd name="connsiteY4" fmla="*/ 533400 h 533400"/>
                <a:gd name="connsiteX5" fmla="*/ 0 w 533400"/>
                <a:gd name="connsiteY5" fmla="*/ 533400 h 533400"/>
                <a:gd name="connsiteX6" fmla="*/ 0 w 533400"/>
                <a:gd name="connsiteY6" fmla="*/ 0 h 533400"/>
                <a:gd name="connsiteX0" fmla="*/ 139700 w 977900"/>
                <a:gd name="connsiteY0" fmla="*/ 0 h 622300"/>
                <a:gd name="connsiteX1" fmla="*/ 406400 w 977900"/>
                <a:gd name="connsiteY1" fmla="*/ 0 h 622300"/>
                <a:gd name="connsiteX2" fmla="*/ 406400 w 977900"/>
                <a:gd name="connsiteY2" fmla="*/ 266700 h 622300"/>
                <a:gd name="connsiteX3" fmla="*/ 673100 w 977900"/>
                <a:gd name="connsiteY3" fmla="*/ 266700 h 622300"/>
                <a:gd name="connsiteX4" fmla="*/ 977900 w 977900"/>
                <a:gd name="connsiteY4" fmla="*/ 533400 h 622300"/>
                <a:gd name="connsiteX5" fmla="*/ 139700 w 977900"/>
                <a:gd name="connsiteY5" fmla="*/ 533400 h 622300"/>
                <a:gd name="connsiteX6" fmla="*/ 139700 w 977900"/>
                <a:gd name="connsiteY6" fmla="*/ 0 h 622300"/>
                <a:gd name="connsiteX0" fmla="*/ 139700 w 977900"/>
                <a:gd name="connsiteY0" fmla="*/ 0 h 533400"/>
                <a:gd name="connsiteX1" fmla="*/ 406400 w 977900"/>
                <a:gd name="connsiteY1" fmla="*/ 0 h 533400"/>
                <a:gd name="connsiteX2" fmla="*/ 406400 w 977900"/>
                <a:gd name="connsiteY2" fmla="*/ 266700 h 533400"/>
                <a:gd name="connsiteX3" fmla="*/ 673100 w 977900"/>
                <a:gd name="connsiteY3" fmla="*/ 266700 h 533400"/>
                <a:gd name="connsiteX4" fmla="*/ 977900 w 977900"/>
                <a:gd name="connsiteY4" fmla="*/ 533400 h 533400"/>
                <a:gd name="connsiteX5" fmla="*/ 139700 w 977900"/>
                <a:gd name="connsiteY5" fmla="*/ 533400 h 533400"/>
                <a:gd name="connsiteX6" fmla="*/ 139700 w 9779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80238 w 838200"/>
                <a:gd name="connsiteY2" fmla="*/ 321721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9103 w 838200"/>
                <a:gd name="connsiteY1" fmla="*/ 148143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3821 h 385257"/>
                <a:gd name="connsiteX1" fmla="*/ 169103 w 838200"/>
                <a:gd name="connsiteY1" fmla="*/ 0 h 385257"/>
                <a:gd name="connsiteX2" fmla="*/ 169539 w 838200"/>
                <a:gd name="connsiteY2" fmla="*/ 177344 h 385257"/>
                <a:gd name="connsiteX3" fmla="*/ 658906 w 838200"/>
                <a:gd name="connsiteY3" fmla="*/ 142089 h 385257"/>
                <a:gd name="connsiteX4" fmla="*/ 838200 w 838200"/>
                <a:gd name="connsiteY4" fmla="*/ 385257 h 385257"/>
                <a:gd name="connsiteX5" fmla="*/ 0 w 838200"/>
                <a:gd name="connsiteY5" fmla="*/ 385257 h 385257"/>
                <a:gd name="connsiteX6" fmla="*/ 0 w 838200"/>
                <a:gd name="connsiteY6" fmla="*/ 3821 h 385257"/>
                <a:gd name="connsiteX0" fmla="*/ 0 w 838200"/>
                <a:gd name="connsiteY0" fmla="*/ 3821 h 385257"/>
                <a:gd name="connsiteX1" fmla="*/ 169103 w 838200"/>
                <a:gd name="connsiteY1" fmla="*/ 0 h 385257"/>
                <a:gd name="connsiteX2" fmla="*/ 169539 w 838200"/>
                <a:gd name="connsiteY2" fmla="*/ 177344 h 385257"/>
                <a:gd name="connsiteX3" fmla="*/ 830301 w 838200"/>
                <a:gd name="connsiteY3" fmla="*/ 200877 h 385257"/>
                <a:gd name="connsiteX4" fmla="*/ 838200 w 838200"/>
                <a:gd name="connsiteY4" fmla="*/ 385257 h 385257"/>
                <a:gd name="connsiteX5" fmla="*/ 0 w 838200"/>
                <a:gd name="connsiteY5" fmla="*/ 385257 h 385257"/>
                <a:gd name="connsiteX6" fmla="*/ 0 w 838200"/>
                <a:gd name="connsiteY6" fmla="*/ 3821 h 385257"/>
                <a:gd name="connsiteX0" fmla="*/ 0 w 843402"/>
                <a:gd name="connsiteY0" fmla="*/ 3821 h 385257"/>
                <a:gd name="connsiteX1" fmla="*/ 169103 w 843402"/>
                <a:gd name="connsiteY1" fmla="*/ 0 h 385257"/>
                <a:gd name="connsiteX2" fmla="*/ 169539 w 843402"/>
                <a:gd name="connsiteY2" fmla="*/ 177344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43402"/>
                <a:gd name="connsiteY0" fmla="*/ 3821 h 385257"/>
                <a:gd name="connsiteX1" fmla="*/ 169103 w 843402"/>
                <a:gd name="connsiteY1" fmla="*/ 0 h 385257"/>
                <a:gd name="connsiteX2" fmla="*/ 169094 w 843402"/>
                <a:gd name="connsiteY2" fmla="*/ 204315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38200"/>
                <a:gd name="connsiteY0" fmla="*/ 3821 h 385257"/>
                <a:gd name="connsiteX1" fmla="*/ 169103 w 838200"/>
                <a:gd name="connsiteY1" fmla="*/ 0 h 385257"/>
                <a:gd name="connsiteX2" fmla="*/ 169094 w 838200"/>
                <a:gd name="connsiteY2" fmla="*/ 204315 h 385257"/>
                <a:gd name="connsiteX3" fmla="*/ 834488 w 838200"/>
                <a:gd name="connsiteY3" fmla="*/ 208454 h 385257"/>
                <a:gd name="connsiteX4" fmla="*/ 838200 w 838200"/>
                <a:gd name="connsiteY4" fmla="*/ 385257 h 385257"/>
                <a:gd name="connsiteX5" fmla="*/ 0 w 838200"/>
                <a:gd name="connsiteY5" fmla="*/ 385257 h 385257"/>
                <a:gd name="connsiteX6" fmla="*/ 0 w 838200"/>
                <a:gd name="connsiteY6" fmla="*/ 3821 h 3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385257">
                  <a:moveTo>
                    <a:pt x="0" y="3821"/>
                  </a:moveTo>
                  <a:lnTo>
                    <a:pt x="169103" y="0"/>
                  </a:lnTo>
                  <a:cubicBezTo>
                    <a:pt x="169248" y="59115"/>
                    <a:pt x="168949" y="145200"/>
                    <a:pt x="169094" y="204315"/>
                  </a:cubicBezTo>
                  <a:lnTo>
                    <a:pt x="834488" y="208454"/>
                  </a:lnTo>
                  <a:cubicBezTo>
                    <a:pt x="835725" y="267388"/>
                    <a:pt x="836963" y="326323"/>
                    <a:pt x="838200" y="385257"/>
                  </a:cubicBezTo>
                  <a:lnTo>
                    <a:pt x="0" y="385257"/>
                  </a:lnTo>
                  <a:lnTo>
                    <a:pt x="0" y="38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52" name="Group 51">
            <a:extLst>
              <a:ext uri="{FF2B5EF4-FFF2-40B4-BE49-F238E27FC236}">
                <a16:creationId xmlns:a16="http://schemas.microsoft.com/office/drawing/2014/main" id="{5869C379-7804-A45B-6BE5-C348A347470B}"/>
              </a:ext>
            </a:extLst>
          </p:cNvPr>
          <p:cNvGrpSpPr/>
          <p:nvPr/>
        </p:nvGrpSpPr>
        <p:grpSpPr>
          <a:xfrm>
            <a:off x="3548099" y="5222831"/>
            <a:ext cx="228600" cy="228600"/>
            <a:chOff x="5291339" y="4116885"/>
            <a:chExt cx="228600" cy="228600"/>
          </a:xfrm>
        </p:grpSpPr>
        <p:sp>
          <p:nvSpPr>
            <p:cNvPr id="53" name="Oval 52">
              <a:extLst>
                <a:ext uri="{FF2B5EF4-FFF2-40B4-BE49-F238E27FC236}">
                  <a16:creationId xmlns:a16="http://schemas.microsoft.com/office/drawing/2014/main" id="{9BEBB0CC-A995-E39D-6362-19F4BFEB310B}"/>
                </a:ext>
              </a:extLst>
            </p:cNvPr>
            <p:cNvSpPr/>
            <p:nvPr/>
          </p:nvSpPr>
          <p:spPr>
            <a:xfrm rot="20856715">
              <a:off x="5291339" y="4116885"/>
              <a:ext cx="228600" cy="2286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 name="Freeform 20">
              <a:extLst>
                <a:ext uri="{FF2B5EF4-FFF2-40B4-BE49-F238E27FC236}">
                  <a16:creationId xmlns:a16="http://schemas.microsoft.com/office/drawing/2014/main" id="{BF4FBB5E-65FE-86A8-AB24-6EFCEB506CD1}"/>
                </a:ext>
              </a:extLst>
            </p:cNvPr>
            <p:cNvSpPr/>
            <p:nvPr/>
          </p:nvSpPr>
          <p:spPr>
            <a:xfrm rot="19056715">
              <a:off x="5346512" y="4204009"/>
              <a:ext cx="118254" cy="54353"/>
            </a:xfrm>
            <a:custGeom>
              <a:avLst/>
              <a:gdLst>
                <a:gd name="connsiteX0" fmla="*/ 0 w 533400"/>
                <a:gd name="connsiteY0" fmla="*/ 0 h 533400"/>
                <a:gd name="connsiteX1" fmla="*/ 266700 w 533400"/>
                <a:gd name="connsiteY1" fmla="*/ 0 h 533400"/>
                <a:gd name="connsiteX2" fmla="*/ 266700 w 533400"/>
                <a:gd name="connsiteY2" fmla="*/ 266700 h 533400"/>
                <a:gd name="connsiteX3" fmla="*/ 533400 w 533400"/>
                <a:gd name="connsiteY3" fmla="*/ 266700 h 533400"/>
                <a:gd name="connsiteX4" fmla="*/ 533400 w 533400"/>
                <a:gd name="connsiteY4" fmla="*/ 533400 h 533400"/>
                <a:gd name="connsiteX5" fmla="*/ 0 w 533400"/>
                <a:gd name="connsiteY5" fmla="*/ 533400 h 533400"/>
                <a:gd name="connsiteX6" fmla="*/ 0 w 533400"/>
                <a:gd name="connsiteY6" fmla="*/ 0 h 533400"/>
                <a:gd name="connsiteX0" fmla="*/ 139700 w 977900"/>
                <a:gd name="connsiteY0" fmla="*/ 0 h 622300"/>
                <a:gd name="connsiteX1" fmla="*/ 406400 w 977900"/>
                <a:gd name="connsiteY1" fmla="*/ 0 h 622300"/>
                <a:gd name="connsiteX2" fmla="*/ 406400 w 977900"/>
                <a:gd name="connsiteY2" fmla="*/ 266700 h 622300"/>
                <a:gd name="connsiteX3" fmla="*/ 673100 w 977900"/>
                <a:gd name="connsiteY3" fmla="*/ 266700 h 622300"/>
                <a:gd name="connsiteX4" fmla="*/ 977900 w 977900"/>
                <a:gd name="connsiteY4" fmla="*/ 533400 h 622300"/>
                <a:gd name="connsiteX5" fmla="*/ 139700 w 977900"/>
                <a:gd name="connsiteY5" fmla="*/ 533400 h 622300"/>
                <a:gd name="connsiteX6" fmla="*/ 139700 w 977900"/>
                <a:gd name="connsiteY6" fmla="*/ 0 h 622300"/>
                <a:gd name="connsiteX0" fmla="*/ 139700 w 977900"/>
                <a:gd name="connsiteY0" fmla="*/ 0 h 533400"/>
                <a:gd name="connsiteX1" fmla="*/ 406400 w 977900"/>
                <a:gd name="connsiteY1" fmla="*/ 0 h 533400"/>
                <a:gd name="connsiteX2" fmla="*/ 406400 w 977900"/>
                <a:gd name="connsiteY2" fmla="*/ 266700 h 533400"/>
                <a:gd name="connsiteX3" fmla="*/ 673100 w 977900"/>
                <a:gd name="connsiteY3" fmla="*/ 266700 h 533400"/>
                <a:gd name="connsiteX4" fmla="*/ 977900 w 977900"/>
                <a:gd name="connsiteY4" fmla="*/ 533400 h 533400"/>
                <a:gd name="connsiteX5" fmla="*/ 139700 w 977900"/>
                <a:gd name="connsiteY5" fmla="*/ 533400 h 533400"/>
                <a:gd name="connsiteX6" fmla="*/ 139700 w 9779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80238 w 838200"/>
                <a:gd name="connsiteY2" fmla="*/ 321721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9103 w 838200"/>
                <a:gd name="connsiteY1" fmla="*/ 148143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3821 h 385257"/>
                <a:gd name="connsiteX1" fmla="*/ 169103 w 838200"/>
                <a:gd name="connsiteY1" fmla="*/ 0 h 385257"/>
                <a:gd name="connsiteX2" fmla="*/ 169539 w 838200"/>
                <a:gd name="connsiteY2" fmla="*/ 177344 h 385257"/>
                <a:gd name="connsiteX3" fmla="*/ 658906 w 838200"/>
                <a:gd name="connsiteY3" fmla="*/ 142089 h 385257"/>
                <a:gd name="connsiteX4" fmla="*/ 838200 w 838200"/>
                <a:gd name="connsiteY4" fmla="*/ 385257 h 385257"/>
                <a:gd name="connsiteX5" fmla="*/ 0 w 838200"/>
                <a:gd name="connsiteY5" fmla="*/ 385257 h 385257"/>
                <a:gd name="connsiteX6" fmla="*/ 0 w 838200"/>
                <a:gd name="connsiteY6" fmla="*/ 3821 h 385257"/>
                <a:gd name="connsiteX0" fmla="*/ 0 w 838200"/>
                <a:gd name="connsiteY0" fmla="*/ 3821 h 385257"/>
                <a:gd name="connsiteX1" fmla="*/ 169103 w 838200"/>
                <a:gd name="connsiteY1" fmla="*/ 0 h 385257"/>
                <a:gd name="connsiteX2" fmla="*/ 169539 w 838200"/>
                <a:gd name="connsiteY2" fmla="*/ 177344 h 385257"/>
                <a:gd name="connsiteX3" fmla="*/ 830301 w 838200"/>
                <a:gd name="connsiteY3" fmla="*/ 200877 h 385257"/>
                <a:gd name="connsiteX4" fmla="*/ 838200 w 838200"/>
                <a:gd name="connsiteY4" fmla="*/ 385257 h 385257"/>
                <a:gd name="connsiteX5" fmla="*/ 0 w 838200"/>
                <a:gd name="connsiteY5" fmla="*/ 385257 h 385257"/>
                <a:gd name="connsiteX6" fmla="*/ 0 w 838200"/>
                <a:gd name="connsiteY6" fmla="*/ 3821 h 385257"/>
                <a:gd name="connsiteX0" fmla="*/ 0 w 843402"/>
                <a:gd name="connsiteY0" fmla="*/ 3821 h 385257"/>
                <a:gd name="connsiteX1" fmla="*/ 169103 w 843402"/>
                <a:gd name="connsiteY1" fmla="*/ 0 h 385257"/>
                <a:gd name="connsiteX2" fmla="*/ 169539 w 843402"/>
                <a:gd name="connsiteY2" fmla="*/ 177344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43402"/>
                <a:gd name="connsiteY0" fmla="*/ 3821 h 385257"/>
                <a:gd name="connsiteX1" fmla="*/ 169103 w 843402"/>
                <a:gd name="connsiteY1" fmla="*/ 0 h 385257"/>
                <a:gd name="connsiteX2" fmla="*/ 169094 w 843402"/>
                <a:gd name="connsiteY2" fmla="*/ 204315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38200"/>
                <a:gd name="connsiteY0" fmla="*/ 3821 h 385257"/>
                <a:gd name="connsiteX1" fmla="*/ 169103 w 838200"/>
                <a:gd name="connsiteY1" fmla="*/ 0 h 385257"/>
                <a:gd name="connsiteX2" fmla="*/ 169094 w 838200"/>
                <a:gd name="connsiteY2" fmla="*/ 204315 h 385257"/>
                <a:gd name="connsiteX3" fmla="*/ 834488 w 838200"/>
                <a:gd name="connsiteY3" fmla="*/ 208454 h 385257"/>
                <a:gd name="connsiteX4" fmla="*/ 838200 w 838200"/>
                <a:gd name="connsiteY4" fmla="*/ 385257 h 385257"/>
                <a:gd name="connsiteX5" fmla="*/ 0 w 838200"/>
                <a:gd name="connsiteY5" fmla="*/ 385257 h 385257"/>
                <a:gd name="connsiteX6" fmla="*/ 0 w 838200"/>
                <a:gd name="connsiteY6" fmla="*/ 3821 h 3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385257">
                  <a:moveTo>
                    <a:pt x="0" y="3821"/>
                  </a:moveTo>
                  <a:lnTo>
                    <a:pt x="169103" y="0"/>
                  </a:lnTo>
                  <a:cubicBezTo>
                    <a:pt x="169248" y="59115"/>
                    <a:pt x="168949" y="145200"/>
                    <a:pt x="169094" y="204315"/>
                  </a:cubicBezTo>
                  <a:lnTo>
                    <a:pt x="834488" y="208454"/>
                  </a:lnTo>
                  <a:cubicBezTo>
                    <a:pt x="835725" y="267388"/>
                    <a:pt x="836963" y="326323"/>
                    <a:pt x="838200" y="385257"/>
                  </a:cubicBezTo>
                  <a:lnTo>
                    <a:pt x="0" y="385257"/>
                  </a:lnTo>
                  <a:lnTo>
                    <a:pt x="0" y="38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55" name="Group 54">
            <a:extLst>
              <a:ext uri="{FF2B5EF4-FFF2-40B4-BE49-F238E27FC236}">
                <a16:creationId xmlns:a16="http://schemas.microsoft.com/office/drawing/2014/main" id="{9B87B459-C73B-B5CE-9D1B-74DA864852A9}"/>
              </a:ext>
            </a:extLst>
          </p:cNvPr>
          <p:cNvGrpSpPr/>
          <p:nvPr/>
        </p:nvGrpSpPr>
        <p:grpSpPr>
          <a:xfrm>
            <a:off x="3548099" y="5621845"/>
            <a:ext cx="228600" cy="228600"/>
            <a:chOff x="5291339" y="4116885"/>
            <a:chExt cx="228600" cy="228600"/>
          </a:xfrm>
        </p:grpSpPr>
        <p:sp>
          <p:nvSpPr>
            <p:cNvPr id="56" name="Oval 55">
              <a:extLst>
                <a:ext uri="{FF2B5EF4-FFF2-40B4-BE49-F238E27FC236}">
                  <a16:creationId xmlns:a16="http://schemas.microsoft.com/office/drawing/2014/main" id="{5AF591F4-C4AB-C321-EC02-1FB2287AB2B9}"/>
                </a:ext>
              </a:extLst>
            </p:cNvPr>
            <p:cNvSpPr/>
            <p:nvPr/>
          </p:nvSpPr>
          <p:spPr>
            <a:xfrm rot="20856715">
              <a:off x="5291339" y="4116885"/>
              <a:ext cx="228600" cy="2286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7" name="Freeform 20">
              <a:extLst>
                <a:ext uri="{FF2B5EF4-FFF2-40B4-BE49-F238E27FC236}">
                  <a16:creationId xmlns:a16="http://schemas.microsoft.com/office/drawing/2014/main" id="{0FBE0693-D98D-BA79-B421-14707CA955B5}"/>
                </a:ext>
              </a:extLst>
            </p:cNvPr>
            <p:cNvSpPr/>
            <p:nvPr/>
          </p:nvSpPr>
          <p:spPr>
            <a:xfrm rot="19056715">
              <a:off x="5346512" y="4204009"/>
              <a:ext cx="118254" cy="54353"/>
            </a:xfrm>
            <a:custGeom>
              <a:avLst/>
              <a:gdLst>
                <a:gd name="connsiteX0" fmla="*/ 0 w 533400"/>
                <a:gd name="connsiteY0" fmla="*/ 0 h 533400"/>
                <a:gd name="connsiteX1" fmla="*/ 266700 w 533400"/>
                <a:gd name="connsiteY1" fmla="*/ 0 h 533400"/>
                <a:gd name="connsiteX2" fmla="*/ 266700 w 533400"/>
                <a:gd name="connsiteY2" fmla="*/ 266700 h 533400"/>
                <a:gd name="connsiteX3" fmla="*/ 533400 w 533400"/>
                <a:gd name="connsiteY3" fmla="*/ 266700 h 533400"/>
                <a:gd name="connsiteX4" fmla="*/ 533400 w 533400"/>
                <a:gd name="connsiteY4" fmla="*/ 533400 h 533400"/>
                <a:gd name="connsiteX5" fmla="*/ 0 w 533400"/>
                <a:gd name="connsiteY5" fmla="*/ 533400 h 533400"/>
                <a:gd name="connsiteX6" fmla="*/ 0 w 533400"/>
                <a:gd name="connsiteY6" fmla="*/ 0 h 533400"/>
                <a:gd name="connsiteX0" fmla="*/ 139700 w 977900"/>
                <a:gd name="connsiteY0" fmla="*/ 0 h 622300"/>
                <a:gd name="connsiteX1" fmla="*/ 406400 w 977900"/>
                <a:gd name="connsiteY1" fmla="*/ 0 h 622300"/>
                <a:gd name="connsiteX2" fmla="*/ 406400 w 977900"/>
                <a:gd name="connsiteY2" fmla="*/ 266700 h 622300"/>
                <a:gd name="connsiteX3" fmla="*/ 673100 w 977900"/>
                <a:gd name="connsiteY3" fmla="*/ 266700 h 622300"/>
                <a:gd name="connsiteX4" fmla="*/ 977900 w 977900"/>
                <a:gd name="connsiteY4" fmla="*/ 533400 h 622300"/>
                <a:gd name="connsiteX5" fmla="*/ 139700 w 977900"/>
                <a:gd name="connsiteY5" fmla="*/ 533400 h 622300"/>
                <a:gd name="connsiteX6" fmla="*/ 139700 w 977900"/>
                <a:gd name="connsiteY6" fmla="*/ 0 h 622300"/>
                <a:gd name="connsiteX0" fmla="*/ 139700 w 977900"/>
                <a:gd name="connsiteY0" fmla="*/ 0 h 533400"/>
                <a:gd name="connsiteX1" fmla="*/ 406400 w 977900"/>
                <a:gd name="connsiteY1" fmla="*/ 0 h 533400"/>
                <a:gd name="connsiteX2" fmla="*/ 406400 w 977900"/>
                <a:gd name="connsiteY2" fmla="*/ 266700 h 533400"/>
                <a:gd name="connsiteX3" fmla="*/ 673100 w 977900"/>
                <a:gd name="connsiteY3" fmla="*/ 266700 h 533400"/>
                <a:gd name="connsiteX4" fmla="*/ 977900 w 977900"/>
                <a:gd name="connsiteY4" fmla="*/ 533400 h 533400"/>
                <a:gd name="connsiteX5" fmla="*/ 139700 w 977900"/>
                <a:gd name="connsiteY5" fmla="*/ 533400 h 533400"/>
                <a:gd name="connsiteX6" fmla="*/ 139700 w 9779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80238 w 838200"/>
                <a:gd name="connsiteY2" fmla="*/ 321721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9103 w 838200"/>
                <a:gd name="connsiteY1" fmla="*/ 148143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3821 h 385257"/>
                <a:gd name="connsiteX1" fmla="*/ 169103 w 838200"/>
                <a:gd name="connsiteY1" fmla="*/ 0 h 385257"/>
                <a:gd name="connsiteX2" fmla="*/ 169539 w 838200"/>
                <a:gd name="connsiteY2" fmla="*/ 177344 h 385257"/>
                <a:gd name="connsiteX3" fmla="*/ 658906 w 838200"/>
                <a:gd name="connsiteY3" fmla="*/ 142089 h 385257"/>
                <a:gd name="connsiteX4" fmla="*/ 838200 w 838200"/>
                <a:gd name="connsiteY4" fmla="*/ 385257 h 385257"/>
                <a:gd name="connsiteX5" fmla="*/ 0 w 838200"/>
                <a:gd name="connsiteY5" fmla="*/ 385257 h 385257"/>
                <a:gd name="connsiteX6" fmla="*/ 0 w 838200"/>
                <a:gd name="connsiteY6" fmla="*/ 3821 h 385257"/>
                <a:gd name="connsiteX0" fmla="*/ 0 w 838200"/>
                <a:gd name="connsiteY0" fmla="*/ 3821 h 385257"/>
                <a:gd name="connsiteX1" fmla="*/ 169103 w 838200"/>
                <a:gd name="connsiteY1" fmla="*/ 0 h 385257"/>
                <a:gd name="connsiteX2" fmla="*/ 169539 w 838200"/>
                <a:gd name="connsiteY2" fmla="*/ 177344 h 385257"/>
                <a:gd name="connsiteX3" fmla="*/ 830301 w 838200"/>
                <a:gd name="connsiteY3" fmla="*/ 200877 h 385257"/>
                <a:gd name="connsiteX4" fmla="*/ 838200 w 838200"/>
                <a:gd name="connsiteY4" fmla="*/ 385257 h 385257"/>
                <a:gd name="connsiteX5" fmla="*/ 0 w 838200"/>
                <a:gd name="connsiteY5" fmla="*/ 385257 h 385257"/>
                <a:gd name="connsiteX6" fmla="*/ 0 w 838200"/>
                <a:gd name="connsiteY6" fmla="*/ 3821 h 385257"/>
                <a:gd name="connsiteX0" fmla="*/ 0 w 843402"/>
                <a:gd name="connsiteY0" fmla="*/ 3821 h 385257"/>
                <a:gd name="connsiteX1" fmla="*/ 169103 w 843402"/>
                <a:gd name="connsiteY1" fmla="*/ 0 h 385257"/>
                <a:gd name="connsiteX2" fmla="*/ 169539 w 843402"/>
                <a:gd name="connsiteY2" fmla="*/ 177344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43402"/>
                <a:gd name="connsiteY0" fmla="*/ 3821 h 385257"/>
                <a:gd name="connsiteX1" fmla="*/ 169103 w 843402"/>
                <a:gd name="connsiteY1" fmla="*/ 0 h 385257"/>
                <a:gd name="connsiteX2" fmla="*/ 169094 w 843402"/>
                <a:gd name="connsiteY2" fmla="*/ 204315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38200"/>
                <a:gd name="connsiteY0" fmla="*/ 3821 h 385257"/>
                <a:gd name="connsiteX1" fmla="*/ 169103 w 838200"/>
                <a:gd name="connsiteY1" fmla="*/ 0 h 385257"/>
                <a:gd name="connsiteX2" fmla="*/ 169094 w 838200"/>
                <a:gd name="connsiteY2" fmla="*/ 204315 h 385257"/>
                <a:gd name="connsiteX3" fmla="*/ 834488 w 838200"/>
                <a:gd name="connsiteY3" fmla="*/ 208454 h 385257"/>
                <a:gd name="connsiteX4" fmla="*/ 838200 w 838200"/>
                <a:gd name="connsiteY4" fmla="*/ 385257 h 385257"/>
                <a:gd name="connsiteX5" fmla="*/ 0 w 838200"/>
                <a:gd name="connsiteY5" fmla="*/ 385257 h 385257"/>
                <a:gd name="connsiteX6" fmla="*/ 0 w 838200"/>
                <a:gd name="connsiteY6" fmla="*/ 3821 h 3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385257">
                  <a:moveTo>
                    <a:pt x="0" y="3821"/>
                  </a:moveTo>
                  <a:lnTo>
                    <a:pt x="169103" y="0"/>
                  </a:lnTo>
                  <a:cubicBezTo>
                    <a:pt x="169248" y="59115"/>
                    <a:pt x="168949" y="145200"/>
                    <a:pt x="169094" y="204315"/>
                  </a:cubicBezTo>
                  <a:lnTo>
                    <a:pt x="834488" y="208454"/>
                  </a:lnTo>
                  <a:cubicBezTo>
                    <a:pt x="835725" y="267388"/>
                    <a:pt x="836963" y="326323"/>
                    <a:pt x="838200" y="385257"/>
                  </a:cubicBezTo>
                  <a:lnTo>
                    <a:pt x="0" y="385257"/>
                  </a:lnTo>
                  <a:lnTo>
                    <a:pt x="0" y="38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58" name="Group 57">
            <a:extLst>
              <a:ext uri="{FF2B5EF4-FFF2-40B4-BE49-F238E27FC236}">
                <a16:creationId xmlns:a16="http://schemas.microsoft.com/office/drawing/2014/main" id="{C15DE201-AFA7-7FA5-8777-CDB9A8732D47}"/>
              </a:ext>
            </a:extLst>
          </p:cNvPr>
          <p:cNvGrpSpPr/>
          <p:nvPr/>
        </p:nvGrpSpPr>
        <p:grpSpPr>
          <a:xfrm>
            <a:off x="7522301" y="4078239"/>
            <a:ext cx="228600" cy="228600"/>
            <a:chOff x="5291339" y="4116885"/>
            <a:chExt cx="228600" cy="228600"/>
          </a:xfrm>
        </p:grpSpPr>
        <p:sp>
          <p:nvSpPr>
            <p:cNvPr id="59" name="Oval 58">
              <a:extLst>
                <a:ext uri="{FF2B5EF4-FFF2-40B4-BE49-F238E27FC236}">
                  <a16:creationId xmlns:a16="http://schemas.microsoft.com/office/drawing/2014/main" id="{01EE93A0-1CAF-81F6-FB51-D5847743512B}"/>
                </a:ext>
              </a:extLst>
            </p:cNvPr>
            <p:cNvSpPr/>
            <p:nvPr/>
          </p:nvSpPr>
          <p:spPr>
            <a:xfrm rot="20856715">
              <a:off x="5291339" y="4116885"/>
              <a:ext cx="228600" cy="2286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0" name="Freeform 20">
              <a:extLst>
                <a:ext uri="{FF2B5EF4-FFF2-40B4-BE49-F238E27FC236}">
                  <a16:creationId xmlns:a16="http://schemas.microsoft.com/office/drawing/2014/main" id="{97B99824-6C0A-7774-C742-5325CC30E74F}"/>
                </a:ext>
              </a:extLst>
            </p:cNvPr>
            <p:cNvSpPr/>
            <p:nvPr/>
          </p:nvSpPr>
          <p:spPr>
            <a:xfrm rot="19056715">
              <a:off x="5346512" y="4204009"/>
              <a:ext cx="118254" cy="54353"/>
            </a:xfrm>
            <a:custGeom>
              <a:avLst/>
              <a:gdLst>
                <a:gd name="connsiteX0" fmla="*/ 0 w 533400"/>
                <a:gd name="connsiteY0" fmla="*/ 0 h 533400"/>
                <a:gd name="connsiteX1" fmla="*/ 266700 w 533400"/>
                <a:gd name="connsiteY1" fmla="*/ 0 h 533400"/>
                <a:gd name="connsiteX2" fmla="*/ 266700 w 533400"/>
                <a:gd name="connsiteY2" fmla="*/ 266700 h 533400"/>
                <a:gd name="connsiteX3" fmla="*/ 533400 w 533400"/>
                <a:gd name="connsiteY3" fmla="*/ 266700 h 533400"/>
                <a:gd name="connsiteX4" fmla="*/ 533400 w 533400"/>
                <a:gd name="connsiteY4" fmla="*/ 533400 h 533400"/>
                <a:gd name="connsiteX5" fmla="*/ 0 w 533400"/>
                <a:gd name="connsiteY5" fmla="*/ 533400 h 533400"/>
                <a:gd name="connsiteX6" fmla="*/ 0 w 533400"/>
                <a:gd name="connsiteY6" fmla="*/ 0 h 533400"/>
                <a:gd name="connsiteX0" fmla="*/ 139700 w 977900"/>
                <a:gd name="connsiteY0" fmla="*/ 0 h 622300"/>
                <a:gd name="connsiteX1" fmla="*/ 406400 w 977900"/>
                <a:gd name="connsiteY1" fmla="*/ 0 h 622300"/>
                <a:gd name="connsiteX2" fmla="*/ 406400 w 977900"/>
                <a:gd name="connsiteY2" fmla="*/ 266700 h 622300"/>
                <a:gd name="connsiteX3" fmla="*/ 673100 w 977900"/>
                <a:gd name="connsiteY3" fmla="*/ 266700 h 622300"/>
                <a:gd name="connsiteX4" fmla="*/ 977900 w 977900"/>
                <a:gd name="connsiteY4" fmla="*/ 533400 h 622300"/>
                <a:gd name="connsiteX5" fmla="*/ 139700 w 977900"/>
                <a:gd name="connsiteY5" fmla="*/ 533400 h 622300"/>
                <a:gd name="connsiteX6" fmla="*/ 139700 w 977900"/>
                <a:gd name="connsiteY6" fmla="*/ 0 h 622300"/>
                <a:gd name="connsiteX0" fmla="*/ 139700 w 977900"/>
                <a:gd name="connsiteY0" fmla="*/ 0 h 533400"/>
                <a:gd name="connsiteX1" fmla="*/ 406400 w 977900"/>
                <a:gd name="connsiteY1" fmla="*/ 0 h 533400"/>
                <a:gd name="connsiteX2" fmla="*/ 406400 w 977900"/>
                <a:gd name="connsiteY2" fmla="*/ 266700 h 533400"/>
                <a:gd name="connsiteX3" fmla="*/ 673100 w 977900"/>
                <a:gd name="connsiteY3" fmla="*/ 266700 h 533400"/>
                <a:gd name="connsiteX4" fmla="*/ 977900 w 977900"/>
                <a:gd name="connsiteY4" fmla="*/ 533400 h 533400"/>
                <a:gd name="connsiteX5" fmla="*/ 139700 w 977900"/>
                <a:gd name="connsiteY5" fmla="*/ 533400 h 533400"/>
                <a:gd name="connsiteX6" fmla="*/ 139700 w 9779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80238 w 838200"/>
                <a:gd name="connsiteY2" fmla="*/ 321721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9103 w 838200"/>
                <a:gd name="connsiteY1" fmla="*/ 148143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3821 h 385257"/>
                <a:gd name="connsiteX1" fmla="*/ 169103 w 838200"/>
                <a:gd name="connsiteY1" fmla="*/ 0 h 385257"/>
                <a:gd name="connsiteX2" fmla="*/ 169539 w 838200"/>
                <a:gd name="connsiteY2" fmla="*/ 177344 h 385257"/>
                <a:gd name="connsiteX3" fmla="*/ 658906 w 838200"/>
                <a:gd name="connsiteY3" fmla="*/ 142089 h 385257"/>
                <a:gd name="connsiteX4" fmla="*/ 838200 w 838200"/>
                <a:gd name="connsiteY4" fmla="*/ 385257 h 385257"/>
                <a:gd name="connsiteX5" fmla="*/ 0 w 838200"/>
                <a:gd name="connsiteY5" fmla="*/ 385257 h 385257"/>
                <a:gd name="connsiteX6" fmla="*/ 0 w 838200"/>
                <a:gd name="connsiteY6" fmla="*/ 3821 h 385257"/>
                <a:gd name="connsiteX0" fmla="*/ 0 w 838200"/>
                <a:gd name="connsiteY0" fmla="*/ 3821 h 385257"/>
                <a:gd name="connsiteX1" fmla="*/ 169103 w 838200"/>
                <a:gd name="connsiteY1" fmla="*/ 0 h 385257"/>
                <a:gd name="connsiteX2" fmla="*/ 169539 w 838200"/>
                <a:gd name="connsiteY2" fmla="*/ 177344 h 385257"/>
                <a:gd name="connsiteX3" fmla="*/ 830301 w 838200"/>
                <a:gd name="connsiteY3" fmla="*/ 200877 h 385257"/>
                <a:gd name="connsiteX4" fmla="*/ 838200 w 838200"/>
                <a:gd name="connsiteY4" fmla="*/ 385257 h 385257"/>
                <a:gd name="connsiteX5" fmla="*/ 0 w 838200"/>
                <a:gd name="connsiteY5" fmla="*/ 385257 h 385257"/>
                <a:gd name="connsiteX6" fmla="*/ 0 w 838200"/>
                <a:gd name="connsiteY6" fmla="*/ 3821 h 385257"/>
                <a:gd name="connsiteX0" fmla="*/ 0 w 843402"/>
                <a:gd name="connsiteY0" fmla="*/ 3821 h 385257"/>
                <a:gd name="connsiteX1" fmla="*/ 169103 w 843402"/>
                <a:gd name="connsiteY1" fmla="*/ 0 h 385257"/>
                <a:gd name="connsiteX2" fmla="*/ 169539 w 843402"/>
                <a:gd name="connsiteY2" fmla="*/ 177344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43402"/>
                <a:gd name="connsiteY0" fmla="*/ 3821 h 385257"/>
                <a:gd name="connsiteX1" fmla="*/ 169103 w 843402"/>
                <a:gd name="connsiteY1" fmla="*/ 0 h 385257"/>
                <a:gd name="connsiteX2" fmla="*/ 169094 w 843402"/>
                <a:gd name="connsiteY2" fmla="*/ 204315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38200"/>
                <a:gd name="connsiteY0" fmla="*/ 3821 h 385257"/>
                <a:gd name="connsiteX1" fmla="*/ 169103 w 838200"/>
                <a:gd name="connsiteY1" fmla="*/ 0 h 385257"/>
                <a:gd name="connsiteX2" fmla="*/ 169094 w 838200"/>
                <a:gd name="connsiteY2" fmla="*/ 204315 h 385257"/>
                <a:gd name="connsiteX3" fmla="*/ 834488 w 838200"/>
                <a:gd name="connsiteY3" fmla="*/ 208454 h 385257"/>
                <a:gd name="connsiteX4" fmla="*/ 838200 w 838200"/>
                <a:gd name="connsiteY4" fmla="*/ 385257 h 385257"/>
                <a:gd name="connsiteX5" fmla="*/ 0 w 838200"/>
                <a:gd name="connsiteY5" fmla="*/ 385257 h 385257"/>
                <a:gd name="connsiteX6" fmla="*/ 0 w 838200"/>
                <a:gd name="connsiteY6" fmla="*/ 3821 h 3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385257">
                  <a:moveTo>
                    <a:pt x="0" y="3821"/>
                  </a:moveTo>
                  <a:lnTo>
                    <a:pt x="169103" y="0"/>
                  </a:lnTo>
                  <a:cubicBezTo>
                    <a:pt x="169248" y="59115"/>
                    <a:pt x="168949" y="145200"/>
                    <a:pt x="169094" y="204315"/>
                  </a:cubicBezTo>
                  <a:lnTo>
                    <a:pt x="834488" y="208454"/>
                  </a:lnTo>
                  <a:cubicBezTo>
                    <a:pt x="835725" y="267388"/>
                    <a:pt x="836963" y="326323"/>
                    <a:pt x="838200" y="385257"/>
                  </a:cubicBezTo>
                  <a:lnTo>
                    <a:pt x="0" y="385257"/>
                  </a:lnTo>
                  <a:lnTo>
                    <a:pt x="0" y="38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64" name="Group 63">
            <a:extLst>
              <a:ext uri="{FF2B5EF4-FFF2-40B4-BE49-F238E27FC236}">
                <a16:creationId xmlns:a16="http://schemas.microsoft.com/office/drawing/2014/main" id="{C2E6CEA9-3FFE-C8C5-AD61-3F8D585F7522}"/>
              </a:ext>
            </a:extLst>
          </p:cNvPr>
          <p:cNvGrpSpPr/>
          <p:nvPr/>
        </p:nvGrpSpPr>
        <p:grpSpPr>
          <a:xfrm>
            <a:off x="7522301" y="4458626"/>
            <a:ext cx="228600" cy="228600"/>
            <a:chOff x="5291339" y="4116885"/>
            <a:chExt cx="228600" cy="228600"/>
          </a:xfrm>
        </p:grpSpPr>
        <p:sp>
          <p:nvSpPr>
            <p:cNvPr id="65" name="Oval 64">
              <a:extLst>
                <a:ext uri="{FF2B5EF4-FFF2-40B4-BE49-F238E27FC236}">
                  <a16:creationId xmlns:a16="http://schemas.microsoft.com/office/drawing/2014/main" id="{A4C81A59-A7C5-F182-C7AA-84BB799A2CF5}"/>
                </a:ext>
              </a:extLst>
            </p:cNvPr>
            <p:cNvSpPr/>
            <p:nvPr/>
          </p:nvSpPr>
          <p:spPr>
            <a:xfrm rot="20856715">
              <a:off x="5291339" y="4116885"/>
              <a:ext cx="228600" cy="2286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7" name="Freeform 20">
              <a:extLst>
                <a:ext uri="{FF2B5EF4-FFF2-40B4-BE49-F238E27FC236}">
                  <a16:creationId xmlns:a16="http://schemas.microsoft.com/office/drawing/2014/main" id="{8E7DC0DF-A939-5AF6-40B3-4EB7656D3302}"/>
                </a:ext>
              </a:extLst>
            </p:cNvPr>
            <p:cNvSpPr/>
            <p:nvPr/>
          </p:nvSpPr>
          <p:spPr>
            <a:xfrm rot="19056715">
              <a:off x="5346512" y="4204009"/>
              <a:ext cx="118254" cy="54353"/>
            </a:xfrm>
            <a:custGeom>
              <a:avLst/>
              <a:gdLst>
                <a:gd name="connsiteX0" fmla="*/ 0 w 533400"/>
                <a:gd name="connsiteY0" fmla="*/ 0 h 533400"/>
                <a:gd name="connsiteX1" fmla="*/ 266700 w 533400"/>
                <a:gd name="connsiteY1" fmla="*/ 0 h 533400"/>
                <a:gd name="connsiteX2" fmla="*/ 266700 w 533400"/>
                <a:gd name="connsiteY2" fmla="*/ 266700 h 533400"/>
                <a:gd name="connsiteX3" fmla="*/ 533400 w 533400"/>
                <a:gd name="connsiteY3" fmla="*/ 266700 h 533400"/>
                <a:gd name="connsiteX4" fmla="*/ 533400 w 533400"/>
                <a:gd name="connsiteY4" fmla="*/ 533400 h 533400"/>
                <a:gd name="connsiteX5" fmla="*/ 0 w 533400"/>
                <a:gd name="connsiteY5" fmla="*/ 533400 h 533400"/>
                <a:gd name="connsiteX6" fmla="*/ 0 w 533400"/>
                <a:gd name="connsiteY6" fmla="*/ 0 h 533400"/>
                <a:gd name="connsiteX0" fmla="*/ 139700 w 977900"/>
                <a:gd name="connsiteY0" fmla="*/ 0 h 622300"/>
                <a:gd name="connsiteX1" fmla="*/ 406400 w 977900"/>
                <a:gd name="connsiteY1" fmla="*/ 0 h 622300"/>
                <a:gd name="connsiteX2" fmla="*/ 406400 w 977900"/>
                <a:gd name="connsiteY2" fmla="*/ 266700 h 622300"/>
                <a:gd name="connsiteX3" fmla="*/ 673100 w 977900"/>
                <a:gd name="connsiteY3" fmla="*/ 266700 h 622300"/>
                <a:gd name="connsiteX4" fmla="*/ 977900 w 977900"/>
                <a:gd name="connsiteY4" fmla="*/ 533400 h 622300"/>
                <a:gd name="connsiteX5" fmla="*/ 139700 w 977900"/>
                <a:gd name="connsiteY5" fmla="*/ 533400 h 622300"/>
                <a:gd name="connsiteX6" fmla="*/ 139700 w 977900"/>
                <a:gd name="connsiteY6" fmla="*/ 0 h 622300"/>
                <a:gd name="connsiteX0" fmla="*/ 139700 w 977900"/>
                <a:gd name="connsiteY0" fmla="*/ 0 h 533400"/>
                <a:gd name="connsiteX1" fmla="*/ 406400 w 977900"/>
                <a:gd name="connsiteY1" fmla="*/ 0 h 533400"/>
                <a:gd name="connsiteX2" fmla="*/ 406400 w 977900"/>
                <a:gd name="connsiteY2" fmla="*/ 266700 h 533400"/>
                <a:gd name="connsiteX3" fmla="*/ 673100 w 977900"/>
                <a:gd name="connsiteY3" fmla="*/ 266700 h 533400"/>
                <a:gd name="connsiteX4" fmla="*/ 977900 w 977900"/>
                <a:gd name="connsiteY4" fmla="*/ 533400 h 533400"/>
                <a:gd name="connsiteX5" fmla="*/ 139700 w 977900"/>
                <a:gd name="connsiteY5" fmla="*/ 533400 h 533400"/>
                <a:gd name="connsiteX6" fmla="*/ 139700 w 9779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80238 w 838200"/>
                <a:gd name="connsiteY2" fmla="*/ 321721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9103 w 838200"/>
                <a:gd name="connsiteY1" fmla="*/ 148143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3821 h 385257"/>
                <a:gd name="connsiteX1" fmla="*/ 169103 w 838200"/>
                <a:gd name="connsiteY1" fmla="*/ 0 h 385257"/>
                <a:gd name="connsiteX2" fmla="*/ 169539 w 838200"/>
                <a:gd name="connsiteY2" fmla="*/ 177344 h 385257"/>
                <a:gd name="connsiteX3" fmla="*/ 658906 w 838200"/>
                <a:gd name="connsiteY3" fmla="*/ 142089 h 385257"/>
                <a:gd name="connsiteX4" fmla="*/ 838200 w 838200"/>
                <a:gd name="connsiteY4" fmla="*/ 385257 h 385257"/>
                <a:gd name="connsiteX5" fmla="*/ 0 w 838200"/>
                <a:gd name="connsiteY5" fmla="*/ 385257 h 385257"/>
                <a:gd name="connsiteX6" fmla="*/ 0 w 838200"/>
                <a:gd name="connsiteY6" fmla="*/ 3821 h 385257"/>
                <a:gd name="connsiteX0" fmla="*/ 0 w 838200"/>
                <a:gd name="connsiteY0" fmla="*/ 3821 h 385257"/>
                <a:gd name="connsiteX1" fmla="*/ 169103 w 838200"/>
                <a:gd name="connsiteY1" fmla="*/ 0 h 385257"/>
                <a:gd name="connsiteX2" fmla="*/ 169539 w 838200"/>
                <a:gd name="connsiteY2" fmla="*/ 177344 h 385257"/>
                <a:gd name="connsiteX3" fmla="*/ 830301 w 838200"/>
                <a:gd name="connsiteY3" fmla="*/ 200877 h 385257"/>
                <a:gd name="connsiteX4" fmla="*/ 838200 w 838200"/>
                <a:gd name="connsiteY4" fmla="*/ 385257 h 385257"/>
                <a:gd name="connsiteX5" fmla="*/ 0 w 838200"/>
                <a:gd name="connsiteY5" fmla="*/ 385257 h 385257"/>
                <a:gd name="connsiteX6" fmla="*/ 0 w 838200"/>
                <a:gd name="connsiteY6" fmla="*/ 3821 h 385257"/>
                <a:gd name="connsiteX0" fmla="*/ 0 w 843402"/>
                <a:gd name="connsiteY0" fmla="*/ 3821 h 385257"/>
                <a:gd name="connsiteX1" fmla="*/ 169103 w 843402"/>
                <a:gd name="connsiteY1" fmla="*/ 0 h 385257"/>
                <a:gd name="connsiteX2" fmla="*/ 169539 w 843402"/>
                <a:gd name="connsiteY2" fmla="*/ 177344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43402"/>
                <a:gd name="connsiteY0" fmla="*/ 3821 h 385257"/>
                <a:gd name="connsiteX1" fmla="*/ 169103 w 843402"/>
                <a:gd name="connsiteY1" fmla="*/ 0 h 385257"/>
                <a:gd name="connsiteX2" fmla="*/ 169094 w 843402"/>
                <a:gd name="connsiteY2" fmla="*/ 204315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38200"/>
                <a:gd name="connsiteY0" fmla="*/ 3821 h 385257"/>
                <a:gd name="connsiteX1" fmla="*/ 169103 w 838200"/>
                <a:gd name="connsiteY1" fmla="*/ 0 h 385257"/>
                <a:gd name="connsiteX2" fmla="*/ 169094 w 838200"/>
                <a:gd name="connsiteY2" fmla="*/ 204315 h 385257"/>
                <a:gd name="connsiteX3" fmla="*/ 834488 w 838200"/>
                <a:gd name="connsiteY3" fmla="*/ 208454 h 385257"/>
                <a:gd name="connsiteX4" fmla="*/ 838200 w 838200"/>
                <a:gd name="connsiteY4" fmla="*/ 385257 h 385257"/>
                <a:gd name="connsiteX5" fmla="*/ 0 w 838200"/>
                <a:gd name="connsiteY5" fmla="*/ 385257 h 385257"/>
                <a:gd name="connsiteX6" fmla="*/ 0 w 838200"/>
                <a:gd name="connsiteY6" fmla="*/ 3821 h 3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385257">
                  <a:moveTo>
                    <a:pt x="0" y="3821"/>
                  </a:moveTo>
                  <a:lnTo>
                    <a:pt x="169103" y="0"/>
                  </a:lnTo>
                  <a:cubicBezTo>
                    <a:pt x="169248" y="59115"/>
                    <a:pt x="168949" y="145200"/>
                    <a:pt x="169094" y="204315"/>
                  </a:cubicBezTo>
                  <a:lnTo>
                    <a:pt x="834488" y="208454"/>
                  </a:lnTo>
                  <a:cubicBezTo>
                    <a:pt x="835725" y="267388"/>
                    <a:pt x="836963" y="326323"/>
                    <a:pt x="838200" y="385257"/>
                  </a:cubicBezTo>
                  <a:lnTo>
                    <a:pt x="0" y="385257"/>
                  </a:lnTo>
                  <a:lnTo>
                    <a:pt x="0" y="38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00" name="Group 99">
            <a:extLst>
              <a:ext uri="{FF2B5EF4-FFF2-40B4-BE49-F238E27FC236}">
                <a16:creationId xmlns:a16="http://schemas.microsoft.com/office/drawing/2014/main" id="{35804D63-DD6F-51E3-BA4C-FDF28D5BCDB4}"/>
              </a:ext>
            </a:extLst>
          </p:cNvPr>
          <p:cNvGrpSpPr/>
          <p:nvPr/>
        </p:nvGrpSpPr>
        <p:grpSpPr>
          <a:xfrm>
            <a:off x="7517699" y="5222831"/>
            <a:ext cx="228600" cy="228600"/>
            <a:chOff x="5291339" y="4116885"/>
            <a:chExt cx="228600" cy="228600"/>
          </a:xfrm>
        </p:grpSpPr>
        <p:sp>
          <p:nvSpPr>
            <p:cNvPr id="101" name="Oval 100">
              <a:extLst>
                <a:ext uri="{FF2B5EF4-FFF2-40B4-BE49-F238E27FC236}">
                  <a16:creationId xmlns:a16="http://schemas.microsoft.com/office/drawing/2014/main" id="{6DD4CFDE-6AC3-C2F7-C813-9681043536EA}"/>
                </a:ext>
              </a:extLst>
            </p:cNvPr>
            <p:cNvSpPr/>
            <p:nvPr/>
          </p:nvSpPr>
          <p:spPr>
            <a:xfrm rot="20856715">
              <a:off x="5291339" y="4116885"/>
              <a:ext cx="228600" cy="2286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2" name="Freeform 20">
              <a:extLst>
                <a:ext uri="{FF2B5EF4-FFF2-40B4-BE49-F238E27FC236}">
                  <a16:creationId xmlns:a16="http://schemas.microsoft.com/office/drawing/2014/main" id="{65C9BD0A-057F-742A-F362-7000D3300385}"/>
                </a:ext>
              </a:extLst>
            </p:cNvPr>
            <p:cNvSpPr/>
            <p:nvPr/>
          </p:nvSpPr>
          <p:spPr>
            <a:xfrm rot="19056715">
              <a:off x="5346512" y="4204009"/>
              <a:ext cx="118254" cy="54353"/>
            </a:xfrm>
            <a:custGeom>
              <a:avLst/>
              <a:gdLst>
                <a:gd name="connsiteX0" fmla="*/ 0 w 533400"/>
                <a:gd name="connsiteY0" fmla="*/ 0 h 533400"/>
                <a:gd name="connsiteX1" fmla="*/ 266700 w 533400"/>
                <a:gd name="connsiteY1" fmla="*/ 0 h 533400"/>
                <a:gd name="connsiteX2" fmla="*/ 266700 w 533400"/>
                <a:gd name="connsiteY2" fmla="*/ 266700 h 533400"/>
                <a:gd name="connsiteX3" fmla="*/ 533400 w 533400"/>
                <a:gd name="connsiteY3" fmla="*/ 266700 h 533400"/>
                <a:gd name="connsiteX4" fmla="*/ 533400 w 533400"/>
                <a:gd name="connsiteY4" fmla="*/ 533400 h 533400"/>
                <a:gd name="connsiteX5" fmla="*/ 0 w 533400"/>
                <a:gd name="connsiteY5" fmla="*/ 533400 h 533400"/>
                <a:gd name="connsiteX6" fmla="*/ 0 w 533400"/>
                <a:gd name="connsiteY6" fmla="*/ 0 h 533400"/>
                <a:gd name="connsiteX0" fmla="*/ 139700 w 977900"/>
                <a:gd name="connsiteY0" fmla="*/ 0 h 622300"/>
                <a:gd name="connsiteX1" fmla="*/ 406400 w 977900"/>
                <a:gd name="connsiteY1" fmla="*/ 0 h 622300"/>
                <a:gd name="connsiteX2" fmla="*/ 406400 w 977900"/>
                <a:gd name="connsiteY2" fmla="*/ 266700 h 622300"/>
                <a:gd name="connsiteX3" fmla="*/ 673100 w 977900"/>
                <a:gd name="connsiteY3" fmla="*/ 266700 h 622300"/>
                <a:gd name="connsiteX4" fmla="*/ 977900 w 977900"/>
                <a:gd name="connsiteY4" fmla="*/ 533400 h 622300"/>
                <a:gd name="connsiteX5" fmla="*/ 139700 w 977900"/>
                <a:gd name="connsiteY5" fmla="*/ 533400 h 622300"/>
                <a:gd name="connsiteX6" fmla="*/ 139700 w 977900"/>
                <a:gd name="connsiteY6" fmla="*/ 0 h 622300"/>
                <a:gd name="connsiteX0" fmla="*/ 139700 w 977900"/>
                <a:gd name="connsiteY0" fmla="*/ 0 h 533400"/>
                <a:gd name="connsiteX1" fmla="*/ 406400 w 977900"/>
                <a:gd name="connsiteY1" fmla="*/ 0 h 533400"/>
                <a:gd name="connsiteX2" fmla="*/ 406400 w 977900"/>
                <a:gd name="connsiteY2" fmla="*/ 266700 h 533400"/>
                <a:gd name="connsiteX3" fmla="*/ 673100 w 977900"/>
                <a:gd name="connsiteY3" fmla="*/ 266700 h 533400"/>
                <a:gd name="connsiteX4" fmla="*/ 977900 w 977900"/>
                <a:gd name="connsiteY4" fmla="*/ 533400 h 533400"/>
                <a:gd name="connsiteX5" fmla="*/ 139700 w 977900"/>
                <a:gd name="connsiteY5" fmla="*/ 533400 h 533400"/>
                <a:gd name="connsiteX6" fmla="*/ 139700 w 9779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533400 w 838200"/>
                <a:gd name="connsiteY3" fmla="*/ 266700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266700 w 838200"/>
                <a:gd name="connsiteY1" fmla="*/ 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266700 w 838200"/>
                <a:gd name="connsiteY2" fmla="*/ 266700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80238 w 838200"/>
                <a:gd name="connsiteY2" fmla="*/ 321721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1461 w 838200"/>
                <a:gd name="connsiteY1" fmla="*/ 4640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0 h 533400"/>
                <a:gd name="connsiteX1" fmla="*/ 169103 w 838200"/>
                <a:gd name="connsiteY1" fmla="*/ 148143 h 533400"/>
                <a:gd name="connsiteX2" fmla="*/ 169539 w 838200"/>
                <a:gd name="connsiteY2" fmla="*/ 325487 h 533400"/>
                <a:gd name="connsiteX3" fmla="*/ 658906 w 838200"/>
                <a:gd name="connsiteY3" fmla="*/ 290232 h 533400"/>
                <a:gd name="connsiteX4" fmla="*/ 838200 w 838200"/>
                <a:gd name="connsiteY4" fmla="*/ 533400 h 533400"/>
                <a:gd name="connsiteX5" fmla="*/ 0 w 838200"/>
                <a:gd name="connsiteY5" fmla="*/ 533400 h 533400"/>
                <a:gd name="connsiteX6" fmla="*/ 0 w 838200"/>
                <a:gd name="connsiteY6" fmla="*/ 0 h 533400"/>
                <a:gd name="connsiteX0" fmla="*/ 0 w 838200"/>
                <a:gd name="connsiteY0" fmla="*/ 3821 h 385257"/>
                <a:gd name="connsiteX1" fmla="*/ 169103 w 838200"/>
                <a:gd name="connsiteY1" fmla="*/ 0 h 385257"/>
                <a:gd name="connsiteX2" fmla="*/ 169539 w 838200"/>
                <a:gd name="connsiteY2" fmla="*/ 177344 h 385257"/>
                <a:gd name="connsiteX3" fmla="*/ 658906 w 838200"/>
                <a:gd name="connsiteY3" fmla="*/ 142089 h 385257"/>
                <a:gd name="connsiteX4" fmla="*/ 838200 w 838200"/>
                <a:gd name="connsiteY4" fmla="*/ 385257 h 385257"/>
                <a:gd name="connsiteX5" fmla="*/ 0 w 838200"/>
                <a:gd name="connsiteY5" fmla="*/ 385257 h 385257"/>
                <a:gd name="connsiteX6" fmla="*/ 0 w 838200"/>
                <a:gd name="connsiteY6" fmla="*/ 3821 h 385257"/>
                <a:gd name="connsiteX0" fmla="*/ 0 w 838200"/>
                <a:gd name="connsiteY0" fmla="*/ 3821 h 385257"/>
                <a:gd name="connsiteX1" fmla="*/ 169103 w 838200"/>
                <a:gd name="connsiteY1" fmla="*/ 0 h 385257"/>
                <a:gd name="connsiteX2" fmla="*/ 169539 w 838200"/>
                <a:gd name="connsiteY2" fmla="*/ 177344 h 385257"/>
                <a:gd name="connsiteX3" fmla="*/ 830301 w 838200"/>
                <a:gd name="connsiteY3" fmla="*/ 200877 h 385257"/>
                <a:gd name="connsiteX4" fmla="*/ 838200 w 838200"/>
                <a:gd name="connsiteY4" fmla="*/ 385257 h 385257"/>
                <a:gd name="connsiteX5" fmla="*/ 0 w 838200"/>
                <a:gd name="connsiteY5" fmla="*/ 385257 h 385257"/>
                <a:gd name="connsiteX6" fmla="*/ 0 w 838200"/>
                <a:gd name="connsiteY6" fmla="*/ 3821 h 385257"/>
                <a:gd name="connsiteX0" fmla="*/ 0 w 843402"/>
                <a:gd name="connsiteY0" fmla="*/ 3821 h 385257"/>
                <a:gd name="connsiteX1" fmla="*/ 169103 w 843402"/>
                <a:gd name="connsiteY1" fmla="*/ 0 h 385257"/>
                <a:gd name="connsiteX2" fmla="*/ 169539 w 843402"/>
                <a:gd name="connsiteY2" fmla="*/ 177344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43402"/>
                <a:gd name="connsiteY0" fmla="*/ 3821 h 385257"/>
                <a:gd name="connsiteX1" fmla="*/ 169103 w 843402"/>
                <a:gd name="connsiteY1" fmla="*/ 0 h 385257"/>
                <a:gd name="connsiteX2" fmla="*/ 169094 w 843402"/>
                <a:gd name="connsiteY2" fmla="*/ 204315 h 385257"/>
                <a:gd name="connsiteX3" fmla="*/ 843402 w 843402"/>
                <a:gd name="connsiteY3" fmla="*/ 177296 h 385257"/>
                <a:gd name="connsiteX4" fmla="*/ 838200 w 843402"/>
                <a:gd name="connsiteY4" fmla="*/ 385257 h 385257"/>
                <a:gd name="connsiteX5" fmla="*/ 0 w 843402"/>
                <a:gd name="connsiteY5" fmla="*/ 385257 h 385257"/>
                <a:gd name="connsiteX6" fmla="*/ 0 w 843402"/>
                <a:gd name="connsiteY6" fmla="*/ 3821 h 385257"/>
                <a:gd name="connsiteX0" fmla="*/ 0 w 838200"/>
                <a:gd name="connsiteY0" fmla="*/ 3821 h 385257"/>
                <a:gd name="connsiteX1" fmla="*/ 169103 w 838200"/>
                <a:gd name="connsiteY1" fmla="*/ 0 h 385257"/>
                <a:gd name="connsiteX2" fmla="*/ 169094 w 838200"/>
                <a:gd name="connsiteY2" fmla="*/ 204315 h 385257"/>
                <a:gd name="connsiteX3" fmla="*/ 834488 w 838200"/>
                <a:gd name="connsiteY3" fmla="*/ 208454 h 385257"/>
                <a:gd name="connsiteX4" fmla="*/ 838200 w 838200"/>
                <a:gd name="connsiteY4" fmla="*/ 385257 h 385257"/>
                <a:gd name="connsiteX5" fmla="*/ 0 w 838200"/>
                <a:gd name="connsiteY5" fmla="*/ 385257 h 385257"/>
                <a:gd name="connsiteX6" fmla="*/ 0 w 838200"/>
                <a:gd name="connsiteY6" fmla="*/ 3821 h 3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385257">
                  <a:moveTo>
                    <a:pt x="0" y="3821"/>
                  </a:moveTo>
                  <a:lnTo>
                    <a:pt x="169103" y="0"/>
                  </a:lnTo>
                  <a:cubicBezTo>
                    <a:pt x="169248" y="59115"/>
                    <a:pt x="168949" y="145200"/>
                    <a:pt x="169094" y="204315"/>
                  </a:cubicBezTo>
                  <a:lnTo>
                    <a:pt x="834488" y="208454"/>
                  </a:lnTo>
                  <a:cubicBezTo>
                    <a:pt x="835725" y="267388"/>
                    <a:pt x="836963" y="326323"/>
                    <a:pt x="838200" y="385257"/>
                  </a:cubicBezTo>
                  <a:lnTo>
                    <a:pt x="0" y="385257"/>
                  </a:lnTo>
                  <a:lnTo>
                    <a:pt x="0" y="38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03" name="Group 102">
            <a:extLst>
              <a:ext uri="{FF2B5EF4-FFF2-40B4-BE49-F238E27FC236}">
                <a16:creationId xmlns:a16="http://schemas.microsoft.com/office/drawing/2014/main" id="{5B34B1B1-24BC-9879-B295-9E02CED30BE9}"/>
              </a:ext>
            </a:extLst>
          </p:cNvPr>
          <p:cNvGrpSpPr/>
          <p:nvPr/>
        </p:nvGrpSpPr>
        <p:grpSpPr>
          <a:xfrm>
            <a:off x="7522301" y="3611862"/>
            <a:ext cx="228600" cy="228600"/>
            <a:chOff x="6221909" y="1438281"/>
            <a:chExt cx="932329" cy="932329"/>
          </a:xfrm>
          <a:effectLst/>
        </p:grpSpPr>
        <p:sp>
          <p:nvSpPr>
            <p:cNvPr id="104" name="Oval 103">
              <a:extLst>
                <a:ext uri="{FF2B5EF4-FFF2-40B4-BE49-F238E27FC236}">
                  <a16:creationId xmlns:a16="http://schemas.microsoft.com/office/drawing/2014/main" id="{DF9660C5-9598-AAA7-F5F6-1E6206F53DBE}"/>
                </a:ext>
              </a:extLst>
            </p:cNvPr>
            <p:cNvSpPr/>
            <p:nvPr/>
          </p:nvSpPr>
          <p:spPr>
            <a:xfrm>
              <a:off x="6221909" y="1438281"/>
              <a:ext cx="932329" cy="9323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05" name="Group 104">
              <a:extLst>
                <a:ext uri="{FF2B5EF4-FFF2-40B4-BE49-F238E27FC236}">
                  <a16:creationId xmlns:a16="http://schemas.microsoft.com/office/drawing/2014/main" id="{FDFA9B92-4146-CBC4-E3CC-000A3479CCB4}"/>
                </a:ext>
              </a:extLst>
            </p:cNvPr>
            <p:cNvGrpSpPr/>
            <p:nvPr/>
          </p:nvGrpSpPr>
          <p:grpSpPr>
            <a:xfrm>
              <a:off x="6446976" y="1663348"/>
              <a:ext cx="482195" cy="482195"/>
              <a:chOff x="5417126" y="1808920"/>
              <a:chExt cx="482195" cy="482195"/>
            </a:xfrm>
            <a:solidFill>
              <a:schemeClr val="bg1"/>
            </a:solidFill>
          </p:grpSpPr>
          <p:sp>
            <p:nvSpPr>
              <p:cNvPr id="106" name="Rectangle 105">
                <a:extLst>
                  <a:ext uri="{FF2B5EF4-FFF2-40B4-BE49-F238E27FC236}">
                    <a16:creationId xmlns:a16="http://schemas.microsoft.com/office/drawing/2014/main" id="{789AE4DF-C3F2-710A-0814-E6EB8D7EE8D7}"/>
                  </a:ext>
                </a:extLst>
              </p:cNvPr>
              <p:cNvSpPr/>
              <p:nvPr/>
            </p:nvSpPr>
            <p:spPr>
              <a:xfrm rot="2700000">
                <a:off x="5605922" y="1808920"/>
                <a:ext cx="104603" cy="482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7" name="Rectangle 106">
                <a:extLst>
                  <a:ext uri="{FF2B5EF4-FFF2-40B4-BE49-F238E27FC236}">
                    <a16:creationId xmlns:a16="http://schemas.microsoft.com/office/drawing/2014/main" id="{0D6A7C78-BCA8-656C-700A-FD922199B88F}"/>
                  </a:ext>
                </a:extLst>
              </p:cNvPr>
              <p:cNvSpPr/>
              <p:nvPr/>
            </p:nvSpPr>
            <p:spPr>
              <a:xfrm rot="19042567" flipH="1">
                <a:off x="5605922" y="1808920"/>
                <a:ext cx="104603" cy="482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nvGrpSpPr>
          <p:cNvPr id="108" name="Group 107">
            <a:extLst>
              <a:ext uri="{FF2B5EF4-FFF2-40B4-BE49-F238E27FC236}">
                <a16:creationId xmlns:a16="http://schemas.microsoft.com/office/drawing/2014/main" id="{7F3F96A2-32F5-5502-34F4-6DA0CD9B05BA}"/>
              </a:ext>
            </a:extLst>
          </p:cNvPr>
          <p:cNvGrpSpPr/>
          <p:nvPr/>
        </p:nvGrpSpPr>
        <p:grpSpPr>
          <a:xfrm>
            <a:off x="7522301" y="4828428"/>
            <a:ext cx="228600" cy="228600"/>
            <a:chOff x="6221909" y="1438281"/>
            <a:chExt cx="932329" cy="932329"/>
          </a:xfrm>
          <a:effectLst/>
        </p:grpSpPr>
        <p:sp>
          <p:nvSpPr>
            <p:cNvPr id="109" name="Oval 108">
              <a:extLst>
                <a:ext uri="{FF2B5EF4-FFF2-40B4-BE49-F238E27FC236}">
                  <a16:creationId xmlns:a16="http://schemas.microsoft.com/office/drawing/2014/main" id="{D590C9A4-E3CD-2C53-4DBE-0C2F64E69A17}"/>
                </a:ext>
              </a:extLst>
            </p:cNvPr>
            <p:cNvSpPr/>
            <p:nvPr/>
          </p:nvSpPr>
          <p:spPr>
            <a:xfrm>
              <a:off x="6221909" y="1438281"/>
              <a:ext cx="932329" cy="9323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10" name="Group 109">
              <a:extLst>
                <a:ext uri="{FF2B5EF4-FFF2-40B4-BE49-F238E27FC236}">
                  <a16:creationId xmlns:a16="http://schemas.microsoft.com/office/drawing/2014/main" id="{66303E07-CD60-9458-23D1-E7AAA0F15467}"/>
                </a:ext>
              </a:extLst>
            </p:cNvPr>
            <p:cNvGrpSpPr/>
            <p:nvPr/>
          </p:nvGrpSpPr>
          <p:grpSpPr>
            <a:xfrm>
              <a:off x="6446976" y="1663348"/>
              <a:ext cx="482195" cy="482195"/>
              <a:chOff x="5417126" y="1808920"/>
              <a:chExt cx="482195" cy="482195"/>
            </a:xfrm>
            <a:solidFill>
              <a:schemeClr val="bg1"/>
            </a:solidFill>
          </p:grpSpPr>
          <p:sp>
            <p:nvSpPr>
              <p:cNvPr id="111" name="Rectangle 110">
                <a:extLst>
                  <a:ext uri="{FF2B5EF4-FFF2-40B4-BE49-F238E27FC236}">
                    <a16:creationId xmlns:a16="http://schemas.microsoft.com/office/drawing/2014/main" id="{9F69638F-FA57-39DC-128A-E62E0AC9B991}"/>
                  </a:ext>
                </a:extLst>
              </p:cNvPr>
              <p:cNvSpPr/>
              <p:nvPr/>
            </p:nvSpPr>
            <p:spPr>
              <a:xfrm rot="2700000">
                <a:off x="5605922" y="1808920"/>
                <a:ext cx="104603" cy="482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2" name="Rectangle 111">
                <a:extLst>
                  <a:ext uri="{FF2B5EF4-FFF2-40B4-BE49-F238E27FC236}">
                    <a16:creationId xmlns:a16="http://schemas.microsoft.com/office/drawing/2014/main" id="{37A4E7CE-5C8C-57A9-BADD-5637EAFCD104}"/>
                  </a:ext>
                </a:extLst>
              </p:cNvPr>
              <p:cNvSpPr/>
              <p:nvPr/>
            </p:nvSpPr>
            <p:spPr>
              <a:xfrm rot="19042567" flipH="1">
                <a:off x="5605922" y="1808920"/>
                <a:ext cx="104603" cy="482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nvGrpSpPr>
          <p:cNvPr id="113" name="Group 112">
            <a:extLst>
              <a:ext uri="{FF2B5EF4-FFF2-40B4-BE49-F238E27FC236}">
                <a16:creationId xmlns:a16="http://schemas.microsoft.com/office/drawing/2014/main" id="{F0345339-AB1E-63AC-81A3-E0E17A16217E}"/>
              </a:ext>
            </a:extLst>
          </p:cNvPr>
          <p:cNvGrpSpPr/>
          <p:nvPr/>
        </p:nvGrpSpPr>
        <p:grpSpPr>
          <a:xfrm>
            <a:off x="7522301" y="5621845"/>
            <a:ext cx="228600" cy="228600"/>
            <a:chOff x="6221909" y="1438281"/>
            <a:chExt cx="932329" cy="932329"/>
          </a:xfrm>
          <a:effectLst/>
        </p:grpSpPr>
        <p:sp>
          <p:nvSpPr>
            <p:cNvPr id="114" name="Oval 113">
              <a:extLst>
                <a:ext uri="{FF2B5EF4-FFF2-40B4-BE49-F238E27FC236}">
                  <a16:creationId xmlns:a16="http://schemas.microsoft.com/office/drawing/2014/main" id="{C8AD89D9-88B9-15C9-EB51-6B1AD1CAFA81}"/>
                </a:ext>
              </a:extLst>
            </p:cNvPr>
            <p:cNvSpPr/>
            <p:nvPr/>
          </p:nvSpPr>
          <p:spPr>
            <a:xfrm>
              <a:off x="6221909" y="1438281"/>
              <a:ext cx="932329" cy="9323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15" name="Group 114">
              <a:extLst>
                <a:ext uri="{FF2B5EF4-FFF2-40B4-BE49-F238E27FC236}">
                  <a16:creationId xmlns:a16="http://schemas.microsoft.com/office/drawing/2014/main" id="{F84E595B-3798-2995-4711-5F9229BA56E0}"/>
                </a:ext>
              </a:extLst>
            </p:cNvPr>
            <p:cNvGrpSpPr/>
            <p:nvPr/>
          </p:nvGrpSpPr>
          <p:grpSpPr>
            <a:xfrm>
              <a:off x="6446976" y="1663348"/>
              <a:ext cx="482195" cy="482195"/>
              <a:chOff x="5417126" y="1808920"/>
              <a:chExt cx="482195" cy="482195"/>
            </a:xfrm>
            <a:solidFill>
              <a:schemeClr val="bg1"/>
            </a:solidFill>
          </p:grpSpPr>
          <p:sp>
            <p:nvSpPr>
              <p:cNvPr id="116" name="Rectangle 115">
                <a:extLst>
                  <a:ext uri="{FF2B5EF4-FFF2-40B4-BE49-F238E27FC236}">
                    <a16:creationId xmlns:a16="http://schemas.microsoft.com/office/drawing/2014/main" id="{E219643A-463F-A43B-CE69-15C7DFC2B04D}"/>
                  </a:ext>
                </a:extLst>
              </p:cNvPr>
              <p:cNvSpPr/>
              <p:nvPr/>
            </p:nvSpPr>
            <p:spPr>
              <a:xfrm rot="2700000">
                <a:off x="5605922" y="1808920"/>
                <a:ext cx="104603" cy="482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7" name="Rectangle 116">
                <a:extLst>
                  <a:ext uri="{FF2B5EF4-FFF2-40B4-BE49-F238E27FC236}">
                    <a16:creationId xmlns:a16="http://schemas.microsoft.com/office/drawing/2014/main" id="{B5B9F446-ABA7-D0DD-E82E-D459B5056947}"/>
                  </a:ext>
                </a:extLst>
              </p:cNvPr>
              <p:cNvSpPr/>
              <p:nvPr/>
            </p:nvSpPr>
            <p:spPr>
              <a:xfrm rot="19042567" flipH="1">
                <a:off x="5605922" y="1808920"/>
                <a:ext cx="104603" cy="482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Tree>
    <p:extLst>
      <p:ext uri="{BB962C8B-B14F-4D97-AF65-F5344CB8AC3E}">
        <p14:creationId xmlns:p14="http://schemas.microsoft.com/office/powerpoint/2010/main" val="1799486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F292C-A2B1-83B9-2C9E-E66B399242EB}"/>
              </a:ext>
            </a:extLst>
          </p:cNvPr>
          <p:cNvPicPr>
            <a:picLocks noChangeAspect="1"/>
          </p:cNvPicPr>
          <p:nvPr/>
        </p:nvPicPr>
        <p:blipFill rotWithShape="1">
          <a:blip r:embed="rId3">
            <a:extLst>
              <a:ext uri="{28A0092B-C50C-407E-A947-70E740481C1C}">
                <a14:useLocalDpi xmlns:a14="http://schemas.microsoft.com/office/drawing/2010/main" val="0"/>
              </a:ext>
            </a:extLst>
          </a:blip>
          <a:srcRect l="5361" t="7357" r="5545" b="9112"/>
          <a:stretch/>
        </p:blipFill>
        <p:spPr>
          <a:xfrm>
            <a:off x="751709" y="3930977"/>
            <a:ext cx="3330097" cy="2122605"/>
          </a:xfrm>
          <a:prstGeom prst="roundRect">
            <a:avLst>
              <a:gd name="adj" fmla="val 8594"/>
            </a:avLst>
          </a:prstGeom>
          <a:solidFill>
            <a:srgbClr val="FFFFFF">
              <a:shade val="85000"/>
            </a:srgbClr>
          </a:solidFill>
          <a:ln>
            <a:noFill/>
          </a:ln>
          <a:effectLst/>
        </p:spPr>
      </p:pic>
      <p:pic>
        <p:nvPicPr>
          <p:cNvPr id="2" name="Picture 1">
            <a:extLst>
              <a:ext uri="{FF2B5EF4-FFF2-40B4-BE49-F238E27FC236}">
                <a16:creationId xmlns:a16="http://schemas.microsoft.com/office/drawing/2014/main" id="{7BFD983D-FEDC-593D-1164-83CED6447B8D}"/>
              </a:ext>
            </a:extLst>
          </p:cNvPr>
          <p:cNvPicPr>
            <a:picLocks noChangeAspect="1"/>
          </p:cNvPicPr>
          <p:nvPr/>
        </p:nvPicPr>
        <p:blipFill rotWithShape="1">
          <a:blip r:embed="rId4">
            <a:extLst>
              <a:ext uri="{28A0092B-C50C-407E-A947-70E740481C1C}">
                <a14:useLocalDpi xmlns:a14="http://schemas.microsoft.com/office/drawing/2010/main" val="0"/>
              </a:ext>
            </a:extLst>
          </a:blip>
          <a:srcRect l="6596" t="7578" r="6978" b="8822"/>
          <a:stretch/>
        </p:blipFill>
        <p:spPr>
          <a:xfrm>
            <a:off x="751709" y="1642513"/>
            <a:ext cx="3271781" cy="2084158"/>
          </a:xfrm>
          <a:prstGeom prst="roundRect">
            <a:avLst>
              <a:gd name="adj" fmla="val 8594"/>
            </a:avLst>
          </a:prstGeom>
          <a:solidFill>
            <a:srgbClr val="FFFFFF">
              <a:shade val="85000"/>
            </a:srgbClr>
          </a:solidFill>
          <a:ln>
            <a:noFill/>
          </a:ln>
          <a:effectLst/>
        </p:spPr>
      </p:pic>
      <p:sp>
        <p:nvSpPr>
          <p:cNvPr id="7" name="Title 6">
            <a:extLst>
              <a:ext uri="{FF2B5EF4-FFF2-40B4-BE49-F238E27FC236}">
                <a16:creationId xmlns:a16="http://schemas.microsoft.com/office/drawing/2014/main" id="{0657BBA6-D6DF-6585-D135-2718D30D037E}"/>
              </a:ext>
            </a:extLst>
          </p:cNvPr>
          <p:cNvSpPr>
            <a:spLocks noGrp="1"/>
          </p:cNvSpPr>
          <p:nvPr>
            <p:ph type="title"/>
          </p:nvPr>
        </p:nvSpPr>
        <p:spPr/>
        <p:txBody>
          <a:bodyPr/>
          <a:lstStyle/>
          <a:p>
            <a:r>
              <a:rPr lang="en-US" dirty="0"/>
              <a:t>Wellcare Spendables™ Debit Cards</a:t>
            </a:r>
            <a:br>
              <a:rPr lang="en-US" sz="2400" b="1" dirty="0"/>
            </a:br>
            <a:endParaRPr lang="en-US" sz="2400" b="1" dirty="0"/>
          </a:p>
        </p:txBody>
      </p:sp>
      <p:sp>
        <p:nvSpPr>
          <p:cNvPr id="6" name="TextBox 5">
            <a:extLst>
              <a:ext uri="{FF2B5EF4-FFF2-40B4-BE49-F238E27FC236}">
                <a16:creationId xmlns:a16="http://schemas.microsoft.com/office/drawing/2014/main" id="{D5CF6D1A-DC70-3725-023D-5FE4918AFA86}"/>
              </a:ext>
            </a:extLst>
          </p:cNvPr>
          <p:cNvSpPr txBox="1"/>
          <p:nvPr/>
        </p:nvSpPr>
        <p:spPr>
          <a:xfrm>
            <a:off x="4509877" y="1642513"/>
            <a:ext cx="6962698" cy="738664"/>
          </a:xfrm>
          <a:prstGeom prst="rect">
            <a:avLst/>
          </a:prstGeom>
          <a:noFill/>
        </p:spPr>
        <p:txBody>
          <a:bodyPr wrap="square" rtlCol="0">
            <a:spAutoFit/>
          </a:bodyPr>
          <a:lstStyle/>
          <a:p>
            <a:r>
              <a:rPr lang="en-US" sz="1400" b="1" dirty="0">
                <a:solidFill>
                  <a:schemeClr val="accent1"/>
                </a:solidFill>
              </a:rPr>
              <a:t>Category level: </a:t>
            </a:r>
            <a:r>
              <a:rPr lang="en-US" sz="1400" dirty="0"/>
              <a:t>Healthy food items are managed at a category level. Categories allow members to purchase brand name/generic items, and we have the ability to limit approved categories to ensure members purchase approved items. </a:t>
            </a:r>
            <a:endParaRPr lang="en-US" sz="1400" b="1" dirty="0">
              <a:solidFill>
                <a:schemeClr val="accent4">
                  <a:lumMod val="75000"/>
                </a:schemeClr>
              </a:solidFill>
            </a:endParaRPr>
          </a:p>
        </p:txBody>
      </p:sp>
      <p:sp>
        <p:nvSpPr>
          <p:cNvPr id="10" name="TextBox 9">
            <a:extLst>
              <a:ext uri="{FF2B5EF4-FFF2-40B4-BE49-F238E27FC236}">
                <a16:creationId xmlns:a16="http://schemas.microsoft.com/office/drawing/2014/main" id="{6C0A2A12-9B78-9FB4-E889-7B12A80ABC1F}"/>
              </a:ext>
            </a:extLst>
          </p:cNvPr>
          <p:cNvSpPr txBox="1"/>
          <p:nvPr/>
        </p:nvSpPr>
        <p:spPr>
          <a:xfrm>
            <a:off x="4528858" y="2535335"/>
            <a:ext cx="3603194" cy="2893100"/>
          </a:xfrm>
          <a:prstGeom prst="rect">
            <a:avLst/>
          </a:prstGeom>
          <a:noFill/>
        </p:spPr>
        <p:txBody>
          <a:bodyPr wrap="square">
            <a:spAutoFit/>
          </a:bodyPr>
          <a:lstStyle/>
          <a:p>
            <a:pPr marL="0" marR="0">
              <a:spcBef>
                <a:spcPts val="0"/>
              </a:spcBef>
              <a:spcAft>
                <a:spcPts val="0"/>
              </a:spcAft>
            </a:pPr>
            <a:r>
              <a:rPr lang="en-US" sz="1400" b="1" dirty="0">
                <a:solidFill>
                  <a:schemeClr val="accent1"/>
                </a:solidFill>
                <a:effectLst/>
                <a:latin typeface="Calibri" panose="020F0502020204030204" pitchFamily="34" charset="0"/>
                <a:ea typeface="Calibri" panose="020F0502020204030204" pitchFamily="34" charset="0"/>
              </a:rPr>
              <a:t>Healthy Foods</a:t>
            </a: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Beans and legumes</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Canned fruits and vegetables</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Dairy products</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Fresh fruit and vegetables</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Fresh salad kits</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Frozen produce and meals</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Healthy grains - bread, cereals, pastas, etc.</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Meat and seafood</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Nutritional shakes and bars</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Pantry staples - flour, sugar, spices, etc.</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Soups</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Water/vitamin water</a:t>
            </a:r>
            <a:endParaRPr lang="en-US" sz="1400" dirty="0">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170D654A-67D9-F887-2EED-A80C81FA1CCB}"/>
              </a:ext>
            </a:extLst>
          </p:cNvPr>
          <p:cNvSpPr txBox="1"/>
          <p:nvPr/>
        </p:nvSpPr>
        <p:spPr>
          <a:xfrm>
            <a:off x="8525766" y="2535335"/>
            <a:ext cx="3112052" cy="3508653"/>
          </a:xfrm>
          <a:prstGeom prst="rect">
            <a:avLst/>
          </a:prstGeom>
          <a:noFill/>
        </p:spPr>
        <p:txBody>
          <a:bodyPr wrap="square">
            <a:spAutoFit/>
          </a:bodyPr>
          <a:lstStyle/>
          <a:p>
            <a:pPr marL="0" marR="0">
              <a:spcBef>
                <a:spcPts val="0"/>
              </a:spcBef>
              <a:spcAft>
                <a:spcPts val="0"/>
              </a:spcAft>
            </a:pPr>
            <a:r>
              <a:rPr lang="en-US" sz="1200" b="1" dirty="0">
                <a:solidFill>
                  <a:schemeClr val="accent1"/>
                </a:solidFill>
                <a:effectLst/>
                <a:latin typeface="Calibri" panose="020F0502020204030204" pitchFamily="34" charset="0"/>
                <a:ea typeface="Calibri" panose="020F0502020204030204" pitchFamily="34" charset="0"/>
              </a:rPr>
              <a:t>OTC</a:t>
            </a: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Allergy and sinus</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Cold and flu</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Dental and oral health</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Diabetes care</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Digestive health</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Eye and ear care</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First aid</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Foot care</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Home health care and daily living</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Incontinence products</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Pain relief</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Skin care</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Sleep aids</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Smoking cessation products</a:t>
            </a:r>
            <a:endParaRPr lang="en-US" sz="1400" dirty="0">
              <a:effectLst/>
              <a:latin typeface="Calibri" panose="020F0502020204030204" pitchFamily="34" charset="0"/>
              <a:ea typeface="Calibri" panose="020F0502020204030204" pitchFamily="34" charset="0"/>
            </a:endParaRPr>
          </a:p>
          <a:p>
            <a:pPr marL="230188" marR="0" lvl="0" indent="-230188">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rPr>
              <a:t>Supports, braces, and wraps</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54287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187FEA0-050C-CEC3-56AF-9DC15D198A26}"/>
              </a:ext>
            </a:extLst>
          </p:cNvPr>
          <p:cNvGraphicFramePr>
            <a:graphicFrameLocks noGrp="1"/>
          </p:cNvGraphicFramePr>
          <p:nvPr>
            <p:extLst>
              <p:ext uri="{D42A27DB-BD31-4B8C-83A1-F6EECF244321}">
                <p14:modId xmlns:p14="http://schemas.microsoft.com/office/powerpoint/2010/main" val="2521609035"/>
              </p:ext>
            </p:extLst>
          </p:nvPr>
        </p:nvGraphicFramePr>
        <p:xfrm>
          <a:off x="1569720" y="1921136"/>
          <a:ext cx="9052560" cy="3291840"/>
        </p:xfrm>
        <a:graphic>
          <a:graphicData uri="http://schemas.openxmlformats.org/drawingml/2006/table">
            <a:tbl>
              <a:tblPr firstRow="1" bandRow="1">
                <a:tableStyleId>{5C22544A-7EE6-4342-B048-85BDC9FD1C3A}</a:tableStyleId>
              </a:tblPr>
              <a:tblGrid>
                <a:gridCol w="3017520">
                  <a:extLst>
                    <a:ext uri="{9D8B030D-6E8A-4147-A177-3AD203B41FA5}">
                      <a16:colId xmlns:a16="http://schemas.microsoft.com/office/drawing/2014/main" val="2957228474"/>
                    </a:ext>
                  </a:extLst>
                </a:gridCol>
                <a:gridCol w="3017520">
                  <a:extLst>
                    <a:ext uri="{9D8B030D-6E8A-4147-A177-3AD203B41FA5}">
                      <a16:colId xmlns:a16="http://schemas.microsoft.com/office/drawing/2014/main" val="3082060488"/>
                    </a:ext>
                  </a:extLst>
                </a:gridCol>
                <a:gridCol w="3017520">
                  <a:extLst>
                    <a:ext uri="{9D8B030D-6E8A-4147-A177-3AD203B41FA5}">
                      <a16:colId xmlns:a16="http://schemas.microsoft.com/office/drawing/2014/main" val="2168479511"/>
                    </a:ext>
                  </a:extLst>
                </a:gridCol>
              </a:tblGrid>
              <a:tr h="365760">
                <a:tc gridSpan="3">
                  <a:txBody>
                    <a:bodyPr/>
                    <a:lstStyle/>
                    <a:p>
                      <a:pPr algn="ctr" fontAlgn="ctr"/>
                      <a:r>
                        <a:rPr lang="en-US" sz="1600" b="1" i="0" u="none" strike="noStrike" dirty="0">
                          <a:solidFill>
                            <a:schemeClr val="bg1"/>
                          </a:solidFill>
                          <a:effectLst/>
                          <a:latin typeface="Calibri" panose="020F0502020204030204" pitchFamily="34" charset="0"/>
                        </a:rPr>
                        <a:t>Merchant Group Coverage Across 37 Markets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r>
                        <a:rPr lang="en-US" sz="1600" dirty="0"/>
                        <a:t>Availability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r>
                        <a:rPr lang="en-US" sz="1600" dirty="0"/>
                        <a:t>Highlight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78742843"/>
                  </a:ext>
                </a:extLst>
              </a:tr>
              <a:tr h="365760">
                <a:tc>
                  <a:txBody>
                    <a:bodyPr/>
                    <a:lstStyle/>
                    <a:p>
                      <a:pPr algn="ctr" fontAlgn="b"/>
                      <a:r>
                        <a:rPr lang="en-US" sz="1600" b="0" i="0" u="none" strike="noStrike" dirty="0">
                          <a:solidFill>
                            <a:srgbClr val="000000"/>
                          </a:solidFill>
                          <a:effectLst/>
                          <a:latin typeface="Calibri" panose="020F0502020204030204" pitchFamily="34" charset="0"/>
                        </a:rPr>
                        <a:t>Ahold</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Giant Eagle</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Publix</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66680374"/>
                  </a:ext>
                </a:extLst>
              </a:tr>
              <a:tr h="365760">
                <a:tc>
                  <a:txBody>
                    <a:bodyPr/>
                    <a:lstStyle/>
                    <a:p>
                      <a:pPr algn="ctr" fontAlgn="b"/>
                      <a:r>
                        <a:rPr lang="en-US" sz="1600" b="0" i="0" u="none" strike="noStrike" dirty="0">
                          <a:solidFill>
                            <a:srgbClr val="000000"/>
                          </a:solidFill>
                          <a:effectLst/>
                          <a:latin typeface="Calibri" panose="020F0502020204030204" pitchFamily="34" charset="0"/>
                        </a:rPr>
                        <a:t>Albertsons Companies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Hmart</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RiteAid</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93280928"/>
                  </a:ext>
                </a:extLst>
              </a:tr>
              <a:tr h="365760">
                <a:tc>
                  <a:txBody>
                    <a:bodyPr/>
                    <a:lstStyle/>
                    <a:p>
                      <a:pPr algn="ctr" fontAlgn="b"/>
                      <a:r>
                        <a:rPr lang="en-US" sz="1600" b="0" i="0" u="none" strike="noStrike" dirty="0">
                          <a:solidFill>
                            <a:srgbClr val="000000"/>
                          </a:solidFill>
                          <a:effectLst/>
                          <a:latin typeface="Calibri" panose="020F0502020204030204" pitchFamily="34" charset="0"/>
                        </a:rPr>
                        <a:t>Butera</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dirty="0" err="1">
                          <a:solidFill>
                            <a:srgbClr val="000000"/>
                          </a:solidFill>
                          <a:effectLst/>
                          <a:latin typeface="Calibri" panose="020F0502020204030204" pitchFamily="34" charset="0"/>
                        </a:rPr>
                        <a:t>HyVee</a:t>
                      </a:r>
                      <a:endParaRPr lang="en-US" sz="16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Southeastern Grocers Inc</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90568371"/>
                  </a:ext>
                </a:extLst>
              </a:tr>
              <a:tr h="365760">
                <a:tc>
                  <a:txBody>
                    <a:bodyPr/>
                    <a:lstStyle/>
                    <a:p>
                      <a:pPr algn="ctr" fontAlgn="b"/>
                      <a:r>
                        <a:rPr lang="en-US" sz="1600" b="0" i="0" u="none" strike="noStrike">
                          <a:solidFill>
                            <a:srgbClr val="000000"/>
                          </a:solidFill>
                          <a:effectLst/>
                          <a:latin typeface="Calibri" panose="020F0502020204030204" pitchFamily="34" charset="0"/>
                        </a:rPr>
                        <a:t>Coborn's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Independent Retailers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Walgreens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3215557"/>
                  </a:ext>
                </a:extLst>
              </a:tr>
              <a:tr h="365760">
                <a:tc>
                  <a:txBody>
                    <a:bodyPr/>
                    <a:lstStyle/>
                    <a:p>
                      <a:pPr algn="ctr" fontAlgn="b"/>
                      <a:r>
                        <a:rPr lang="en-US" sz="1600" b="0" i="0" u="none" strike="noStrike">
                          <a:solidFill>
                            <a:srgbClr val="000000"/>
                          </a:solidFill>
                          <a:effectLst/>
                          <a:latin typeface="Calibri" panose="020F0502020204030204" pitchFamily="34" charset="0"/>
                        </a:rPr>
                        <a:t>Cub Corporate</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Kroger</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Walmart Store</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47416422"/>
                  </a:ext>
                </a:extLst>
              </a:tr>
              <a:tr h="365760">
                <a:tc>
                  <a:txBody>
                    <a:bodyPr/>
                    <a:lstStyle/>
                    <a:p>
                      <a:pPr algn="ctr" fontAlgn="b"/>
                      <a:r>
                        <a:rPr lang="en-US" sz="1600" b="0" i="0" u="none" strike="noStrike">
                          <a:solidFill>
                            <a:srgbClr val="000000"/>
                          </a:solidFill>
                          <a:effectLst/>
                          <a:latin typeface="Calibri" panose="020F0502020204030204" pitchFamily="34" charset="0"/>
                        </a:rPr>
                        <a:t>CVS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Miners Super One</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Western Beef</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02643631"/>
                  </a:ext>
                </a:extLst>
              </a:tr>
              <a:tr h="365760">
                <a:tc>
                  <a:txBody>
                    <a:bodyPr/>
                    <a:lstStyle/>
                    <a:p>
                      <a:pPr algn="ctr" fontAlgn="b"/>
                      <a:r>
                        <a:rPr lang="en-US" sz="1600" b="0" i="0" u="none" strike="noStrike">
                          <a:solidFill>
                            <a:srgbClr val="000000"/>
                          </a:solidFill>
                          <a:effectLst/>
                          <a:latin typeface="Calibri" panose="020F0502020204030204" pitchFamily="34" charset="0"/>
                        </a:rPr>
                        <a:t>Delhaize - Food Lion - Hannaford</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Niemann Foods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Woodman's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11200984"/>
                  </a:ext>
                </a:extLst>
              </a:tr>
              <a:tr h="365760">
                <a:tc>
                  <a:txBody>
                    <a:bodyPr/>
                    <a:lstStyle/>
                    <a:p>
                      <a:pPr algn="ctr" fontAlgn="b"/>
                      <a:r>
                        <a:rPr lang="en-US" sz="1600" b="0" i="0" u="none" strike="noStrike">
                          <a:solidFill>
                            <a:srgbClr val="000000"/>
                          </a:solidFill>
                          <a:effectLst/>
                          <a:latin typeface="Calibri" panose="020F0502020204030204" pitchFamily="34" charset="0"/>
                        </a:rPr>
                        <a:t>Dollar General</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Piggly Wiggly Midwest</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74652558"/>
                  </a:ext>
                </a:extLst>
              </a:tr>
            </a:tbl>
          </a:graphicData>
        </a:graphic>
      </p:graphicFrame>
      <p:sp>
        <p:nvSpPr>
          <p:cNvPr id="2" name="Title 1">
            <a:extLst>
              <a:ext uri="{FF2B5EF4-FFF2-40B4-BE49-F238E27FC236}">
                <a16:creationId xmlns:a16="http://schemas.microsoft.com/office/drawing/2014/main" id="{FD299321-B446-5C02-3893-5016404E95BD}"/>
              </a:ext>
            </a:extLst>
          </p:cNvPr>
          <p:cNvSpPr>
            <a:spLocks noGrp="1"/>
          </p:cNvSpPr>
          <p:nvPr>
            <p:ph type="title"/>
          </p:nvPr>
        </p:nvSpPr>
        <p:spPr/>
        <p:txBody>
          <a:bodyPr/>
          <a:lstStyle/>
          <a:p>
            <a:r>
              <a:rPr lang="en-US" dirty="0"/>
              <a:t>Solutran Network Coverage</a:t>
            </a:r>
          </a:p>
        </p:txBody>
      </p:sp>
      <p:sp>
        <p:nvSpPr>
          <p:cNvPr id="6" name="TextBox 5">
            <a:extLst>
              <a:ext uri="{FF2B5EF4-FFF2-40B4-BE49-F238E27FC236}">
                <a16:creationId xmlns:a16="http://schemas.microsoft.com/office/drawing/2014/main" id="{1A34F386-7FE1-1DFD-7D91-0148CA0E6741}"/>
              </a:ext>
            </a:extLst>
          </p:cNvPr>
          <p:cNvSpPr txBox="1"/>
          <p:nvPr/>
        </p:nvSpPr>
        <p:spPr>
          <a:xfrm>
            <a:off x="1555662" y="5344628"/>
            <a:ext cx="3657600" cy="276999"/>
          </a:xfrm>
          <a:prstGeom prst="rect">
            <a:avLst/>
          </a:prstGeom>
          <a:noFill/>
        </p:spPr>
        <p:txBody>
          <a:bodyPr wrap="square" rtlCol="0">
            <a:spAutoFit/>
          </a:bodyPr>
          <a:lstStyle/>
          <a:p>
            <a:r>
              <a:rPr lang="en-US" sz="1200" dirty="0"/>
              <a:t>Network as of July 2023. Network build ongoing.</a:t>
            </a:r>
          </a:p>
        </p:txBody>
      </p:sp>
    </p:spTree>
    <p:extLst>
      <p:ext uri="{BB962C8B-B14F-4D97-AF65-F5344CB8AC3E}">
        <p14:creationId xmlns:p14="http://schemas.microsoft.com/office/powerpoint/2010/main" val="796786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C6CD87-FC5A-0D4F-99BB-CB5EBF76B78B}"/>
              </a:ext>
            </a:extLst>
          </p:cNvPr>
          <p:cNvSpPr>
            <a:spLocks noGrp="1"/>
          </p:cNvSpPr>
          <p:nvPr>
            <p:ph type="title"/>
          </p:nvPr>
        </p:nvSpPr>
        <p:spPr/>
        <p:txBody>
          <a:bodyPr/>
          <a:lstStyle/>
          <a:p>
            <a:r>
              <a:rPr lang="en-US" dirty="0"/>
              <a:t>2024 MAPD Benefit Highlights</a:t>
            </a:r>
          </a:p>
        </p:txBody>
      </p:sp>
      <p:graphicFrame>
        <p:nvGraphicFramePr>
          <p:cNvPr id="6" name="Table 5">
            <a:extLst>
              <a:ext uri="{FF2B5EF4-FFF2-40B4-BE49-F238E27FC236}">
                <a16:creationId xmlns:a16="http://schemas.microsoft.com/office/drawing/2014/main" id="{4899F85D-E36E-5C46-8804-42D5D05F5366}"/>
              </a:ext>
            </a:extLst>
          </p:cNvPr>
          <p:cNvGraphicFramePr>
            <a:graphicFrameLocks noGrp="1"/>
          </p:cNvGraphicFramePr>
          <p:nvPr>
            <p:extLst>
              <p:ext uri="{D42A27DB-BD31-4B8C-83A1-F6EECF244321}">
                <p14:modId xmlns:p14="http://schemas.microsoft.com/office/powerpoint/2010/main" val="2531964972"/>
              </p:ext>
            </p:extLst>
          </p:nvPr>
        </p:nvGraphicFramePr>
        <p:xfrm>
          <a:off x="701960" y="1648004"/>
          <a:ext cx="10867915" cy="4297680"/>
        </p:xfrm>
        <a:graphic>
          <a:graphicData uri="http://schemas.openxmlformats.org/drawingml/2006/table">
            <a:tbl>
              <a:tblPr firstRow="1" bandRow="1">
                <a:tableStyleId>{5C22544A-7EE6-4342-B048-85BDC9FD1C3A}</a:tableStyleId>
              </a:tblPr>
              <a:tblGrid>
                <a:gridCol w="1203040">
                  <a:extLst>
                    <a:ext uri="{9D8B030D-6E8A-4147-A177-3AD203B41FA5}">
                      <a16:colId xmlns:a16="http://schemas.microsoft.com/office/drawing/2014/main" val="2957228474"/>
                    </a:ext>
                  </a:extLst>
                </a:gridCol>
                <a:gridCol w="1333500">
                  <a:extLst>
                    <a:ext uri="{9D8B030D-6E8A-4147-A177-3AD203B41FA5}">
                      <a16:colId xmlns:a16="http://schemas.microsoft.com/office/drawing/2014/main" val="3082060488"/>
                    </a:ext>
                  </a:extLst>
                </a:gridCol>
                <a:gridCol w="8331375">
                  <a:extLst>
                    <a:ext uri="{9D8B030D-6E8A-4147-A177-3AD203B41FA5}">
                      <a16:colId xmlns:a16="http://schemas.microsoft.com/office/drawing/2014/main" val="2168479511"/>
                    </a:ext>
                  </a:extLst>
                </a:gridCol>
              </a:tblGrid>
              <a:tr h="365760">
                <a:tc>
                  <a:txBody>
                    <a:bodyPr/>
                    <a:lstStyle/>
                    <a:p>
                      <a:r>
                        <a:rPr lang="en-US" sz="1600" dirty="0"/>
                        <a:t>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Availability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Highlight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78742843"/>
                  </a:ext>
                </a:extLst>
              </a:tr>
              <a:tr h="1000614">
                <a:tc>
                  <a:txBody>
                    <a:bodyPr/>
                    <a:lstStyle/>
                    <a:p>
                      <a:r>
                        <a:rPr lang="en-US" sz="1400" dirty="0">
                          <a:solidFill>
                            <a:schemeClr val="tx1"/>
                          </a:solidFill>
                        </a:rPr>
                        <a:t>Wellcare Spendables™ Card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Many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lvl="0" indent="-23177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D-SNPs include OTC, gas (pay-at-the-pump), utilities assistance, rent assistance, healthy food, and depending on the plan, additional Dental, Vision, and Hearing cost-sharing assistance, in one purse.</a:t>
                      </a:r>
                    </a:p>
                    <a:p>
                      <a:pPr marL="231775" lvl="0" indent="-231775" algn="l" defTabSz="914400" rtl="0" eaLnBrk="1" latinLnBrk="0" hangingPunct="1">
                        <a:buFont typeface="Arial" panose="020B0604020202020204" pitchFamily="34" charset="0"/>
                        <a:buChar char="•"/>
                        <a:tabLst/>
                      </a:pPr>
                      <a:r>
                        <a:rPr lang="en-US" sz="1400" kern="1200" dirty="0">
                          <a:solidFill>
                            <a:schemeClr val="tx1"/>
                          </a:solidFill>
                          <a:latin typeface="+mn-lt"/>
                          <a:ea typeface="+mn-ea"/>
                          <a:cs typeface="+mn-cs"/>
                        </a:rPr>
                        <a:t>Non-D-SNP plans can include OTC, and depending on the plan, additional Dental, Vision, and Hearing cost-sharing assistance, in one purse. Some plans may also include SSBCI utility assistance in a separate purse.</a:t>
                      </a:r>
                    </a:p>
                    <a:p>
                      <a:pPr marL="231775" lvl="0" indent="-231775" algn="l" defTabSz="914400" rtl="0" eaLnBrk="1" latinLnBrk="0" hangingPunct="1">
                        <a:buFont typeface="Arial" panose="020B0604020202020204" pitchFamily="34" charset="0"/>
                        <a:buChar char="•"/>
                        <a:tabLst/>
                      </a:pPr>
                      <a:r>
                        <a:rPr lang="en-US" sz="1400" i="1" kern="1200" dirty="0">
                          <a:solidFill>
                            <a:schemeClr val="tx1"/>
                          </a:solidFill>
                          <a:latin typeface="+mn-lt"/>
                          <a:ea typeface="+mn-ea"/>
                          <a:cs typeface="+mn-cs"/>
                        </a:rPr>
                        <a:t>Dental, Vision, and Hearing cost-sharing assistance is separate from routine benefits</a:t>
                      </a:r>
                      <a:r>
                        <a:rPr lang="en-US" sz="1400" kern="1200" dirty="0">
                          <a:solidFill>
                            <a:schemeClr val="tx1"/>
                          </a:solidFill>
                          <a:latin typeface="+mn-lt"/>
                          <a:ea typeface="+mn-ea"/>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66680374"/>
                  </a:ext>
                </a:extLst>
              </a:tr>
              <a:tr h="914400">
                <a:tc>
                  <a:txBody>
                    <a:bodyPr/>
                    <a:lstStyle/>
                    <a:p>
                      <a:r>
                        <a:rPr lang="en-US" sz="1400" dirty="0">
                          <a:solidFill>
                            <a:schemeClr val="tx1"/>
                          </a:solidFill>
                        </a:rPr>
                        <a:t>Routine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Most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In 2024, Wellcare will offer dental packages as lean as limited preventive services, to packages with preventive and comprehensive coverage, with various allowances depending on the plan.</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Allowance amounts for comprehensive services are up to $5,000.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93280928"/>
                  </a:ext>
                </a:extLst>
              </a:tr>
              <a:tr h="914400">
                <a:tc>
                  <a:txBody>
                    <a:bodyPr/>
                    <a:lstStyle/>
                    <a:p>
                      <a:r>
                        <a:rPr lang="en-US" sz="1400" dirty="0">
                          <a:solidFill>
                            <a:schemeClr val="tx1"/>
                          </a:solidFill>
                        </a:rPr>
                        <a:t>Routine</a:t>
                      </a:r>
                    </a:p>
                    <a:p>
                      <a:r>
                        <a:rPr lang="en-US" sz="1400" dirty="0">
                          <a:solidFill>
                            <a:schemeClr val="tx1"/>
                          </a:solidFill>
                        </a:rPr>
                        <a:t>Vision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Most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Wellcare will offer packages in 2024 ranging from a routine exam only to routine exam plus an eyewear (glasses/contacts) allowance.</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Eyewear allowances range from $100 to $600.</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Members can get unlimited contacts and glasses with upgrades, up to the allowance maximum on their plan.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90568371"/>
                  </a:ext>
                </a:extLst>
              </a:tr>
              <a:tr h="914400">
                <a:tc>
                  <a:txBody>
                    <a:bodyPr/>
                    <a:lstStyle/>
                    <a:p>
                      <a:r>
                        <a:rPr lang="en-US" sz="1400" dirty="0">
                          <a:solidFill>
                            <a:schemeClr val="tx1"/>
                          </a:solidFill>
                        </a:rPr>
                        <a:t>Routine</a:t>
                      </a:r>
                    </a:p>
                    <a:p>
                      <a:r>
                        <a:rPr lang="en-US" sz="1400" dirty="0">
                          <a:solidFill>
                            <a:schemeClr val="tx1"/>
                          </a:solidFill>
                        </a:rPr>
                        <a:t>Hearing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Most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Wellcare will offer packages in 2024 ranging from coverage for routine exam only to packages with routine exam and hearing aid coverage.</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Hearing aid allowances range from $350 per ear up to $2,500 per ear.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3215557"/>
                  </a:ext>
                </a:extLst>
              </a:tr>
            </a:tbl>
          </a:graphicData>
        </a:graphic>
      </p:graphicFrame>
    </p:spTree>
    <p:extLst>
      <p:ext uri="{BB962C8B-B14F-4D97-AF65-F5344CB8AC3E}">
        <p14:creationId xmlns:p14="http://schemas.microsoft.com/office/powerpoint/2010/main" val="2433348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591322-CF9C-6D41-9369-DE6F6FE873EE}"/>
              </a:ext>
            </a:extLst>
          </p:cNvPr>
          <p:cNvSpPr>
            <a:spLocks noGrp="1"/>
          </p:cNvSpPr>
          <p:nvPr>
            <p:ph type="title"/>
          </p:nvPr>
        </p:nvSpPr>
        <p:spPr/>
        <p:txBody>
          <a:bodyPr/>
          <a:lstStyle/>
          <a:p>
            <a:r>
              <a:rPr lang="en-US" dirty="0"/>
              <a:t>2024 MAPD Benefit Highlights</a:t>
            </a:r>
          </a:p>
        </p:txBody>
      </p:sp>
      <p:graphicFrame>
        <p:nvGraphicFramePr>
          <p:cNvPr id="6" name="Table 5">
            <a:extLst>
              <a:ext uri="{FF2B5EF4-FFF2-40B4-BE49-F238E27FC236}">
                <a16:creationId xmlns:a16="http://schemas.microsoft.com/office/drawing/2014/main" id="{BC685B32-8BAC-B2D2-8E73-D9D7226BEAC2}"/>
              </a:ext>
            </a:extLst>
          </p:cNvPr>
          <p:cNvGraphicFramePr>
            <a:graphicFrameLocks noGrp="1"/>
          </p:cNvGraphicFramePr>
          <p:nvPr/>
        </p:nvGraphicFramePr>
        <p:xfrm>
          <a:off x="701960" y="1648005"/>
          <a:ext cx="10867915" cy="4450080"/>
        </p:xfrm>
        <a:graphic>
          <a:graphicData uri="http://schemas.openxmlformats.org/drawingml/2006/table">
            <a:tbl>
              <a:tblPr firstRow="1" bandRow="1">
                <a:tableStyleId>{5C22544A-7EE6-4342-B048-85BDC9FD1C3A}</a:tableStyleId>
              </a:tblPr>
              <a:tblGrid>
                <a:gridCol w="1423592">
                  <a:extLst>
                    <a:ext uri="{9D8B030D-6E8A-4147-A177-3AD203B41FA5}">
                      <a16:colId xmlns:a16="http://schemas.microsoft.com/office/drawing/2014/main" val="2957228474"/>
                    </a:ext>
                  </a:extLst>
                </a:gridCol>
                <a:gridCol w="1290130">
                  <a:extLst>
                    <a:ext uri="{9D8B030D-6E8A-4147-A177-3AD203B41FA5}">
                      <a16:colId xmlns:a16="http://schemas.microsoft.com/office/drawing/2014/main" val="4027183996"/>
                    </a:ext>
                  </a:extLst>
                </a:gridCol>
                <a:gridCol w="8154193">
                  <a:extLst>
                    <a:ext uri="{9D8B030D-6E8A-4147-A177-3AD203B41FA5}">
                      <a16:colId xmlns:a16="http://schemas.microsoft.com/office/drawing/2014/main" val="2168479511"/>
                    </a:ext>
                  </a:extLst>
                </a:gridCol>
              </a:tblGrid>
              <a:tr h="365760">
                <a:tc>
                  <a:txBody>
                    <a:bodyPr/>
                    <a:lstStyle/>
                    <a:p>
                      <a:r>
                        <a:rPr lang="en-US" sz="1600" dirty="0"/>
                        <a:t>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Availability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Highlight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78742843"/>
                  </a:ext>
                </a:extLst>
              </a:tr>
              <a:tr h="869940">
                <a:tc>
                  <a:txBody>
                    <a:bodyPr/>
                    <a:lstStyle/>
                    <a:p>
                      <a:r>
                        <a:rPr lang="en-US" sz="1400" dirty="0">
                          <a:solidFill>
                            <a:schemeClr val="tx1"/>
                          </a:solidFill>
                          <a:latin typeface="+mn-lt"/>
                        </a:rPr>
                        <a:t>Non-Emergency Medical Transportation</a:t>
                      </a:r>
                      <a:r>
                        <a:rPr lang="en-US" sz="1400" baseline="0" dirty="0">
                          <a:solidFill>
                            <a:schemeClr val="tx1"/>
                          </a:solidFill>
                          <a:latin typeface="+mn-lt"/>
                        </a:rPr>
                        <a:t> (NEMT)</a:t>
                      </a:r>
                      <a:endParaRPr lang="en-US" sz="1400" dirty="0">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latin typeface="+mn-lt"/>
                        </a:rPr>
                        <a:t>Most</a:t>
                      </a:r>
                      <a:r>
                        <a:rPr lang="en-US" sz="1400" baseline="0" dirty="0">
                          <a:solidFill>
                            <a:schemeClr val="tx1"/>
                          </a:solidFill>
                          <a:latin typeface="+mn-lt"/>
                        </a:rPr>
                        <a:t> plans</a:t>
                      </a:r>
                      <a:endParaRPr lang="en-US" sz="1400" dirty="0">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mn-lt"/>
                        </a:rPr>
                        <a:t>Wellcare will offer packages in 2024 ranging from coverage of 12 one-way trips to unlimited one-way trips.</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mn-lt"/>
                        </a:rPr>
                        <a:t>Trips can be used for non-emergency medically necessary reasons such as going to a doctor’s appointment or a pharmacy.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58715192"/>
                  </a:ext>
                </a:extLst>
              </a:tr>
              <a:tr h="731520">
                <a:tc>
                  <a:txBody>
                    <a:bodyPr/>
                    <a:lstStyle/>
                    <a:p>
                      <a:r>
                        <a:rPr lang="en-US" sz="1400" dirty="0">
                          <a:solidFill>
                            <a:schemeClr val="tx1"/>
                          </a:solidFill>
                          <a:latin typeface="+mn-lt"/>
                        </a:rPr>
                        <a:t>Fitness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latin typeface="+mn-lt"/>
                        </a:rPr>
                        <a:t>Most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lvl="0" indent="-231775">
                        <a:buFont typeface="Arial" panose="020B0604020202020204" pitchFamily="34" charset="0"/>
                        <a:buChar char="•"/>
                        <a:tabLst/>
                      </a:pPr>
                      <a:r>
                        <a:rPr lang="en-US" sz="1400" kern="1200" dirty="0">
                          <a:solidFill>
                            <a:schemeClr val="tx1"/>
                          </a:solidFill>
                          <a:latin typeface="+mn-lt"/>
                          <a:ea typeface="+mn-ea"/>
                          <a:cs typeface="+mn-cs"/>
                        </a:rPr>
                        <a:t>Wellcare will cover a fitness membership on almost every Medicare Advantage plan being offered in 2024.</a:t>
                      </a:r>
                    </a:p>
                    <a:p>
                      <a:pPr marL="231775" lvl="0" indent="-231775">
                        <a:buFont typeface="Arial" panose="020B0604020202020204" pitchFamily="34" charset="0"/>
                        <a:buChar char="•"/>
                        <a:tabLst/>
                      </a:pPr>
                      <a:r>
                        <a:rPr lang="en-US" sz="1400" kern="1200" dirty="0">
                          <a:solidFill>
                            <a:schemeClr val="tx1"/>
                          </a:solidFill>
                          <a:latin typeface="+mn-lt"/>
                          <a:ea typeface="+mn-ea"/>
                          <a:cs typeface="+mn-cs"/>
                        </a:rPr>
                        <a:t>Members can manage their health through online courses, in-home fitness kits, memory kits, and/or fitness trackers.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4021980"/>
                  </a:ext>
                </a:extLst>
              </a:tr>
              <a:tr h="869940">
                <a:tc>
                  <a:txBody>
                    <a:bodyPr/>
                    <a:lstStyle/>
                    <a:p>
                      <a:r>
                        <a:rPr lang="en-US" sz="1400" dirty="0">
                          <a:solidFill>
                            <a:schemeClr val="tx1"/>
                          </a:solidFill>
                        </a:rPr>
                        <a:t>Personal Emergency</a:t>
                      </a:r>
                      <a:r>
                        <a:rPr lang="en-US" sz="1400" baseline="0" dirty="0">
                          <a:solidFill>
                            <a:schemeClr val="tx1"/>
                          </a:solidFill>
                        </a:rPr>
                        <a:t> </a:t>
                      </a:r>
                      <a:r>
                        <a:rPr lang="en-US" sz="1400" dirty="0">
                          <a:solidFill>
                            <a:schemeClr val="tx1"/>
                          </a:solidFill>
                        </a:rPr>
                        <a:t>Response System (PERS)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Some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A Personal Emergency Response System (PERS) is a medical monitoring system that provides a safety net for people who might need immediate medical assistance when nobody is there to help.</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Options include in-home and mobile solutions.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65105715"/>
                  </a:ext>
                </a:extLst>
              </a:tr>
              <a:tr h="731520">
                <a:tc>
                  <a:txBody>
                    <a:bodyPr/>
                    <a:lstStyle/>
                    <a:p>
                      <a:r>
                        <a:rPr lang="en-US" sz="1400" dirty="0">
                          <a:solidFill>
                            <a:schemeClr val="tx1"/>
                          </a:solidFill>
                          <a:latin typeface="+mn-lt"/>
                        </a:rPr>
                        <a:t>Meals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latin typeface="+mn-lt"/>
                        </a:rPr>
                        <a:t>Most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buFont typeface="Arial" panose="020B0604020202020204" pitchFamily="34" charset="0"/>
                        <a:buNone/>
                      </a:pPr>
                      <a:r>
                        <a:rPr lang="en-US" sz="1400" dirty="0">
                          <a:solidFill>
                            <a:schemeClr val="tx1"/>
                          </a:solidFill>
                          <a:latin typeface="+mn-lt"/>
                        </a:rPr>
                        <a:t>With this benefit, the member has access to meal programs</a:t>
                      </a:r>
                      <a:r>
                        <a:rPr lang="en-US" sz="1400" baseline="0" dirty="0">
                          <a:solidFill>
                            <a:schemeClr val="tx1"/>
                          </a:solidFill>
                          <a:latin typeface="+mn-lt"/>
                        </a:rPr>
                        <a:t> for chronic, post-acute, and/or nutritional shakes.</a:t>
                      </a:r>
                      <a:endParaRPr lang="en-US" sz="1400" dirty="0">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66680374"/>
                  </a:ext>
                </a:extLst>
              </a:tr>
              <a:tr h="731520">
                <a:tc>
                  <a:txBody>
                    <a:bodyPr/>
                    <a:lstStyle/>
                    <a:p>
                      <a:r>
                        <a:rPr lang="en-US" sz="1400" dirty="0">
                          <a:solidFill>
                            <a:schemeClr val="tx1"/>
                          </a:solidFill>
                          <a:latin typeface="+mn-lt"/>
                        </a:rPr>
                        <a:t>In-Home</a:t>
                      </a:r>
                      <a:r>
                        <a:rPr lang="en-US" sz="1400" baseline="0" dirty="0">
                          <a:solidFill>
                            <a:schemeClr val="tx1"/>
                          </a:solidFill>
                          <a:latin typeface="+mn-lt"/>
                        </a:rPr>
                        <a:t> Support</a:t>
                      </a:r>
                      <a:endParaRPr lang="en-US" sz="1400" dirty="0">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latin typeface="+mn-lt"/>
                        </a:rPr>
                        <a:t>Some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buFont typeface="Arial" panose="020B0604020202020204" pitchFamily="34" charset="0"/>
                        <a:buNone/>
                      </a:pPr>
                      <a:r>
                        <a:rPr lang="en-US" sz="1400" dirty="0">
                          <a:solidFill>
                            <a:schemeClr val="tx1"/>
                          </a:solidFill>
                          <a:latin typeface="+mn-lt"/>
                        </a:rPr>
                        <a:t>With this benefit, members can qualify to receive a range of services to assist with chores or personal care services, depending on plan offerings (6-24</a:t>
                      </a:r>
                      <a:r>
                        <a:rPr lang="en-US" sz="1400" baseline="0" dirty="0">
                          <a:solidFill>
                            <a:schemeClr val="tx1"/>
                          </a:solidFill>
                          <a:latin typeface="+mn-lt"/>
                        </a:rPr>
                        <a:t> visits per year).</a:t>
                      </a:r>
                      <a:endParaRPr lang="en-US" sz="1400" dirty="0">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6766101"/>
                  </a:ext>
                </a:extLst>
              </a:tr>
            </a:tbl>
          </a:graphicData>
        </a:graphic>
      </p:graphicFrame>
    </p:spTree>
    <p:extLst>
      <p:ext uri="{BB962C8B-B14F-4D97-AF65-F5344CB8AC3E}">
        <p14:creationId xmlns:p14="http://schemas.microsoft.com/office/powerpoint/2010/main" val="3489188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512C-DAAA-6CF7-7D45-9A7BE1440F84}"/>
              </a:ext>
            </a:extLst>
          </p:cNvPr>
          <p:cNvSpPr>
            <a:spLocks noGrp="1"/>
          </p:cNvSpPr>
          <p:nvPr>
            <p:ph type="title"/>
          </p:nvPr>
        </p:nvSpPr>
        <p:spPr/>
        <p:txBody>
          <a:bodyPr/>
          <a:lstStyle/>
          <a:p>
            <a:r>
              <a:rPr lang="en-US" dirty="0"/>
              <a:t>2024 MAPD Benefit Highlights</a:t>
            </a:r>
          </a:p>
        </p:txBody>
      </p:sp>
      <p:graphicFrame>
        <p:nvGraphicFramePr>
          <p:cNvPr id="4" name="Table 3">
            <a:extLst>
              <a:ext uri="{FF2B5EF4-FFF2-40B4-BE49-F238E27FC236}">
                <a16:creationId xmlns:a16="http://schemas.microsoft.com/office/drawing/2014/main" id="{3DD0FD31-41D6-8252-6FFB-A11948C4F185}"/>
              </a:ext>
            </a:extLst>
          </p:cNvPr>
          <p:cNvGraphicFramePr>
            <a:graphicFrameLocks noGrp="1"/>
          </p:cNvGraphicFramePr>
          <p:nvPr>
            <p:extLst>
              <p:ext uri="{D42A27DB-BD31-4B8C-83A1-F6EECF244321}">
                <p14:modId xmlns:p14="http://schemas.microsoft.com/office/powerpoint/2010/main" val="1563985897"/>
              </p:ext>
            </p:extLst>
          </p:nvPr>
        </p:nvGraphicFramePr>
        <p:xfrm>
          <a:off x="622125" y="1648004"/>
          <a:ext cx="10867914" cy="3840480"/>
        </p:xfrm>
        <a:graphic>
          <a:graphicData uri="http://schemas.openxmlformats.org/drawingml/2006/table">
            <a:tbl>
              <a:tblPr firstRow="1" bandRow="1">
                <a:tableStyleId>{5C22544A-7EE6-4342-B048-85BDC9FD1C3A}</a:tableStyleId>
              </a:tblPr>
              <a:tblGrid>
                <a:gridCol w="1306170">
                  <a:extLst>
                    <a:ext uri="{9D8B030D-6E8A-4147-A177-3AD203B41FA5}">
                      <a16:colId xmlns:a16="http://schemas.microsoft.com/office/drawing/2014/main" val="2957228474"/>
                    </a:ext>
                  </a:extLst>
                </a:gridCol>
                <a:gridCol w="1306170">
                  <a:extLst>
                    <a:ext uri="{9D8B030D-6E8A-4147-A177-3AD203B41FA5}">
                      <a16:colId xmlns:a16="http://schemas.microsoft.com/office/drawing/2014/main" val="4027183996"/>
                    </a:ext>
                  </a:extLst>
                </a:gridCol>
                <a:gridCol w="8255574">
                  <a:extLst>
                    <a:ext uri="{9D8B030D-6E8A-4147-A177-3AD203B41FA5}">
                      <a16:colId xmlns:a16="http://schemas.microsoft.com/office/drawing/2014/main" val="2168479511"/>
                    </a:ext>
                  </a:extLst>
                </a:gridCol>
              </a:tblGrid>
              <a:tr h="365760">
                <a:tc>
                  <a:txBody>
                    <a:bodyPr/>
                    <a:lstStyle/>
                    <a:p>
                      <a:r>
                        <a:rPr lang="en-US" sz="1600" dirty="0"/>
                        <a:t>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Availability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Highlight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78742843"/>
                  </a:ext>
                </a:extLst>
              </a:tr>
              <a:tr h="548640">
                <a:tc>
                  <a:txBody>
                    <a:bodyPr/>
                    <a:lstStyle/>
                    <a:p>
                      <a:r>
                        <a:rPr lang="en-US" sz="1400" dirty="0">
                          <a:solidFill>
                            <a:schemeClr val="tx1"/>
                          </a:solidFill>
                        </a:rPr>
                        <a:t>Telehealth</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All</a:t>
                      </a:r>
                      <a:r>
                        <a:rPr lang="en-US" sz="1400" baseline="0" dirty="0">
                          <a:solidFill>
                            <a:schemeClr val="tx1"/>
                          </a:solidFill>
                        </a:rPr>
                        <a:t> plans </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lvl="0" indent="-231775">
                        <a:buFont typeface="Arial" panose="020B0604020202020204" pitchFamily="34" charset="0"/>
                        <a:buChar char="•"/>
                        <a:tabLst/>
                      </a:pPr>
                      <a:r>
                        <a:rPr lang="en-US" sz="1400" dirty="0">
                          <a:solidFill>
                            <a:schemeClr val="tx1"/>
                          </a:solidFill>
                        </a:rPr>
                        <a:t>Telehealth allows healthcare professionals to evaluate, diagnose, and treat members in remote locations using telecommunications technology.</a:t>
                      </a:r>
                    </a:p>
                    <a:p>
                      <a:pPr marL="231775" lvl="0" indent="-231775">
                        <a:buFont typeface="Arial" panose="020B0604020202020204" pitchFamily="34" charset="0"/>
                        <a:buChar char="•"/>
                        <a:tabLst/>
                      </a:pPr>
                      <a:r>
                        <a:rPr lang="en-US" sz="1400" dirty="0">
                          <a:solidFill>
                            <a:schemeClr val="tx1"/>
                          </a:solidFill>
                        </a:rPr>
                        <a:t>This benefit is covered on all Wellcare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29405718"/>
                  </a:ext>
                </a:extLst>
              </a:tr>
              <a:tr h="548640">
                <a:tc>
                  <a:txBody>
                    <a:bodyPr/>
                    <a:lstStyle/>
                    <a:p>
                      <a:r>
                        <a:rPr lang="en-US" sz="1400" dirty="0">
                          <a:solidFill>
                            <a:schemeClr val="tx1"/>
                          </a:solidFill>
                          <a:latin typeface="+mn-lt"/>
                        </a:rPr>
                        <a:t>Nursing</a:t>
                      </a:r>
                      <a:r>
                        <a:rPr lang="en-US" sz="1400" baseline="0" dirty="0">
                          <a:solidFill>
                            <a:schemeClr val="tx1"/>
                          </a:solidFill>
                          <a:latin typeface="+mn-lt"/>
                        </a:rPr>
                        <a:t> Hotline</a:t>
                      </a:r>
                      <a:endParaRPr lang="en-US" sz="1400" dirty="0">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latin typeface="+mn-lt"/>
                        </a:rPr>
                        <a:t>All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tx1"/>
                          </a:solidFill>
                          <a:latin typeface="+mn-lt"/>
                        </a:rPr>
                        <a:t>This benefit provides telephonic access to nurse assistance 24 hours a day, 7 days a week.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66475449"/>
                  </a:ext>
                </a:extLst>
              </a:tr>
              <a:tr h="548640">
                <a:tc>
                  <a:txBody>
                    <a:bodyPr/>
                    <a:lstStyle/>
                    <a:p>
                      <a:r>
                        <a:rPr lang="en-US" sz="1400" dirty="0">
                          <a:solidFill>
                            <a:schemeClr val="tx1"/>
                          </a:solidFill>
                          <a:latin typeface="+mn-lt"/>
                        </a:rPr>
                        <a:t>CAM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latin typeface="+mn-lt"/>
                        </a:rPr>
                        <a:t>Some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tx1"/>
                          </a:solidFill>
                          <a:latin typeface="+mn-lt"/>
                        </a:rPr>
                        <a:t>The CAM offers members access to routine chiropractic, routine acupuncture, and therapeutic massage/naturopathy – OR only benefits.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27830337"/>
                  </a:ext>
                </a:extLst>
              </a:tr>
              <a:tr h="548640">
                <a:tc>
                  <a:txBody>
                    <a:bodyPr/>
                    <a:lstStyle/>
                    <a:p>
                      <a:r>
                        <a:rPr lang="en-US" sz="1400" dirty="0">
                          <a:solidFill>
                            <a:schemeClr val="tx1"/>
                          </a:solidFill>
                          <a:latin typeface="+mn-lt"/>
                        </a:rPr>
                        <a:t>Routine</a:t>
                      </a:r>
                      <a:r>
                        <a:rPr lang="en-US" sz="1400" baseline="0" dirty="0">
                          <a:solidFill>
                            <a:schemeClr val="tx1"/>
                          </a:solidFill>
                          <a:latin typeface="+mn-lt"/>
                        </a:rPr>
                        <a:t> Acupuncture</a:t>
                      </a:r>
                      <a:endParaRPr lang="en-US" sz="1400" dirty="0">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latin typeface="+mn-lt"/>
                        </a:rPr>
                        <a:t>Some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Acupuncture is the procedure of inserting and manipulating needles into various points on the body to relieve pain or for therapeutic purposes.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0843837"/>
                  </a:ext>
                </a:extLst>
              </a:tr>
              <a:tr h="548640">
                <a:tc>
                  <a:txBody>
                    <a:bodyPr/>
                    <a:lstStyle/>
                    <a:p>
                      <a:r>
                        <a:rPr lang="en-US" sz="1400" dirty="0">
                          <a:solidFill>
                            <a:schemeClr val="tx1"/>
                          </a:solidFill>
                          <a:latin typeface="+mn-lt"/>
                        </a:rPr>
                        <a:t>Routine</a:t>
                      </a:r>
                      <a:r>
                        <a:rPr lang="en-US" sz="1400" baseline="0" dirty="0">
                          <a:solidFill>
                            <a:schemeClr val="tx1"/>
                          </a:solidFill>
                          <a:latin typeface="+mn-lt"/>
                        </a:rPr>
                        <a:t> Chiropractic</a:t>
                      </a:r>
                      <a:endParaRPr lang="en-US" sz="1400" dirty="0">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latin typeface="+mn-lt"/>
                        </a:rPr>
                        <a:t>Some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8125" marR="0" lvl="0" indent="-238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This benefit provides coverage for members to have access to routine chiropractic services.</a:t>
                      </a:r>
                    </a:p>
                    <a:p>
                      <a:pPr marL="238125" marR="0" lvl="0" indent="-238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Original Medicare offers coverage for Medicare-covered chiropractic as well.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38630524"/>
                  </a:ext>
                </a:extLst>
              </a:tr>
              <a:tr h="548640">
                <a:tc>
                  <a:txBody>
                    <a:bodyPr/>
                    <a:lstStyle/>
                    <a:p>
                      <a:r>
                        <a:rPr lang="en-US" sz="1400" dirty="0">
                          <a:solidFill>
                            <a:schemeClr val="tx1"/>
                          </a:solidFill>
                          <a:latin typeface="+mn-lt"/>
                        </a:rPr>
                        <a:t>Routine Podiatry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latin typeface="+mn-lt"/>
                        </a:rPr>
                        <a:t>Some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Routine podiatry services include routine foot care such as cutting or removing corns or calluses, trimming or cutting nails, and hygienic or other preventive maintenance.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5951664"/>
                  </a:ext>
                </a:extLst>
              </a:tr>
            </a:tbl>
          </a:graphicData>
        </a:graphic>
      </p:graphicFrame>
    </p:spTree>
    <p:extLst>
      <p:ext uri="{BB962C8B-B14F-4D97-AF65-F5344CB8AC3E}">
        <p14:creationId xmlns:p14="http://schemas.microsoft.com/office/powerpoint/2010/main" val="835413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5629B-339A-61C3-5A88-BDA65E17ECA0}"/>
              </a:ext>
            </a:extLst>
          </p:cNvPr>
          <p:cNvSpPr>
            <a:spLocks noGrp="1"/>
          </p:cNvSpPr>
          <p:nvPr>
            <p:ph type="title"/>
          </p:nvPr>
        </p:nvSpPr>
        <p:spPr/>
        <p:txBody>
          <a:bodyPr/>
          <a:lstStyle/>
          <a:p>
            <a:r>
              <a:rPr lang="en-US" dirty="0">
                <a:solidFill>
                  <a:schemeClr val="accent3"/>
                </a:solidFill>
              </a:rPr>
              <a:t>PY2024 VBID D-SNP Benefit Changes</a:t>
            </a:r>
            <a:endParaRPr lang="en-US" dirty="0"/>
          </a:p>
        </p:txBody>
      </p:sp>
      <p:graphicFrame>
        <p:nvGraphicFramePr>
          <p:cNvPr id="4" name="Table 4">
            <a:extLst>
              <a:ext uri="{FF2B5EF4-FFF2-40B4-BE49-F238E27FC236}">
                <a16:creationId xmlns:a16="http://schemas.microsoft.com/office/drawing/2014/main" id="{655A0C33-E511-4490-46D8-F745BD05349B}"/>
              </a:ext>
            </a:extLst>
          </p:cNvPr>
          <p:cNvGraphicFramePr>
            <a:graphicFrameLocks noGrp="1"/>
          </p:cNvGraphicFramePr>
          <p:nvPr>
            <p:extLst>
              <p:ext uri="{D42A27DB-BD31-4B8C-83A1-F6EECF244321}">
                <p14:modId xmlns:p14="http://schemas.microsoft.com/office/powerpoint/2010/main" val="693688549"/>
              </p:ext>
            </p:extLst>
          </p:nvPr>
        </p:nvGraphicFramePr>
        <p:xfrm>
          <a:off x="622125" y="1368846"/>
          <a:ext cx="10947752" cy="4084320"/>
        </p:xfrm>
        <a:graphic>
          <a:graphicData uri="http://schemas.openxmlformats.org/drawingml/2006/table">
            <a:tbl>
              <a:tblPr firstRow="1" bandRow="1">
                <a:tableStyleId>{5C22544A-7EE6-4342-B048-85BDC9FD1C3A}</a:tableStyleId>
              </a:tblPr>
              <a:tblGrid>
                <a:gridCol w="605784">
                  <a:extLst>
                    <a:ext uri="{9D8B030D-6E8A-4147-A177-3AD203B41FA5}">
                      <a16:colId xmlns:a16="http://schemas.microsoft.com/office/drawing/2014/main" val="3386654462"/>
                    </a:ext>
                  </a:extLst>
                </a:gridCol>
                <a:gridCol w="3487782">
                  <a:extLst>
                    <a:ext uri="{9D8B030D-6E8A-4147-A177-3AD203B41FA5}">
                      <a16:colId xmlns:a16="http://schemas.microsoft.com/office/drawing/2014/main" val="1957934587"/>
                    </a:ext>
                  </a:extLst>
                </a:gridCol>
                <a:gridCol w="6854186">
                  <a:extLst>
                    <a:ext uri="{9D8B030D-6E8A-4147-A177-3AD203B41FA5}">
                      <a16:colId xmlns:a16="http://schemas.microsoft.com/office/drawing/2014/main" val="3629945105"/>
                    </a:ext>
                  </a:extLst>
                </a:gridCol>
              </a:tblGrid>
              <a:tr h="370840">
                <a:tc rowSpan="5">
                  <a:txBody>
                    <a:bodyPr/>
                    <a:lstStyle/>
                    <a:p>
                      <a:pPr algn="ctr"/>
                      <a:r>
                        <a:rPr lang="en-US" sz="2000" dirty="0"/>
                        <a:t>One Purse</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3"/>
                          </a:solidFill>
                        </a:rPr>
                        <a:t>Healthy Food </a:t>
                      </a:r>
                      <a:br>
                        <a:rPr lang="en-US" sz="1600" b="1" dirty="0">
                          <a:solidFill>
                            <a:schemeClr val="accent3"/>
                          </a:solidFill>
                        </a:rPr>
                      </a:br>
                      <a:r>
                        <a:rPr lang="en-US" sz="1600" b="1" dirty="0">
                          <a:solidFill>
                            <a:schemeClr val="accent3"/>
                          </a:solidFill>
                        </a:rPr>
                        <a:t>(VBID)</a:t>
                      </a:r>
                    </a:p>
                  </a:txBody>
                  <a:tcPr marL="91440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31775" lvl="0" indent="-231775">
                        <a:lnSpc>
                          <a:spcPct val="100000"/>
                        </a:lnSpc>
                        <a:spcBef>
                          <a:spcPts val="0"/>
                        </a:spcBef>
                        <a:buFont typeface="Arial" panose="020B0604020202020204" pitchFamily="34" charset="0"/>
                        <a:buChar char="•"/>
                        <a:tabLst/>
                      </a:pPr>
                      <a:r>
                        <a:rPr lang="en-US" sz="1400" b="0" dirty="0">
                          <a:solidFill>
                            <a:schemeClr val="tx1"/>
                          </a:solidFill>
                        </a:rPr>
                        <a:t>Allowance-based benefit; non-rolling month-to-month</a:t>
                      </a:r>
                    </a:p>
                    <a:p>
                      <a:pPr marL="231775" lvl="0" indent="-231775">
                        <a:lnSpc>
                          <a:spcPct val="100000"/>
                        </a:lnSpc>
                        <a:spcBef>
                          <a:spcPts val="0"/>
                        </a:spcBef>
                        <a:buFont typeface="Arial" panose="020B0604020202020204" pitchFamily="34" charset="0"/>
                        <a:buChar char="•"/>
                        <a:tabLst/>
                      </a:pPr>
                      <a:r>
                        <a:rPr lang="en-US" sz="1400" b="0" dirty="0">
                          <a:solidFill>
                            <a:schemeClr val="tx1"/>
                          </a:solidFill>
                        </a:rPr>
                        <a:t>Allowance will be available via Wellcare Spendables™ card</a:t>
                      </a:r>
                    </a:p>
                    <a:p>
                      <a:pPr marL="231775" lvl="0" indent="-231775">
                        <a:lnSpc>
                          <a:spcPct val="100000"/>
                        </a:lnSpc>
                        <a:spcBef>
                          <a:spcPts val="0"/>
                        </a:spcBef>
                        <a:buFont typeface="Arial" panose="020B0604020202020204" pitchFamily="34" charset="0"/>
                        <a:buChar char="•"/>
                        <a:tabLst/>
                      </a:pPr>
                      <a:r>
                        <a:rPr lang="en-US" sz="1400" b="0" dirty="0">
                          <a:solidFill>
                            <a:schemeClr val="tx1"/>
                          </a:solidFill>
                        </a:rPr>
                        <a:t>Members are not required to take action to receive the 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6592052"/>
                  </a:ext>
                </a:extLst>
              </a:tr>
              <a:tr h="370840">
                <a:tc vMerge="1">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3"/>
                          </a:solidFill>
                        </a:rPr>
                        <a:t>Utility &amp; Rent Assistance </a:t>
                      </a:r>
                      <a:br>
                        <a:rPr lang="en-US" sz="1600" b="1" dirty="0">
                          <a:solidFill>
                            <a:schemeClr val="accent3"/>
                          </a:solidFill>
                        </a:rPr>
                      </a:br>
                      <a:r>
                        <a:rPr lang="en-US" sz="1600" b="1" dirty="0">
                          <a:solidFill>
                            <a:schemeClr val="accent3"/>
                          </a:solidFill>
                        </a:rPr>
                        <a:t>(VBID)</a:t>
                      </a:r>
                    </a:p>
                  </a:txBody>
                  <a:tcPr marL="91440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Allowance-based benefit </a:t>
                      </a:r>
                    </a:p>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Allowance will be available via Wellcare Spendables™ card</a:t>
                      </a:r>
                    </a:p>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Inclusion of rent assistance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25987921"/>
                  </a:ext>
                </a:extLst>
              </a:tr>
              <a:tr h="370840">
                <a:tc v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3"/>
                          </a:solidFill>
                        </a:rPr>
                        <a:t>Over-the-Counter </a:t>
                      </a:r>
                      <a:br>
                        <a:rPr lang="en-US" sz="1600" b="1" dirty="0">
                          <a:solidFill>
                            <a:schemeClr val="accent3"/>
                          </a:solidFill>
                        </a:rPr>
                      </a:br>
                      <a:r>
                        <a:rPr lang="en-US" sz="1600" b="1" dirty="0">
                          <a:solidFill>
                            <a:schemeClr val="accent3"/>
                          </a:solidFill>
                        </a:rPr>
                        <a:t>(OTC)</a:t>
                      </a:r>
                    </a:p>
                  </a:txBody>
                  <a:tcPr marL="91440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Part of Wellcare Spendables™ card</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latin typeface="+mn-lt"/>
                          <a:ea typeface="+mn-ea"/>
                          <a:cs typeface="+mn-cs"/>
                        </a:rPr>
                        <a:t>Purchase methods will include in-store, mobile app, phone, and web orders</a:t>
                      </a:r>
                    </a:p>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Solutran offers significantly expanded in-store footprint with multiple retailers</a:t>
                      </a:r>
                    </a:p>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Catalog will be available and sent to all members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53773914"/>
                  </a:ext>
                </a:extLst>
              </a:tr>
              <a:tr h="370840">
                <a:tc v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accent3"/>
                          </a:solidFill>
                          <a:latin typeface="+mn-lt"/>
                          <a:ea typeface="+mn-ea"/>
                          <a:cs typeface="+mn-cs"/>
                        </a:rPr>
                        <a:t>Gas (Pay-at-the-Pump) </a:t>
                      </a:r>
                      <a:br>
                        <a:rPr lang="en-US" sz="1600" b="1" kern="1200" dirty="0">
                          <a:solidFill>
                            <a:schemeClr val="accent3"/>
                          </a:solidFill>
                          <a:latin typeface="+mn-lt"/>
                          <a:ea typeface="+mn-ea"/>
                          <a:cs typeface="+mn-cs"/>
                        </a:rPr>
                      </a:br>
                      <a:r>
                        <a:rPr lang="en-US" sz="1600" b="1" kern="1200" dirty="0">
                          <a:solidFill>
                            <a:schemeClr val="accent3"/>
                          </a:solidFill>
                          <a:latin typeface="+mn-lt"/>
                          <a:ea typeface="+mn-ea"/>
                          <a:cs typeface="+mn-cs"/>
                        </a:rPr>
                        <a:t>(VBID)</a:t>
                      </a:r>
                    </a:p>
                  </a:txBody>
                  <a:tcPr marL="91440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Allowance-based benefit</a:t>
                      </a:r>
                    </a:p>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Allowance will be available via Wellcare Spendables™ card</a:t>
                      </a:r>
                    </a:p>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Allowance issued monthly; rolling throughout the year </a:t>
                      </a:r>
                    </a:p>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Members are only allowed to use the debit card at the pump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32493738"/>
                  </a:ext>
                </a:extLst>
              </a:tr>
              <a:tr h="731520">
                <a:tc vMerge="1">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accent3"/>
                          </a:solidFill>
                          <a:latin typeface="+mn-lt"/>
                          <a:ea typeface="+mn-ea"/>
                          <a:cs typeface="+mn-cs"/>
                        </a:rPr>
                        <a:t>Rx $0 Cost-Sharing – </a:t>
                      </a:r>
                      <a:br>
                        <a:rPr lang="en-US" sz="1600" b="1" kern="1200" dirty="0">
                          <a:solidFill>
                            <a:schemeClr val="accent3"/>
                          </a:solidFill>
                          <a:latin typeface="+mn-lt"/>
                          <a:ea typeface="+mn-ea"/>
                          <a:cs typeface="+mn-cs"/>
                        </a:rPr>
                      </a:br>
                      <a:r>
                        <a:rPr lang="en-US" sz="1600" b="1" kern="1200" dirty="0">
                          <a:solidFill>
                            <a:schemeClr val="accent3"/>
                          </a:solidFill>
                          <a:latin typeface="+mn-lt"/>
                          <a:ea typeface="+mn-ea"/>
                          <a:cs typeface="+mn-cs"/>
                        </a:rPr>
                        <a:t>All Tiers (VBID)</a:t>
                      </a:r>
                    </a:p>
                  </a:txBody>
                  <a:tcPr marL="91440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No change to benefit</a:t>
                      </a:r>
                    </a:p>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Administered at point of purchase at any network pharmacy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58284346"/>
                  </a:ext>
                </a:extLst>
              </a:tr>
            </a:tbl>
          </a:graphicData>
        </a:graphic>
      </p:graphicFrame>
      <p:sp>
        <p:nvSpPr>
          <p:cNvPr id="7" name="TextBox 6">
            <a:extLst>
              <a:ext uri="{FF2B5EF4-FFF2-40B4-BE49-F238E27FC236}">
                <a16:creationId xmlns:a16="http://schemas.microsoft.com/office/drawing/2014/main" id="{081202BD-2459-1133-A6AB-83FC81126EC1}"/>
              </a:ext>
            </a:extLst>
          </p:cNvPr>
          <p:cNvSpPr txBox="1"/>
          <p:nvPr/>
        </p:nvSpPr>
        <p:spPr>
          <a:xfrm>
            <a:off x="622125" y="5552256"/>
            <a:ext cx="10947752" cy="307777"/>
          </a:xfrm>
          <a:prstGeom prst="rect">
            <a:avLst/>
          </a:prstGeom>
          <a:noFill/>
        </p:spPr>
        <p:txBody>
          <a:bodyPr wrap="square" rtlCol="0">
            <a:spAutoFit/>
          </a:bodyPr>
          <a:lstStyle/>
          <a:p>
            <a:pPr algn="ctr"/>
            <a:r>
              <a:rPr lang="en-US" sz="1400" b="1" spc="-15" dirty="0">
                <a:cs typeface="Poppins" pitchFamily="2" charset="77"/>
              </a:rPr>
              <a:t>*PY2024 VBID Participation: </a:t>
            </a:r>
            <a:r>
              <a:rPr lang="en-US" sz="1400" spc="-10" dirty="0">
                <a:cs typeface="Poppins" pitchFamily="2" charset="77"/>
              </a:rPr>
              <a:t>New Jersey D-SNP currently outlier for VBID, as there is no Rx; however, will offer the Wellcare Spendables™ debit card.</a:t>
            </a:r>
          </a:p>
        </p:txBody>
      </p:sp>
      <p:sp>
        <p:nvSpPr>
          <p:cNvPr id="8" name="TextBox 7">
            <a:extLst>
              <a:ext uri="{FF2B5EF4-FFF2-40B4-BE49-F238E27FC236}">
                <a16:creationId xmlns:a16="http://schemas.microsoft.com/office/drawing/2014/main" id="{F902E430-CB46-85DD-F8CB-639A38A2E11C}"/>
              </a:ext>
            </a:extLst>
          </p:cNvPr>
          <p:cNvSpPr txBox="1"/>
          <p:nvPr/>
        </p:nvSpPr>
        <p:spPr>
          <a:xfrm>
            <a:off x="5458120" y="6266294"/>
            <a:ext cx="6111754"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All information on this slide is subject to change until bids are submitted and approved by CMS.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1B2F943-EB3C-4C00-51F7-858241D24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528" y="1503925"/>
            <a:ext cx="548640" cy="548640"/>
          </a:xfrm>
          <a:prstGeom prst="rect">
            <a:avLst/>
          </a:prstGeom>
        </p:spPr>
      </p:pic>
      <p:pic>
        <p:nvPicPr>
          <p:cNvPr id="10" name="Picture 9">
            <a:extLst>
              <a:ext uri="{FF2B5EF4-FFF2-40B4-BE49-F238E27FC236}">
                <a16:creationId xmlns:a16="http://schemas.microsoft.com/office/drawing/2014/main" id="{4A6F5179-2FBF-48F4-98B9-52D91869A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528" y="2187644"/>
            <a:ext cx="548640" cy="548640"/>
          </a:xfrm>
          <a:prstGeom prst="rect">
            <a:avLst/>
          </a:prstGeom>
        </p:spPr>
      </p:pic>
      <p:pic>
        <p:nvPicPr>
          <p:cNvPr id="11" name="Picture 10">
            <a:extLst>
              <a:ext uri="{FF2B5EF4-FFF2-40B4-BE49-F238E27FC236}">
                <a16:creationId xmlns:a16="http://schemas.microsoft.com/office/drawing/2014/main" id="{23463867-DD67-0241-905F-290D9B4D2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528" y="3040542"/>
            <a:ext cx="548640" cy="548640"/>
          </a:xfrm>
          <a:prstGeom prst="rect">
            <a:avLst/>
          </a:prstGeom>
        </p:spPr>
      </p:pic>
      <p:pic>
        <p:nvPicPr>
          <p:cNvPr id="12" name="Picture 11">
            <a:extLst>
              <a:ext uri="{FF2B5EF4-FFF2-40B4-BE49-F238E27FC236}">
                <a16:creationId xmlns:a16="http://schemas.microsoft.com/office/drawing/2014/main" id="{E8E63F2D-369D-B52E-7F12-0101B9491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2528" y="3971795"/>
            <a:ext cx="548640" cy="548640"/>
          </a:xfrm>
          <a:prstGeom prst="rect">
            <a:avLst/>
          </a:prstGeom>
        </p:spPr>
      </p:pic>
      <p:pic>
        <p:nvPicPr>
          <p:cNvPr id="13" name="Picture 12">
            <a:extLst>
              <a:ext uri="{FF2B5EF4-FFF2-40B4-BE49-F238E27FC236}">
                <a16:creationId xmlns:a16="http://schemas.microsoft.com/office/drawing/2014/main" id="{E6A035B6-426E-4E67-8049-D2A5C0D874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2528" y="4805435"/>
            <a:ext cx="548640" cy="548640"/>
          </a:xfrm>
          <a:prstGeom prst="rect">
            <a:avLst/>
          </a:prstGeom>
        </p:spPr>
      </p:pic>
    </p:spTree>
    <p:extLst>
      <p:ext uri="{BB962C8B-B14F-4D97-AF65-F5344CB8AC3E}">
        <p14:creationId xmlns:p14="http://schemas.microsoft.com/office/powerpoint/2010/main" val="407133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75EFAA7-1BED-44EE-87BD-437D444FAE52}"/>
              </a:ext>
            </a:extLst>
          </p:cNvPr>
          <p:cNvSpPr txBox="1"/>
          <p:nvPr/>
        </p:nvSpPr>
        <p:spPr>
          <a:xfrm>
            <a:off x="9124749" y="2215516"/>
            <a:ext cx="1050581" cy="27699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 normalizeH="0" baseline="0" noProof="0" dirty="0">
                <a:ln>
                  <a:noFill/>
                </a:ln>
                <a:solidFill>
                  <a:srgbClr val="FFFFFF"/>
                </a:solidFill>
                <a:effectLst/>
                <a:uLnTx/>
                <a:uFillTx/>
                <a:latin typeface="Poppins" pitchFamily="2" charset="77"/>
                <a:ea typeface="+mn-ea"/>
                <a:cs typeface="Poppins" pitchFamily="2" charset="77"/>
              </a:rPr>
              <a:t>UPDATED</a:t>
            </a:r>
          </a:p>
        </p:txBody>
      </p:sp>
      <p:sp>
        <p:nvSpPr>
          <p:cNvPr id="13" name="Title 2">
            <a:extLst>
              <a:ext uri="{FF2B5EF4-FFF2-40B4-BE49-F238E27FC236}">
                <a16:creationId xmlns:a16="http://schemas.microsoft.com/office/drawing/2014/main" id="{FF2911D1-2053-9C97-7C7F-4760BC36B184}"/>
              </a:ext>
            </a:extLst>
          </p:cNvPr>
          <p:cNvSpPr txBox="1">
            <a:spLocks/>
          </p:cNvSpPr>
          <p:nvPr/>
        </p:nvSpPr>
        <p:spPr>
          <a:xfrm>
            <a:off x="622125" y="485126"/>
            <a:ext cx="11322827" cy="11628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500" kern="1200">
                <a:solidFill>
                  <a:srgbClr val="26276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solidFill>
                  <a:schemeClr val="accent3"/>
                </a:solidFill>
                <a:effectLst/>
                <a:uLnTx/>
                <a:uFillTx/>
                <a:latin typeface="Calibri" panose="020F0502020204030204" pitchFamily="34" charset="0"/>
                <a:ea typeface="+mj-ea"/>
                <a:cs typeface="Calibri" panose="020F0502020204030204" pitchFamily="34" charset="0"/>
              </a:rPr>
              <a:t>PY2024 SSBCI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solidFill>
                  <a:schemeClr val="accent3"/>
                </a:solidFill>
                <a:effectLst/>
                <a:uLnTx/>
                <a:uFillTx/>
                <a:latin typeface="Calibri" panose="020F0502020204030204" pitchFamily="34" charset="0"/>
                <a:ea typeface="+mj-ea"/>
                <a:cs typeface="Calibri" panose="020F0502020204030204" pitchFamily="34" charset="0"/>
              </a:rPr>
              <a:t>Approved Vendors and Key Changes</a:t>
            </a:r>
          </a:p>
        </p:txBody>
      </p:sp>
      <p:sp>
        <p:nvSpPr>
          <p:cNvPr id="10" name="Rectangle 9">
            <a:extLst>
              <a:ext uri="{FF2B5EF4-FFF2-40B4-BE49-F238E27FC236}">
                <a16:creationId xmlns:a16="http://schemas.microsoft.com/office/drawing/2014/main" id="{DC16AFD3-EE54-B7D6-144B-E1838B66C337}"/>
              </a:ext>
            </a:extLst>
          </p:cNvPr>
          <p:cNvSpPr/>
          <p:nvPr/>
        </p:nvSpPr>
        <p:spPr>
          <a:xfrm>
            <a:off x="480768" y="3592084"/>
            <a:ext cx="11200099" cy="22352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rIns="228600" rtlCol="0" anchor="ctr"/>
          <a:lstStyle/>
          <a:p>
            <a:pPr marL="0" marR="0" lvl="0" indent="0" algn="l" defTabSz="408178"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dirty="0">
                <a:ln>
                  <a:noFill/>
                </a:ln>
                <a:solidFill>
                  <a:srgbClr val="00A0A3"/>
                </a:solidFill>
                <a:effectLst/>
                <a:uLnTx/>
                <a:uFillTx/>
                <a:latin typeface="Calibri" panose="020F0502020204030204"/>
                <a:ea typeface="+mn-ea"/>
                <a:cs typeface="Arial" panose="020B0604020202020204" pitchFamily="34" charset="0"/>
              </a:rPr>
              <a:t>In order to qualify for the SSBCI benefits, a member must meet ALL THREE of the following requirements:</a:t>
            </a:r>
          </a:p>
          <a:p>
            <a:pPr marL="228600" marR="0" lvl="1" indent="-228600" algn="l" defTabSz="408178" rtl="0" eaLnBrk="1" fontAlgn="auto" latinLnBrk="0" hangingPunct="1">
              <a:lnSpc>
                <a:spcPct val="100000"/>
              </a:lnSpc>
              <a:spcBef>
                <a:spcPts val="0"/>
              </a:spcBef>
              <a:spcAft>
                <a:spcPts val="500"/>
              </a:spcAft>
              <a:buClr>
                <a:srgbClr val="00A0A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Require intensive care management, b</a:t>
            </a:r>
            <a:r>
              <a:rPr lang="en-US" sz="1600" dirty="0" err="1">
                <a:solidFill>
                  <a:schemeClr val="tx1"/>
                </a:solidFill>
              </a:rPr>
              <a:t>ased</a:t>
            </a:r>
            <a:r>
              <a:rPr lang="en-US" sz="1600" dirty="0">
                <a:solidFill>
                  <a:schemeClr val="tx1"/>
                </a:solidFill>
              </a:rPr>
              <a:t> on provider assessment of patient having had two or more inpatient admissions in the last 60 days OR having had three or more emergency room visits in the last 60 days.</a:t>
            </a:r>
          </a:p>
          <a:p>
            <a:pPr marL="228600" marR="0" lvl="1" indent="-228600" algn="l" defTabSz="408178" rtl="0" eaLnBrk="1" fontAlgn="auto" latinLnBrk="0" hangingPunct="1">
              <a:lnSpc>
                <a:spcPct val="100000"/>
              </a:lnSpc>
              <a:spcBef>
                <a:spcPts val="0"/>
              </a:spcBef>
              <a:spcAft>
                <a:spcPts val="500"/>
              </a:spcAft>
              <a:buClr>
                <a:srgbClr val="00A0A3"/>
              </a:buClr>
              <a:buSzTx/>
              <a:buFont typeface="Arial" panose="020B0604020202020204" pitchFamily="34" charset="0"/>
              <a:buChar char="•"/>
              <a:tabLst/>
              <a:defRPr/>
            </a:pPr>
            <a:r>
              <a:rPr lang="en-US" sz="1600" dirty="0">
                <a:solidFill>
                  <a:schemeClr val="tx1"/>
                </a:solidFill>
              </a:rPr>
              <a:t>Be at high risk for hospitalization, based on provider assessment of patient being at high risk for unplanned hospitalization in the next 60 days.</a:t>
            </a:r>
          </a:p>
          <a:p>
            <a:pPr marL="228600" marR="0" lvl="1" indent="-228600" algn="l" defTabSz="408178" rtl="0" eaLnBrk="1" fontAlgn="auto" latinLnBrk="0" hangingPunct="1">
              <a:lnSpc>
                <a:spcPct val="100000"/>
              </a:lnSpc>
              <a:spcBef>
                <a:spcPts val="0"/>
              </a:spcBef>
              <a:spcAft>
                <a:spcPts val="500"/>
              </a:spcAft>
              <a:buClr>
                <a:srgbClr val="00A0A3"/>
              </a:buClr>
              <a:buSzTx/>
              <a:buFont typeface="Arial" panose="020B0604020202020204" pitchFamily="34" charset="0"/>
              <a:buChar char="•"/>
              <a:tabLst/>
              <a:defRPr/>
            </a:pPr>
            <a:r>
              <a:rPr lang="en-US" sz="1600" dirty="0">
                <a:solidFill>
                  <a:schemeClr val="tx1"/>
                </a:solidFill>
              </a:rPr>
              <a:t>Have a documented and active diagnosis for one or more of the qualifying comorbid and medically complex conditions. The condition must be life threatening or must significantly limit the overall health or function of the member.</a:t>
            </a:r>
            <a:endPar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pitchFamily="34" charset="0"/>
            </a:endParaRPr>
          </a:p>
        </p:txBody>
      </p:sp>
      <p:sp>
        <p:nvSpPr>
          <p:cNvPr id="11" name="TextBox 10">
            <a:extLst>
              <a:ext uri="{FF2B5EF4-FFF2-40B4-BE49-F238E27FC236}">
                <a16:creationId xmlns:a16="http://schemas.microsoft.com/office/drawing/2014/main" id="{162C004C-E7E1-B43E-5721-8CC3A530AA7C}"/>
              </a:ext>
            </a:extLst>
          </p:cNvPr>
          <p:cNvSpPr txBox="1"/>
          <p:nvPr/>
        </p:nvSpPr>
        <p:spPr>
          <a:xfrm>
            <a:off x="5458120" y="6266294"/>
            <a:ext cx="6111754"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All information on this slide is subject to change until bids are submitted and approved by CMS.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Content Placeholder 16">
            <a:extLst>
              <a:ext uri="{FF2B5EF4-FFF2-40B4-BE49-F238E27FC236}">
                <a16:creationId xmlns:a16="http://schemas.microsoft.com/office/drawing/2014/main" id="{AEE270F5-55FD-1DC7-206B-709AA14C783F}"/>
              </a:ext>
            </a:extLst>
          </p:cNvPr>
          <p:cNvSpPr>
            <a:spLocks noGrp="1"/>
          </p:cNvSpPr>
          <p:nvPr>
            <p:ph idx="1"/>
          </p:nvPr>
        </p:nvSpPr>
        <p:spPr>
          <a:xfrm>
            <a:off x="622125" y="1939047"/>
            <a:ext cx="11058742" cy="1653037"/>
          </a:xfrm>
        </p:spPr>
        <p:txBody>
          <a:bodyPr/>
          <a:lstStyle/>
          <a:p>
            <a:pPr marL="0" indent="0">
              <a:lnSpc>
                <a:spcPct val="100000"/>
              </a:lnSpc>
              <a:spcBef>
                <a:spcPts val="0"/>
              </a:spcBef>
              <a:spcAft>
                <a:spcPts val="500"/>
              </a:spcAft>
              <a:buNone/>
            </a:pPr>
            <a:r>
              <a:rPr kumimoji="0" lang="en-US" sz="1600" b="1" i="0" u="none" strike="noStrike" kern="1200" cap="none" spc="0" normalizeH="0" baseline="0" noProof="0" dirty="0">
                <a:ln>
                  <a:noFill/>
                </a:ln>
                <a:solidFill>
                  <a:srgbClr val="00A0A3"/>
                </a:solidFill>
                <a:effectLst/>
                <a:uLnTx/>
                <a:uFillTx/>
                <a:latin typeface="Calibri" panose="020F0502020204030204" pitchFamily="34" charset="0"/>
                <a:ea typeface="+mj-ea"/>
                <a:cs typeface="Calibri" panose="020F0502020204030204" pitchFamily="34" charset="0"/>
              </a:rPr>
              <a:t>Chronic Conditions</a:t>
            </a:r>
            <a:endParaRPr lang="en-US" sz="1600" dirty="0"/>
          </a:p>
          <a:p>
            <a:pPr>
              <a:lnSpc>
                <a:spcPct val="100000"/>
              </a:lnSpc>
              <a:spcBef>
                <a:spcPts val="0"/>
              </a:spcBef>
              <a:spcAft>
                <a:spcPts val="500"/>
              </a:spcAft>
            </a:pPr>
            <a:r>
              <a:rPr lang="en-US" sz="1600" dirty="0"/>
              <a:t>Supplemental benefit not primarily health-related</a:t>
            </a:r>
          </a:p>
          <a:p>
            <a:pPr>
              <a:lnSpc>
                <a:spcPct val="100000"/>
              </a:lnSpc>
              <a:spcBef>
                <a:spcPts val="0"/>
              </a:spcBef>
              <a:spcAft>
                <a:spcPts val="500"/>
              </a:spcAft>
            </a:pPr>
            <a:r>
              <a:rPr lang="en-US" sz="1600" dirty="0"/>
              <a:t>Offered non-uniformly to chronically ill enrollees</a:t>
            </a:r>
          </a:p>
          <a:p>
            <a:pPr>
              <a:lnSpc>
                <a:spcPct val="100000"/>
              </a:lnSpc>
              <a:spcBef>
                <a:spcPts val="0"/>
              </a:spcBef>
              <a:spcAft>
                <a:spcPts val="500"/>
              </a:spcAft>
            </a:pPr>
            <a:r>
              <a:rPr lang="en-US" sz="1600" dirty="0"/>
              <a:t>The SSBCI must have a “reasonable expectation of improving or maintaining the health or overall function of the enrollee” as it relates to the chronic disease.</a:t>
            </a:r>
          </a:p>
        </p:txBody>
      </p:sp>
    </p:spTree>
    <p:extLst>
      <p:ext uri="{BB962C8B-B14F-4D97-AF65-F5344CB8AC3E}">
        <p14:creationId xmlns:p14="http://schemas.microsoft.com/office/powerpoint/2010/main" val="3848167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4E0A-AC83-B1F5-0E40-EAC0A0DBC913}"/>
              </a:ext>
            </a:extLst>
          </p:cNvPr>
          <p:cNvSpPr>
            <a:spLocks noGrp="1"/>
          </p:cNvSpPr>
          <p:nvPr>
            <p:ph type="title"/>
          </p:nvPr>
        </p:nvSpPr>
        <p:spPr>
          <a:xfrm>
            <a:off x="848035" y="183912"/>
            <a:ext cx="9182275" cy="1162878"/>
          </a:xfrm>
        </p:spPr>
        <p:txBody>
          <a:bodyPr/>
          <a:lstStyle/>
          <a:p>
            <a:r>
              <a:rPr lang="en-US" dirty="0"/>
              <a:t>Custom PAAGs </a:t>
            </a:r>
            <a:r>
              <a:rPr lang="en-US" sz="2000" dirty="0"/>
              <a:t>Portfolio at a Glance  </a:t>
            </a:r>
            <a:r>
              <a:rPr lang="en-US" sz="3600" dirty="0"/>
              <a:t>D-SNP Example </a:t>
            </a:r>
          </a:p>
        </p:txBody>
      </p:sp>
      <p:pic>
        <p:nvPicPr>
          <p:cNvPr id="9" name="Picture 8">
            <a:extLst>
              <a:ext uri="{FF2B5EF4-FFF2-40B4-BE49-F238E27FC236}">
                <a16:creationId xmlns:a16="http://schemas.microsoft.com/office/drawing/2014/main" id="{EFE9DABD-813A-14EA-0129-6930E448D0C2}"/>
              </a:ext>
            </a:extLst>
          </p:cNvPr>
          <p:cNvPicPr>
            <a:picLocks noChangeAspect="1"/>
          </p:cNvPicPr>
          <p:nvPr/>
        </p:nvPicPr>
        <p:blipFill>
          <a:blip r:embed="rId2"/>
          <a:stretch>
            <a:fillRect/>
          </a:stretch>
        </p:blipFill>
        <p:spPr>
          <a:xfrm>
            <a:off x="186156" y="1255640"/>
            <a:ext cx="5593208" cy="2977030"/>
          </a:xfrm>
          <a:prstGeom prst="rect">
            <a:avLst/>
          </a:prstGeom>
        </p:spPr>
      </p:pic>
      <p:pic>
        <p:nvPicPr>
          <p:cNvPr id="13" name="Picture 12">
            <a:extLst>
              <a:ext uri="{FF2B5EF4-FFF2-40B4-BE49-F238E27FC236}">
                <a16:creationId xmlns:a16="http://schemas.microsoft.com/office/drawing/2014/main" id="{C69400FA-31F9-49A7-A358-4C9F9825FBC5}"/>
              </a:ext>
            </a:extLst>
          </p:cNvPr>
          <p:cNvPicPr>
            <a:picLocks noChangeAspect="1"/>
          </p:cNvPicPr>
          <p:nvPr/>
        </p:nvPicPr>
        <p:blipFill>
          <a:blip r:embed="rId3"/>
          <a:stretch>
            <a:fillRect/>
          </a:stretch>
        </p:blipFill>
        <p:spPr>
          <a:xfrm>
            <a:off x="2402859" y="1718663"/>
            <a:ext cx="5990300" cy="3461189"/>
          </a:xfrm>
          <a:prstGeom prst="rect">
            <a:avLst/>
          </a:prstGeom>
        </p:spPr>
      </p:pic>
      <p:pic>
        <p:nvPicPr>
          <p:cNvPr id="17" name="Picture 16">
            <a:extLst>
              <a:ext uri="{FF2B5EF4-FFF2-40B4-BE49-F238E27FC236}">
                <a16:creationId xmlns:a16="http://schemas.microsoft.com/office/drawing/2014/main" id="{5A6056C3-B467-A078-1F27-A9D0734AE48E}"/>
              </a:ext>
            </a:extLst>
          </p:cNvPr>
          <p:cNvPicPr>
            <a:picLocks noChangeAspect="1"/>
          </p:cNvPicPr>
          <p:nvPr/>
        </p:nvPicPr>
        <p:blipFill>
          <a:blip r:embed="rId4"/>
          <a:stretch>
            <a:fillRect/>
          </a:stretch>
        </p:blipFill>
        <p:spPr>
          <a:xfrm>
            <a:off x="4779608" y="2448388"/>
            <a:ext cx="5713798" cy="3352095"/>
          </a:xfrm>
          <a:prstGeom prst="rect">
            <a:avLst/>
          </a:prstGeom>
        </p:spPr>
      </p:pic>
      <p:pic>
        <p:nvPicPr>
          <p:cNvPr id="21" name="Picture 20">
            <a:extLst>
              <a:ext uri="{FF2B5EF4-FFF2-40B4-BE49-F238E27FC236}">
                <a16:creationId xmlns:a16="http://schemas.microsoft.com/office/drawing/2014/main" id="{2952C23E-577F-3FDB-4543-28993BF513B0}"/>
              </a:ext>
            </a:extLst>
          </p:cNvPr>
          <p:cNvPicPr>
            <a:picLocks noChangeAspect="1"/>
          </p:cNvPicPr>
          <p:nvPr/>
        </p:nvPicPr>
        <p:blipFill>
          <a:blip r:embed="rId5"/>
          <a:stretch>
            <a:fillRect/>
          </a:stretch>
        </p:blipFill>
        <p:spPr>
          <a:xfrm>
            <a:off x="6877097" y="5146551"/>
            <a:ext cx="5125514" cy="1165569"/>
          </a:xfrm>
          <a:prstGeom prst="rect">
            <a:avLst/>
          </a:prstGeom>
        </p:spPr>
      </p:pic>
    </p:spTree>
    <p:extLst>
      <p:ext uri="{BB962C8B-B14F-4D97-AF65-F5344CB8AC3E}">
        <p14:creationId xmlns:p14="http://schemas.microsoft.com/office/powerpoint/2010/main" val="1031883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30313E91-8885-18D6-31A4-8BE63F744F37}"/>
              </a:ext>
            </a:extLst>
          </p:cNvPr>
          <p:cNvSpPr>
            <a:spLocks noGrp="1"/>
          </p:cNvSpPr>
          <p:nvPr>
            <p:ph idx="1"/>
          </p:nvPr>
        </p:nvSpPr>
        <p:spPr>
          <a:xfrm>
            <a:off x="726839" y="3271847"/>
            <a:ext cx="10738322" cy="2462740"/>
          </a:xfrm>
          <a:noFill/>
        </p:spPr>
        <p:txBody>
          <a:bodyPr vert="horz" lIns="91440" tIns="45720" rIns="91440" bIns="45720" rtlCol="0" anchor="t">
            <a:noAutofit/>
          </a:bodyPr>
          <a:lstStyle/>
          <a:p>
            <a:pPr marL="0" indent="0">
              <a:lnSpc>
                <a:spcPct val="100000"/>
              </a:lnSpc>
              <a:spcBef>
                <a:spcPts val="0"/>
              </a:spcBef>
              <a:spcAft>
                <a:spcPts val="400"/>
              </a:spcAft>
              <a:buClrTx/>
              <a:buNone/>
            </a:pPr>
            <a:r>
              <a:rPr lang="en-US" sz="1600" b="1" dirty="0">
                <a:solidFill>
                  <a:schemeClr val="accent1"/>
                </a:solidFill>
                <a:latin typeface="Calibri"/>
                <a:cs typeface="Calibri"/>
              </a:rPr>
              <a:t>How do members become eligible for SSBCI benefits?</a:t>
            </a:r>
          </a:p>
          <a:p>
            <a:pPr>
              <a:lnSpc>
                <a:spcPct val="100000"/>
              </a:lnSpc>
              <a:spcBef>
                <a:spcPts val="0"/>
              </a:spcBef>
              <a:spcAft>
                <a:spcPts val="400"/>
              </a:spcAft>
              <a:buClr>
                <a:schemeClr val="accent1"/>
              </a:buClr>
            </a:pPr>
            <a:r>
              <a:rPr lang="en-US" sz="1400" dirty="0">
                <a:latin typeface="Calibri"/>
                <a:cs typeface="Calibri"/>
              </a:rPr>
              <a:t>Automated Method: Members may be flagged as eligible based on the Hierarchical Condition Category (HCC) reporting from CMS and the member’s risk stratification score indicating them as high risk; or</a:t>
            </a:r>
            <a:endParaRPr lang="en-US" sz="1400" dirty="0"/>
          </a:p>
          <a:p>
            <a:pPr>
              <a:lnSpc>
                <a:spcPct val="100000"/>
              </a:lnSpc>
              <a:spcBef>
                <a:spcPts val="0"/>
              </a:spcBef>
              <a:spcAft>
                <a:spcPts val="400"/>
              </a:spcAft>
              <a:buClr>
                <a:schemeClr val="accent1"/>
              </a:buClr>
            </a:pPr>
            <a:r>
              <a:rPr lang="en-US" sz="1400" dirty="0">
                <a:latin typeface="Calibri"/>
                <a:cs typeface="Calibri"/>
              </a:rPr>
              <a:t>Manual Method: Members who believe they meet the eligibility criteria may obtain eligibility with a provider’s attestation that members meet condition and clinical criteria.</a:t>
            </a:r>
          </a:p>
          <a:p>
            <a:pPr>
              <a:lnSpc>
                <a:spcPct val="100000"/>
              </a:lnSpc>
              <a:spcBef>
                <a:spcPts val="0"/>
              </a:spcBef>
              <a:spcAft>
                <a:spcPts val="400"/>
              </a:spcAft>
              <a:buClr>
                <a:schemeClr val="accent1"/>
              </a:buClr>
            </a:pPr>
            <a:r>
              <a:rPr lang="en-US" sz="1400" dirty="0">
                <a:latin typeface="Calibri"/>
                <a:cs typeface="Calibri"/>
              </a:rPr>
              <a:t>Eligibility is determined at the discretion of your plan through processes that review claims history, risk classification, and other information. Members who cannot be automatically qualified will be required to schedule a visit with their physician to ensure sufficient documentation (such as claims or qualifying assessment) are available to validate eligibility.</a:t>
            </a:r>
            <a:endParaRPr lang="en-US" sz="1400" dirty="0"/>
          </a:p>
          <a:p>
            <a:pPr marL="0" indent="0">
              <a:buClrTx/>
              <a:buNone/>
            </a:pPr>
            <a:endParaRPr lang="en-US" sz="1050" dirty="0">
              <a:latin typeface="Calibri"/>
              <a:ea typeface="Calibri"/>
              <a:cs typeface="Calibri"/>
            </a:endParaRPr>
          </a:p>
        </p:txBody>
      </p:sp>
      <p:sp>
        <p:nvSpPr>
          <p:cNvPr id="11" name="TextBox 10">
            <a:extLst>
              <a:ext uri="{FF2B5EF4-FFF2-40B4-BE49-F238E27FC236}">
                <a16:creationId xmlns:a16="http://schemas.microsoft.com/office/drawing/2014/main" id="{2B84B495-6C3F-E88F-C44A-F8B8016574EA}"/>
              </a:ext>
            </a:extLst>
          </p:cNvPr>
          <p:cNvSpPr txBox="1"/>
          <p:nvPr/>
        </p:nvSpPr>
        <p:spPr>
          <a:xfrm>
            <a:off x="5458120" y="6266294"/>
            <a:ext cx="6111754"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All information on this slide is subject to change until bids are submitted and approved by CMS.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EAAF73B7-7A4F-6D51-2CD4-390ED697F880}"/>
              </a:ext>
            </a:extLst>
          </p:cNvPr>
          <p:cNvSpPr>
            <a:spLocks noGrp="1"/>
          </p:cNvSpPr>
          <p:nvPr>
            <p:ph type="title"/>
          </p:nvPr>
        </p:nvSpPr>
        <p:spPr/>
        <p:txBody>
          <a:bodyPr/>
          <a:lstStyle/>
          <a:p>
            <a:r>
              <a:rPr lang="en-US" dirty="0">
                <a:solidFill>
                  <a:schemeClr val="accent3"/>
                </a:solidFill>
              </a:rPr>
              <a:t>PY2024 SSBCI Benefit Changes</a:t>
            </a:r>
            <a:endParaRPr lang="en-US" dirty="0"/>
          </a:p>
        </p:txBody>
      </p:sp>
      <p:graphicFrame>
        <p:nvGraphicFramePr>
          <p:cNvPr id="2" name="Table 3">
            <a:extLst>
              <a:ext uri="{FF2B5EF4-FFF2-40B4-BE49-F238E27FC236}">
                <a16:creationId xmlns:a16="http://schemas.microsoft.com/office/drawing/2014/main" id="{55E2E8A4-249A-C17E-B119-D05D32179B00}"/>
              </a:ext>
            </a:extLst>
          </p:cNvPr>
          <p:cNvGraphicFramePr>
            <a:graphicFrameLocks noGrp="1"/>
          </p:cNvGraphicFramePr>
          <p:nvPr>
            <p:extLst>
              <p:ext uri="{D42A27DB-BD31-4B8C-83A1-F6EECF244321}">
                <p14:modId xmlns:p14="http://schemas.microsoft.com/office/powerpoint/2010/main" val="3621849325"/>
              </p:ext>
            </p:extLst>
          </p:nvPr>
        </p:nvGraphicFramePr>
        <p:xfrm>
          <a:off x="726838" y="1537368"/>
          <a:ext cx="10738322" cy="1463040"/>
        </p:xfrm>
        <a:graphic>
          <a:graphicData uri="http://schemas.openxmlformats.org/drawingml/2006/table">
            <a:tbl>
              <a:tblPr firstRow="1" bandRow="1">
                <a:tableStyleId>{5C22544A-7EE6-4342-B048-85BDC9FD1C3A}</a:tableStyleId>
              </a:tblPr>
              <a:tblGrid>
                <a:gridCol w="3997562">
                  <a:extLst>
                    <a:ext uri="{9D8B030D-6E8A-4147-A177-3AD203B41FA5}">
                      <a16:colId xmlns:a16="http://schemas.microsoft.com/office/drawing/2014/main" val="4289600244"/>
                    </a:ext>
                  </a:extLst>
                </a:gridCol>
                <a:gridCol w="6740760">
                  <a:extLst>
                    <a:ext uri="{9D8B030D-6E8A-4147-A177-3AD203B41FA5}">
                      <a16:colId xmlns:a16="http://schemas.microsoft.com/office/drawing/2014/main" val="1003223249"/>
                    </a:ext>
                  </a:extLst>
                </a:gridCol>
              </a:tblGrid>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accent3"/>
                          </a:solidFill>
                          <a:latin typeface="+mn-lt"/>
                          <a:ea typeface="+mn-ea"/>
                          <a:cs typeface="+mn-cs"/>
                        </a:rPr>
                        <a:t>Care Concierge (SSBCI) – </a:t>
                      </a:r>
                      <a:br>
                        <a:rPr lang="en-US" sz="1600" b="1" kern="1200" dirty="0">
                          <a:solidFill>
                            <a:schemeClr val="accent3"/>
                          </a:solidFill>
                          <a:latin typeface="+mn-lt"/>
                          <a:ea typeface="+mn-ea"/>
                          <a:cs typeface="+mn-cs"/>
                        </a:rPr>
                      </a:br>
                      <a:r>
                        <a:rPr lang="en-US" sz="1600" b="1" kern="1200" dirty="0">
                          <a:solidFill>
                            <a:schemeClr val="accent3"/>
                          </a:solidFill>
                          <a:latin typeface="+mn-lt"/>
                          <a:ea typeface="+mn-ea"/>
                          <a:cs typeface="+mn-cs"/>
                        </a:rPr>
                        <a:t>Any Plan</a:t>
                      </a:r>
                    </a:p>
                  </a:txBody>
                  <a:tcPr marL="914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200 quarterly credits to be used for a la carte services</a:t>
                      </a:r>
                    </a:p>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National Vendor – healthAlign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69003546"/>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accent3"/>
                          </a:solidFill>
                          <a:latin typeface="+mn-lt"/>
                          <a:ea typeface="+mn-ea"/>
                          <a:cs typeface="+mn-cs"/>
                        </a:rPr>
                        <a:t>Utility Assistance (SSBCI) </a:t>
                      </a:r>
                      <a:br>
                        <a:rPr lang="en-US" sz="1600" b="1" kern="1200" dirty="0">
                          <a:solidFill>
                            <a:schemeClr val="accent3"/>
                          </a:solidFill>
                          <a:latin typeface="+mn-lt"/>
                          <a:ea typeface="+mn-ea"/>
                          <a:cs typeface="+mn-cs"/>
                        </a:rPr>
                      </a:br>
                      <a:r>
                        <a:rPr lang="en-US" sz="1600" b="1" kern="1200" dirty="0">
                          <a:solidFill>
                            <a:schemeClr val="accent3"/>
                          </a:solidFill>
                          <a:latin typeface="+mn-lt"/>
                          <a:ea typeface="+mn-ea"/>
                          <a:cs typeface="+mn-cs"/>
                        </a:rPr>
                        <a:t>Non-D-SNP Only</a:t>
                      </a:r>
                    </a:p>
                  </a:txBody>
                  <a:tcPr marL="914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Allowance-based benefit </a:t>
                      </a:r>
                    </a:p>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Allowance will be available via Wellcare Spendables™ card</a:t>
                      </a:r>
                    </a:p>
                    <a:p>
                      <a:pPr marL="231775" lvl="0" indent="-231775" algn="l" defTabSz="914400" rtl="0" eaLnBrk="1" latinLnBrk="0" hangingPunct="1">
                        <a:lnSpc>
                          <a:spcPct val="100000"/>
                        </a:lnSpc>
                        <a:spcBef>
                          <a:spcPts val="0"/>
                        </a:spcBef>
                        <a:buFont typeface="Arial" panose="020B0604020202020204" pitchFamily="34" charset="0"/>
                        <a:buChar char="•"/>
                        <a:tabLst/>
                      </a:pPr>
                      <a:r>
                        <a:rPr lang="en-US" sz="1400" b="0" kern="1200" dirty="0">
                          <a:solidFill>
                            <a:schemeClr val="tx1"/>
                          </a:solidFill>
                          <a:latin typeface="+mn-lt"/>
                          <a:ea typeface="+mn-ea"/>
                          <a:cs typeface="+mn-cs"/>
                        </a:rPr>
                        <a:t>Utility assistance will be offered to D-SNP plans through VBID in 2024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41042016"/>
                  </a:ext>
                </a:extLst>
              </a:tr>
            </a:tbl>
          </a:graphicData>
        </a:graphic>
      </p:graphicFrame>
      <p:pic>
        <p:nvPicPr>
          <p:cNvPr id="13" name="Picture 12">
            <a:extLst>
              <a:ext uri="{FF2B5EF4-FFF2-40B4-BE49-F238E27FC236}">
                <a16:creationId xmlns:a16="http://schemas.microsoft.com/office/drawing/2014/main" id="{BDBC9A20-EC9B-E620-A36C-7A25F9E87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217" y="2355939"/>
            <a:ext cx="548640" cy="548640"/>
          </a:xfrm>
          <a:prstGeom prst="rect">
            <a:avLst/>
          </a:prstGeom>
        </p:spPr>
      </p:pic>
      <p:pic>
        <p:nvPicPr>
          <p:cNvPr id="15" name="Picture 14">
            <a:extLst>
              <a:ext uri="{FF2B5EF4-FFF2-40B4-BE49-F238E27FC236}">
                <a16:creationId xmlns:a16="http://schemas.microsoft.com/office/drawing/2014/main" id="{3A471BF1-FD7B-E4CA-289C-37DA98AC3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217" y="1630453"/>
            <a:ext cx="548640" cy="548640"/>
          </a:xfrm>
          <a:prstGeom prst="rect">
            <a:avLst/>
          </a:prstGeom>
        </p:spPr>
      </p:pic>
    </p:spTree>
    <p:extLst>
      <p:ext uri="{BB962C8B-B14F-4D97-AF65-F5344CB8AC3E}">
        <p14:creationId xmlns:p14="http://schemas.microsoft.com/office/powerpoint/2010/main" val="3322217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DFBD-BB09-6B47-A2D6-1F705A6EF5FD}"/>
              </a:ext>
            </a:extLst>
          </p:cNvPr>
          <p:cNvSpPr>
            <a:spLocks noGrp="1"/>
          </p:cNvSpPr>
          <p:nvPr>
            <p:ph type="title"/>
          </p:nvPr>
        </p:nvSpPr>
        <p:spPr/>
        <p:txBody>
          <a:bodyPr/>
          <a:lstStyle/>
          <a:p>
            <a:r>
              <a:rPr lang="en-US" dirty="0"/>
              <a:t>Part B Diabetic Testing Supplies Strategy</a:t>
            </a:r>
          </a:p>
        </p:txBody>
      </p:sp>
      <p:sp>
        <p:nvSpPr>
          <p:cNvPr id="10" name="Content Placeholder 2">
            <a:extLst>
              <a:ext uri="{FF2B5EF4-FFF2-40B4-BE49-F238E27FC236}">
                <a16:creationId xmlns:a16="http://schemas.microsoft.com/office/drawing/2014/main" id="{D119FE41-7154-1B70-C400-052B65C1F050}"/>
              </a:ext>
            </a:extLst>
          </p:cNvPr>
          <p:cNvSpPr>
            <a:spLocks noGrp="1"/>
          </p:cNvSpPr>
          <p:nvPr>
            <p:ph idx="1"/>
          </p:nvPr>
        </p:nvSpPr>
        <p:spPr>
          <a:xfrm>
            <a:off x="622125" y="1781115"/>
            <a:ext cx="11058742" cy="3590777"/>
          </a:xfrm>
        </p:spPr>
        <p:txBody>
          <a:bodyPr/>
          <a:lstStyle/>
          <a:p>
            <a:pPr>
              <a:lnSpc>
                <a:spcPct val="100000"/>
              </a:lnSpc>
              <a:spcBef>
                <a:spcPts val="1500"/>
              </a:spcBef>
            </a:pPr>
            <a:r>
              <a:rPr lang="en-US" sz="2000" dirty="0"/>
              <a:t>In 2024, all MAPD plans will have the same Part B diabetic testing supply strategy.</a:t>
            </a:r>
          </a:p>
          <a:p>
            <a:pPr>
              <a:lnSpc>
                <a:spcPct val="100000"/>
              </a:lnSpc>
              <a:spcBef>
                <a:spcPts val="1500"/>
              </a:spcBef>
            </a:pPr>
            <a:r>
              <a:rPr lang="en-US" sz="2000" dirty="0"/>
              <a:t>Preferred manufacturers:</a:t>
            </a:r>
          </a:p>
          <a:p>
            <a:pPr lvl="1">
              <a:lnSpc>
                <a:spcPct val="100000"/>
              </a:lnSpc>
              <a:spcBef>
                <a:spcPts val="1500"/>
              </a:spcBef>
            </a:pPr>
            <a:r>
              <a:rPr lang="en-US" sz="2000" dirty="0"/>
              <a:t>Traditional diabetic testing supplies: OneTouch covered with quantity limit (1 meter per 365 days; 100 test strips per 25 days)</a:t>
            </a:r>
          </a:p>
          <a:p>
            <a:pPr lvl="1">
              <a:lnSpc>
                <a:spcPct val="100000"/>
              </a:lnSpc>
              <a:spcBef>
                <a:spcPts val="1500"/>
              </a:spcBef>
            </a:pPr>
            <a:r>
              <a:rPr lang="en-US" sz="2000" dirty="0"/>
              <a:t>Continuous blood glucose monitoring: Dexcom or FreeStyle Libre with prior authorization</a:t>
            </a:r>
          </a:p>
          <a:p>
            <a:pPr>
              <a:lnSpc>
                <a:spcPct val="100000"/>
              </a:lnSpc>
              <a:spcBef>
                <a:spcPts val="1500"/>
              </a:spcBef>
            </a:pPr>
            <a:r>
              <a:rPr lang="en-US" sz="2000" dirty="0"/>
              <a:t>Non-preferred manufacturers:</a:t>
            </a:r>
          </a:p>
          <a:p>
            <a:pPr lvl="1">
              <a:lnSpc>
                <a:spcPct val="100000"/>
              </a:lnSpc>
              <a:spcBef>
                <a:spcPts val="1500"/>
              </a:spcBef>
            </a:pPr>
            <a:r>
              <a:rPr lang="en-US" sz="2000" dirty="0"/>
              <a:t>Covered with approved prior authorization at the preferred manufacturer copay</a:t>
            </a:r>
          </a:p>
          <a:p>
            <a:pPr>
              <a:lnSpc>
                <a:spcPct val="100000"/>
              </a:lnSpc>
              <a:spcBef>
                <a:spcPts val="1500"/>
              </a:spcBef>
            </a:pPr>
            <a:r>
              <a:rPr lang="en-US" sz="2000" dirty="0"/>
              <a:t>The vendor for the benefit is</a:t>
            </a:r>
          </a:p>
          <a:p>
            <a:pPr>
              <a:spcAft>
                <a:spcPts val="1000"/>
              </a:spcAft>
            </a:pPr>
            <a:endParaRPr lang="en-US" sz="2000" dirty="0"/>
          </a:p>
        </p:txBody>
      </p:sp>
      <p:pic>
        <p:nvPicPr>
          <p:cNvPr id="11" name="Picture 10" descr="Logo, company name&#10;&#10;Description automatically generated">
            <a:extLst>
              <a:ext uri="{FF2B5EF4-FFF2-40B4-BE49-F238E27FC236}">
                <a16:creationId xmlns:a16="http://schemas.microsoft.com/office/drawing/2014/main" id="{33C0F27A-A3F4-F547-BEC7-DE119A068120}"/>
              </a:ext>
            </a:extLst>
          </p:cNvPr>
          <p:cNvPicPr>
            <a:picLocks noChangeAspect="1"/>
          </p:cNvPicPr>
          <p:nvPr/>
        </p:nvPicPr>
        <p:blipFill rotWithShape="1">
          <a:blip r:embed="rId2"/>
          <a:srcRect t="33600" b="32800"/>
          <a:stretch/>
        </p:blipFill>
        <p:spPr>
          <a:xfrm>
            <a:off x="4013200" y="5065205"/>
            <a:ext cx="3035300" cy="566590"/>
          </a:xfrm>
          <a:prstGeom prst="rect">
            <a:avLst/>
          </a:prstGeom>
        </p:spPr>
      </p:pic>
    </p:spTree>
    <p:extLst>
      <p:ext uri="{BB962C8B-B14F-4D97-AF65-F5344CB8AC3E}">
        <p14:creationId xmlns:p14="http://schemas.microsoft.com/office/powerpoint/2010/main" val="2581044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CA2B9-2286-433D-A364-08D3152040DE}"/>
              </a:ext>
            </a:extLst>
          </p:cNvPr>
          <p:cNvSpPr>
            <a:spLocks noGrp="1"/>
          </p:cNvSpPr>
          <p:nvPr>
            <p:ph type="title"/>
          </p:nvPr>
        </p:nvSpPr>
        <p:spPr/>
        <p:txBody>
          <a:bodyPr/>
          <a:lstStyle/>
          <a:p>
            <a:r>
              <a:rPr lang="en-US" dirty="0"/>
              <a:t>PDP Overview</a:t>
            </a:r>
          </a:p>
        </p:txBody>
      </p:sp>
      <p:sp>
        <p:nvSpPr>
          <p:cNvPr id="5" name="Title 1">
            <a:extLst>
              <a:ext uri="{FF2B5EF4-FFF2-40B4-BE49-F238E27FC236}">
                <a16:creationId xmlns:a16="http://schemas.microsoft.com/office/drawing/2014/main" id="{A82BC8D6-1718-4772-9ADB-6E32749E333A}"/>
              </a:ext>
            </a:extLst>
          </p:cNvPr>
          <p:cNvSpPr txBox="1">
            <a:spLocks/>
          </p:cNvSpPr>
          <p:nvPr/>
        </p:nvSpPr>
        <p:spPr>
          <a:xfrm>
            <a:off x="554746" y="235746"/>
            <a:ext cx="10786469" cy="100731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rgbClr val="00AEEF"/>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0B050"/>
              </a:solidFill>
              <a:effectLst/>
              <a:uLnTx/>
              <a:uFillTx/>
              <a:latin typeface="Calibri" panose="020F0502020204030204"/>
              <a:ea typeface="+mj-ea"/>
              <a:cs typeface="+mj-cs"/>
            </a:endParaRPr>
          </a:p>
        </p:txBody>
      </p:sp>
      <p:sp>
        <p:nvSpPr>
          <p:cNvPr id="6" name="TextBox 5">
            <a:extLst>
              <a:ext uri="{FF2B5EF4-FFF2-40B4-BE49-F238E27FC236}">
                <a16:creationId xmlns:a16="http://schemas.microsoft.com/office/drawing/2014/main" id="{46398CF5-BC79-4A3A-B5A1-C1D1CDE9CEFE}"/>
              </a:ext>
            </a:extLst>
          </p:cNvPr>
          <p:cNvSpPr txBox="1"/>
          <p:nvPr/>
        </p:nvSpPr>
        <p:spPr>
          <a:xfrm>
            <a:off x="7859415" y="4547597"/>
            <a:ext cx="2907903" cy="783705"/>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C71"/>
                </a:solidFill>
                <a:effectLst/>
                <a:uLnTx/>
                <a:uFillTx/>
                <a:latin typeface="Calibri" panose="020F0502020204030204"/>
                <a:ea typeface="Segoe UI Black" panose="020B0A02040204020203" pitchFamily="34" charset="0"/>
                <a:cs typeface="Calibri Light" panose="020F0302020204030204" pitchFamily="34" charset="0"/>
              </a:rPr>
              <a:t>3</a:t>
            </a:r>
            <a:r>
              <a:rPr kumimoji="0" lang="en-US" sz="1800" b="0" i="0" u="none" strike="noStrike" kern="1200" cap="none" spc="0" normalizeH="0" baseline="0" noProof="0" dirty="0">
                <a:ln>
                  <a:noFill/>
                </a:ln>
                <a:solidFill>
                  <a:srgbClr val="FFFFFF">
                    <a:lumMod val="50000"/>
                  </a:srgbClr>
                </a:solidFill>
                <a:effectLst/>
                <a:uLnTx/>
                <a:uFillTx/>
                <a:latin typeface="Calibri" panose="020F0502020204030204"/>
                <a:ea typeface="Segoe UI Black" panose="020B0A02040204020203" pitchFamily="34" charset="0"/>
                <a:cs typeface="Calibri Light" panose="020F0302020204030204" pitchFamily="34" charset="0"/>
              </a:rPr>
              <a:t> </a:t>
            </a:r>
            <a:r>
              <a:rPr kumimoji="0" lang="en-US" sz="2000" b="0" i="0" u="none" strike="noStrike" kern="1200" cap="none" spc="0" normalizeH="0" baseline="0" noProof="0" dirty="0">
                <a:ln>
                  <a:noFill/>
                </a:ln>
                <a:solidFill>
                  <a:srgbClr val="000000"/>
                </a:solidFill>
                <a:effectLst/>
                <a:uLnTx/>
                <a:uFillTx/>
                <a:latin typeface="Calibri" panose="020F0502020204030204"/>
                <a:ea typeface="Segoe UI Black" panose="020B0A02040204020203" pitchFamily="34" charset="0"/>
                <a:cs typeface="Calibri Light" panose="020F0302020204030204" pitchFamily="34" charset="0"/>
              </a:rPr>
              <a:t>un</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Light" panose="020F0302020204030204" pitchFamily="34" charset="0"/>
              </a:rPr>
              <a:t>ique plans per region</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Calibri Light" panose="020F0302020204030204" pitchFamily="34" charset="0"/>
            </a:endParaRPr>
          </a:p>
        </p:txBody>
      </p:sp>
      <p:sp>
        <p:nvSpPr>
          <p:cNvPr id="7" name="TextBox 6">
            <a:extLst>
              <a:ext uri="{FF2B5EF4-FFF2-40B4-BE49-F238E27FC236}">
                <a16:creationId xmlns:a16="http://schemas.microsoft.com/office/drawing/2014/main" id="{E8FA3A03-C4C1-4483-95B5-2D0DD88D0E6F}"/>
              </a:ext>
            </a:extLst>
          </p:cNvPr>
          <p:cNvSpPr txBox="1"/>
          <p:nvPr/>
        </p:nvSpPr>
        <p:spPr>
          <a:xfrm>
            <a:off x="7859415" y="1437603"/>
            <a:ext cx="2515066" cy="864508"/>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C71"/>
                </a:solidFill>
                <a:effectLst/>
                <a:uLnTx/>
                <a:uFillTx/>
                <a:latin typeface="Calibri" panose="020F0502020204030204" pitchFamily="34" charset="0"/>
                <a:ea typeface="Segoe UI Black" panose="020B0A02040204020203" pitchFamily="34" charset="0"/>
                <a:cs typeface="Calibri" panose="020F0502020204030204" pitchFamily="34" charset="0"/>
              </a:rPr>
              <a:t>4.4M</a:t>
            </a:r>
            <a:r>
              <a:rPr kumimoji="0" lang="en-US" sz="1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Segoe UI Black" panose="020B0A02040204020203" pitchFamily="34" charset="0"/>
                <a:cs typeface="Calibri" panose="020F0502020204030204" pitchFamily="34" charset="0"/>
              </a:rPr>
              <a: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Segoe UI Black" panose="020B0A02040204020203" pitchFamily="34" charset="0"/>
                <a:cs typeface="Calibri" panose="020F0502020204030204" pitchFamily="34" charset="0"/>
              </a:rPr>
              <a:t>m</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embers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E3B72994-29B3-48CE-A492-D390E4AD8368}"/>
              </a:ext>
            </a:extLst>
          </p:cNvPr>
          <p:cNvSpPr txBox="1"/>
          <p:nvPr/>
        </p:nvSpPr>
        <p:spPr>
          <a:xfrm>
            <a:off x="7859415" y="2579183"/>
            <a:ext cx="3375035" cy="631095"/>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C71"/>
                </a:solidFill>
                <a:effectLst/>
                <a:uLnTx/>
                <a:uFillTx/>
                <a:latin typeface="Calibri" panose="020F0502020204030204" pitchFamily="34" charset="0"/>
                <a:ea typeface="Segoe UI Black" panose="020B0A02040204020203" pitchFamily="34" charset="0"/>
                <a:cs typeface="Calibri" panose="020F0502020204030204" pitchFamily="34" charset="0"/>
              </a:rPr>
              <a:t>#2</a:t>
            </a:r>
            <a:r>
              <a:rPr kumimoji="0" lang="en-US" sz="1800" b="1" i="0" u="none" strike="noStrike" kern="1200" cap="none" spc="0" normalizeH="0" baseline="0" noProof="0" dirty="0">
                <a:ln>
                  <a:noFill/>
                </a:ln>
                <a:solidFill>
                  <a:srgbClr val="001C71"/>
                </a:solidFill>
                <a:effectLst/>
                <a:uLnTx/>
                <a:uFillTx/>
                <a:latin typeface="Calibri" panose="020F0502020204030204" pitchFamily="34" charset="0"/>
                <a:ea typeface="Segoe UI Black" panose="020B0A02040204020203" pitchFamily="34" charset="0"/>
                <a:cs typeface="Calibri" panose="020F0502020204030204" pitchFamily="34" charset="0"/>
              </a:rPr>
              <a: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Segoe UI Black" panose="020B0A02040204020203" pitchFamily="34" charset="0"/>
                <a:cs typeface="Calibri" panose="020F0502020204030204" pitchFamily="34" charset="0"/>
              </a:rPr>
              <a:t>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tandalone individual PDP</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2C903706-3ADA-4B16-AF40-4E8C0721215F}"/>
              </a:ext>
            </a:extLst>
          </p:cNvPr>
          <p:cNvSpPr txBox="1"/>
          <p:nvPr/>
        </p:nvSpPr>
        <p:spPr>
          <a:xfrm>
            <a:off x="7859415" y="3640082"/>
            <a:ext cx="4876602" cy="864508"/>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C71"/>
                </a:solidFill>
                <a:effectLst/>
                <a:uLnTx/>
                <a:uFillTx/>
                <a:latin typeface="Calibri" panose="020F0502020204030204" pitchFamily="34" charset="0"/>
                <a:ea typeface="Segoe UI Black" panose="020B0A02040204020203" pitchFamily="34" charset="0"/>
                <a:cs typeface="Calibri" panose="020F0502020204030204" pitchFamily="34" charset="0"/>
              </a:rPr>
              <a:t>3</a:t>
            </a:r>
            <a:r>
              <a:rPr lang="en-US" dirty="0">
                <a:solidFill>
                  <a:srgbClr val="FFFFFF">
                    <a:lumMod val="50000"/>
                  </a:srgbClr>
                </a:solidFill>
                <a:latin typeface="Calibri" panose="020F0502020204030204" pitchFamily="34" charset="0"/>
                <a:ea typeface="Segoe UI Black" panose="020B0A02040204020203" pitchFamily="34" charset="0"/>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Segoe UI Black" panose="020B0A02040204020203" pitchFamily="34" charset="0"/>
                <a:cs typeface="Calibri" panose="020F0502020204030204" pitchFamily="34" charset="0"/>
              </a:rPr>
              <a:t>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tar quality rating</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AD428C39-9AA8-8A42-895F-048F95ECF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0315" y="1432854"/>
            <a:ext cx="685800" cy="685800"/>
          </a:xfrm>
          <a:prstGeom prst="rect">
            <a:avLst/>
          </a:prstGeom>
        </p:spPr>
      </p:pic>
      <p:pic>
        <p:nvPicPr>
          <p:cNvPr id="21" name="Picture 20">
            <a:extLst>
              <a:ext uri="{FF2B5EF4-FFF2-40B4-BE49-F238E27FC236}">
                <a16:creationId xmlns:a16="http://schemas.microsoft.com/office/drawing/2014/main" id="{55C296B0-06CB-1349-B183-31E7D389E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593" y="2524478"/>
            <a:ext cx="683522" cy="685800"/>
          </a:xfrm>
          <a:prstGeom prst="rect">
            <a:avLst/>
          </a:prstGeom>
        </p:spPr>
      </p:pic>
      <p:pic>
        <p:nvPicPr>
          <p:cNvPr id="22" name="Picture 21">
            <a:extLst>
              <a:ext uri="{FF2B5EF4-FFF2-40B4-BE49-F238E27FC236}">
                <a16:creationId xmlns:a16="http://schemas.microsoft.com/office/drawing/2014/main" id="{067F920A-22D1-EB41-B29B-F1E45E664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593" y="3602268"/>
            <a:ext cx="685800" cy="685800"/>
          </a:xfrm>
          <a:prstGeom prst="rect">
            <a:avLst/>
          </a:prstGeom>
        </p:spPr>
      </p:pic>
      <p:pic>
        <p:nvPicPr>
          <p:cNvPr id="24" name="Picture 23">
            <a:extLst>
              <a:ext uri="{FF2B5EF4-FFF2-40B4-BE49-F238E27FC236}">
                <a16:creationId xmlns:a16="http://schemas.microsoft.com/office/drawing/2014/main" id="{AF145A72-EFA6-8741-8614-FE7770F156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2593" y="4547597"/>
            <a:ext cx="685800" cy="685800"/>
          </a:xfrm>
          <a:prstGeom prst="rect">
            <a:avLst/>
          </a:prstGeom>
        </p:spPr>
      </p:pic>
      <p:pic>
        <p:nvPicPr>
          <p:cNvPr id="16" name="Picture 15">
            <a:extLst>
              <a:ext uri="{FF2B5EF4-FFF2-40B4-BE49-F238E27FC236}">
                <a16:creationId xmlns:a16="http://schemas.microsoft.com/office/drawing/2014/main" id="{178725CB-ED22-4908-A6E9-6ADD6551B5A6}"/>
              </a:ext>
            </a:extLst>
          </p:cNvPr>
          <p:cNvPicPr>
            <a:picLocks noChangeAspect="1"/>
          </p:cNvPicPr>
          <p:nvPr/>
        </p:nvPicPr>
        <p:blipFill>
          <a:blip r:embed="rId6"/>
          <a:srcRect/>
          <a:stretch/>
        </p:blipFill>
        <p:spPr>
          <a:xfrm>
            <a:off x="286338" y="1603015"/>
            <a:ext cx="6330592" cy="4111622"/>
          </a:xfrm>
          <a:prstGeom prst="rect">
            <a:avLst/>
          </a:prstGeom>
        </p:spPr>
      </p:pic>
    </p:spTree>
    <p:extLst>
      <p:ext uri="{BB962C8B-B14F-4D97-AF65-F5344CB8AC3E}">
        <p14:creationId xmlns:p14="http://schemas.microsoft.com/office/powerpoint/2010/main" val="28238113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1D421-5773-4A34-8E69-E297709881BA}"/>
              </a:ext>
            </a:extLst>
          </p:cNvPr>
          <p:cNvSpPr>
            <a:spLocks noGrp="1"/>
          </p:cNvSpPr>
          <p:nvPr>
            <p:ph type="title"/>
          </p:nvPr>
        </p:nvSpPr>
        <p:spPr/>
        <p:txBody>
          <a:bodyPr/>
          <a:lstStyle/>
          <a:p>
            <a:r>
              <a:rPr lang="en-US" dirty="0"/>
              <a:t>2024 Proposed Product Offerings</a:t>
            </a:r>
          </a:p>
        </p:txBody>
      </p:sp>
      <p:graphicFrame>
        <p:nvGraphicFramePr>
          <p:cNvPr id="8" name="Table 7">
            <a:extLst>
              <a:ext uri="{FF2B5EF4-FFF2-40B4-BE49-F238E27FC236}">
                <a16:creationId xmlns:a16="http://schemas.microsoft.com/office/drawing/2014/main" id="{900CBCDB-5DD3-4908-8513-72A3D67E1A2B}"/>
              </a:ext>
            </a:extLst>
          </p:cNvPr>
          <p:cNvGraphicFramePr>
            <a:graphicFrameLocks noGrp="1"/>
          </p:cNvGraphicFramePr>
          <p:nvPr/>
        </p:nvGraphicFramePr>
        <p:xfrm>
          <a:off x="622125" y="1259826"/>
          <a:ext cx="10881360" cy="4651111"/>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759963860"/>
                    </a:ext>
                  </a:extLst>
                </a:gridCol>
                <a:gridCol w="1554480">
                  <a:extLst>
                    <a:ext uri="{9D8B030D-6E8A-4147-A177-3AD203B41FA5}">
                      <a16:colId xmlns:a16="http://schemas.microsoft.com/office/drawing/2014/main" val="2108692797"/>
                    </a:ext>
                  </a:extLst>
                </a:gridCol>
                <a:gridCol w="1554480">
                  <a:extLst>
                    <a:ext uri="{9D8B030D-6E8A-4147-A177-3AD203B41FA5}">
                      <a16:colId xmlns:a16="http://schemas.microsoft.com/office/drawing/2014/main" val="4033068628"/>
                    </a:ext>
                  </a:extLst>
                </a:gridCol>
                <a:gridCol w="1554480">
                  <a:extLst>
                    <a:ext uri="{9D8B030D-6E8A-4147-A177-3AD203B41FA5}">
                      <a16:colId xmlns:a16="http://schemas.microsoft.com/office/drawing/2014/main" val="249201584"/>
                    </a:ext>
                  </a:extLst>
                </a:gridCol>
                <a:gridCol w="1554480">
                  <a:extLst>
                    <a:ext uri="{9D8B030D-6E8A-4147-A177-3AD203B41FA5}">
                      <a16:colId xmlns:a16="http://schemas.microsoft.com/office/drawing/2014/main" val="3966622603"/>
                    </a:ext>
                  </a:extLst>
                </a:gridCol>
                <a:gridCol w="1554480">
                  <a:extLst>
                    <a:ext uri="{9D8B030D-6E8A-4147-A177-3AD203B41FA5}">
                      <a16:colId xmlns:a16="http://schemas.microsoft.com/office/drawing/2014/main" val="2018762132"/>
                    </a:ext>
                  </a:extLst>
                </a:gridCol>
                <a:gridCol w="1554480">
                  <a:extLst>
                    <a:ext uri="{9D8B030D-6E8A-4147-A177-3AD203B41FA5}">
                      <a16:colId xmlns:a16="http://schemas.microsoft.com/office/drawing/2014/main" val="3225683711"/>
                    </a:ext>
                  </a:extLst>
                </a:gridCol>
              </a:tblGrid>
              <a:tr h="369879">
                <a:tc>
                  <a:txBody>
                    <a:bodyPr/>
                    <a:lstStyle/>
                    <a:p>
                      <a:pPr marL="91440"/>
                      <a:endParaRPr lang="en-US" sz="1300" dirty="0">
                        <a:latin typeface="Calibri" panose="020F0502020204030204" pitchFamily="34" charset="0"/>
                        <a:cs typeface="Calibri" panose="020F0502020204030204" pitchFamily="34" charset="0"/>
                      </a:endParaRPr>
                    </a:p>
                  </a:txBody>
                  <a:tcPr marL="85397" marR="85397" marT="42699" marB="42699" anchor="ctr"/>
                </a:tc>
                <a:tc gridSpan="2">
                  <a:txBody>
                    <a:bodyPr/>
                    <a:lstStyle/>
                    <a:p>
                      <a:pPr marL="91440" marR="0" lvl="0" indent="0" algn="ctr" defTabSz="914400" rtl="0" eaLnBrk="1" fontAlgn="auto" latinLnBrk="0" hangingPunct="1">
                        <a:lnSpc>
                          <a:spcPct val="100000"/>
                        </a:lnSpc>
                        <a:spcBef>
                          <a:spcPts val="0"/>
                        </a:spcBef>
                        <a:spcAft>
                          <a:spcPts val="0"/>
                        </a:spcAft>
                        <a:buClrTx/>
                        <a:buSzTx/>
                        <a:buFontTx/>
                        <a:buNone/>
                        <a:tabLst/>
                        <a:defRPr/>
                      </a:pPr>
                      <a:r>
                        <a:rPr lang="en-US" sz="1300" dirty="0"/>
                        <a:t>Duals</a:t>
                      </a:r>
                      <a:endParaRPr lang="en-US" sz="1300" dirty="0">
                        <a:latin typeface="Calibri" panose="020F0502020204030204" pitchFamily="34" charset="0"/>
                        <a:cs typeface="Calibri" panose="020F0502020204030204" pitchFamily="34" charset="0"/>
                      </a:endParaRPr>
                    </a:p>
                  </a:txBody>
                  <a:tcPr marL="85397" marR="85397" marT="42699" marB="42699" anchor="ctr"/>
                </a:tc>
                <a:tc hMerge="1">
                  <a:txBody>
                    <a:bodyPr/>
                    <a:lstStyle/>
                    <a:p>
                      <a:endParaRPr lang="en-US"/>
                    </a:p>
                  </a:txBody>
                  <a:tcPr/>
                </a:tc>
                <a:tc gridSpan="2">
                  <a:txBody>
                    <a:bodyPr/>
                    <a:lstStyle/>
                    <a:p>
                      <a:pPr marL="91440" algn="ctr"/>
                      <a:r>
                        <a:rPr lang="en-US" sz="1300" dirty="0"/>
                        <a:t>Low Premium</a:t>
                      </a:r>
                      <a:endParaRPr lang="en-US" sz="1300" dirty="0">
                        <a:latin typeface="Calibri" panose="020F0502020204030204" pitchFamily="34" charset="0"/>
                        <a:cs typeface="Calibri" panose="020F0502020204030204" pitchFamily="34" charset="0"/>
                      </a:endParaRPr>
                    </a:p>
                  </a:txBody>
                  <a:tcPr marL="85397" marR="85397" marT="42699" marB="42699" anchor="ctr"/>
                </a:tc>
                <a:tc hMerge="1">
                  <a:txBody>
                    <a:bodyPr/>
                    <a:lstStyle/>
                    <a:p>
                      <a:endParaRPr lang="en-US"/>
                    </a:p>
                  </a:txBody>
                  <a:tcPr/>
                </a:tc>
                <a:tc gridSpan="2">
                  <a:txBody>
                    <a:bodyPr/>
                    <a:lstStyle/>
                    <a:p>
                      <a:pPr marL="91440" algn="ctr"/>
                      <a:r>
                        <a:rPr lang="en-US" sz="1300" dirty="0"/>
                        <a:t>Richest Coverage</a:t>
                      </a:r>
                      <a:endParaRPr lang="en-US" sz="1300" dirty="0">
                        <a:latin typeface="Calibri" panose="020F0502020204030204" pitchFamily="34" charset="0"/>
                        <a:cs typeface="Calibri" panose="020F0502020204030204" pitchFamily="34" charset="0"/>
                      </a:endParaRPr>
                    </a:p>
                  </a:txBody>
                  <a:tcPr marL="85397" marR="85397" marT="42699" marB="42699" anchor="ctr"/>
                </a:tc>
                <a:tc hMerge="1">
                  <a:txBody>
                    <a:bodyPr/>
                    <a:lstStyle/>
                    <a:p>
                      <a:endParaRPr lang="en-US"/>
                    </a:p>
                  </a:txBody>
                  <a:tcPr/>
                </a:tc>
                <a:extLst>
                  <a:ext uri="{0D108BD9-81ED-4DB2-BD59-A6C34878D82A}">
                    <a16:rowId xmlns:a16="http://schemas.microsoft.com/office/drawing/2014/main" val="3772528889"/>
                  </a:ext>
                </a:extLst>
              </a:tr>
              <a:tr h="435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Plan Name</a:t>
                      </a:r>
                      <a:endParaRPr lang="en-US" sz="1300" b="1" dirty="0">
                        <a:solidFill>
                          <a:schemeClr val="tx1"/>
                        </a:solidFill>
                        <a:latin typeface="+mn-lt"/>
                        <a:cs typeface="Calibri" panose="020F0502020204030204" pitchFamily="34" charset="0"/>
                      </a:endParaRPr>
                    </a:p>
                  </a:txBody>
                  <a:tcPr marL="85397" marR="85397" marT="42699" marB="42699" anchor="ctr"/>
                </a:tc>
                <a:tc gridSpan="2">
                  <a:txBody>
                    <a:bodyPr/>
                    <a:lstStyle/>
                    <a:p>
                      <a:pPr algn="ctr"/>
                      <a:r>
                        <a:rPr lang="en-US" sz="1300" dirty="0"/>
                        <a:t>Classic</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300"/>
                        </a:spcAft>
                        <a:buClr>
                          <a:srgbClr val="203864"/>
                        </a:buClr>
                        <a:buSzTx/>
                        <a:buFont typeface="Arial" panose="020B0604020202020204" pitchFamily="34" charset="0"/>
                        <a:buNone/>
                        <a:tabLst/>
                        <a:defRPr/>
                      </a:pPr>
                      <a:r>
                        <a:rPr lang="en-US" sz="1300" dirty="0"/>
                        <a:t>Value Script</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tc gridSpan="2">
                  <a:txBody>
                    <a:bodyPr/>
                    <a:lstStyle/>
                    <a:p>
                      <a:pPr algn="ctr"/>
                      <a:r>
                        <a:rPr lang="en-US" sz="1300" dirty="0"/>
                        <a:t>Rx Value Plus</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extLst>
                  <a:ext uri="{0D108BD9-81ED-4DB2-BD59-A6C34878D82A}">
                    <a16:rowId xmlns:a16="http://schemas.microsoft.com/office/drawing/2014/main" val="2863486109"/>
                  </a:ext>
                </a:extLst>
              </a:tr>
              <a:tr h="435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Premium</a:t>
                      </a:r>
                      <a:endParaRPr lang="en-US" sz="1300" b="1" dirty="0">
                        <a:solidFill>
                          <a:schemeClr val="tx1"/>
                        </a:solidFill>
                        <a:latin typeface="+mn-lt"/>
                        <a:cs typeface="Calibri" panose="020F0502020204030204" pitchFamily="34" charset="0"/>
                      </a:endParaRPr>
                    </a:p>
                  </a:txBody>
                  <a:tcPr marL="85397" marR="85397" marT="42699" marB="42699" anchor="ctr"/>
                </a:tc>
                <a:tc gridSpan="2">
                  <a:txBody>
                    <a:bodyPr/>
                    <a:lstStyle/>
                    <a:p>
                      <a:pPr algn="ctr"/>
                      <a:r>
                        <a:rPr lang="en-US" sz="1300" dirty="0"/>
                        <a:t>TBD</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tc gridSpan="2">
                  <a:txBody>
                    <a:bodyPr/>
                    <a:lstStyle/>
                    <a:p>
                      <a:pPr algn="ctr"/>
                      <a:r>
                        <a:rPr lang="en-US" sz="1300" dirty="0"/>
                        <a:t>TBD</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tc gridSpan="2">
                  <a:txBody>
                    <a:bodyPr/>
                    <a:lstStyle/>
                    <a:p>
                      <a:pPr algn="ctr"/>
                      <a:r>
                        <a:rPr lang="en-US" sz="1300" dirty="0"/>
                        <a:t>TBD</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extLst>
                  <a:ext uri="{0D108BD9-81ED-4DB2-BD59-A6C34878D82A}">
                    <a16:rowId xmlns:a16="http://schemas.microsoft.com/office/drawing/2014/main" val="3804370574"/>
                  </a:ext>
                </a:extLst>
              </a:tr>
              <a:tr h="435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Deductible</a:t>
                      </a:r>
                      <a:endParaRPr lang="en-US" sz="1300" b="1" dirty="0">
                        <a:solidFill>
                          <a:schemeClr val="tx1"/>
                        </a:solidFill>
                        <a:latin typeface="+mn-lt"/>
                        <a:cs typeface="Calibri" panose="020F0502020204030204" pitchFamily="34" charset="0"/>
                      </a:endParaRPr>
                    </a:p>
                  </a:txBody>
                  <a:tcPr marL="85397" marR="85397" marT="42699" marB="42699" anchor="ctr"/>
                </a:tc>
                <a:tc gridSpan="2">
                  <a:txBody>
                    <a:bodyPr/>
                    <a:lstStyle/>
                    <a:p>
                      <a:pPr algn="ctr"/>
                      <a:r>
                        <a:rPr lang="en-US" sz="1300" dirty="0"/>
                        <a:t>$545 (applies to all tiers)</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tc gridSpan="2">
                  <a:txBody>
                    <a:bodyPr/>
                    <a:lstStyle/>
                    <a:p>
                      <a:pPr marL="0" indent="0" algn="ctr">
                        <a:lnSpc>
                          <a:spcPct val="100000"/>
                        </a:lnSpc>
                        <a:buClr>
                          <a:srgbClr val="203864"/>
                        </a:buClr>
                        <a:buFont typeface="Arial" panose="020B0604020202020204" pitchFamily="34" charset="0"/>
                        <a:buNone/>
                      </a:pPr>
                      <a:r>
                        <a:rPr lang="en-US" sz="1300" dirty="0"/>
                        <a:t>$545 (applies to tiers 3, 4, 5, and 6)</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tc gridSpan="2">
                  <a:txBody>
                    <a:bodyPr/>
                    <a:lstStyle/>
                    <a:p>
                      <a:pPr algn="ctr"/>
                      <a:r>
                        <a:rPr lang="en-US" sz="1300" dirty="0"/>
                        <a:t>$0</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extLst>
                  <a:ext uri="{0D108BD9-81ED-4DB2-BD59-A6C34878D82A}">
                    <a16:rowId xmlns:a16="http://schemas.microsoft.com/office/drawing/2014/main" val="3235912315"/>
                  </a:ext>
                </a:extLst>
              </a:tr>
              <a:tr h="435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Retail Type</a:t>
                      </a:r>
                      <a:endParaRPr lang="en-US" sz="1300" b="1" dirty="0">
                        <a:solidFill>
                          <a:schemeClr val="tx1"/>
                        </a:solidFill>
                        <a:latin typeface="+mn-lt"/>
                        <a:cs typeface="Calibri" panose="020F0502020204030204" pitchFamily="34" charset="0"/>
                      </a:endParaRPr>
                    </a:p>
                  </a:txBody>
                  <a:tcPr marL="85397" marR="85397" marT="42699" marB="42699" anchor="ctr"/>
                </a:tc>
                <a:tc>
                  <a:txBody>
                    <a:bodyPr/>
                    <a:lstStyle/>
                    <a:p>
                      <a:pPr algn="ctr"/>
                      <a:r>
                        <a:rPr lang="en-US" sz="1300" dirty="0"/>
                        <a:t>Pref Retail</a:t>
                      </a:r>
                      <a:endParaRPr lang="en-US" sz="1300" dirty="0">
                        <a:latin typeface="+mn-lt"/>
                        <a:cs typeface="Calibri" panose="020F0502020204030204" pitchFamily="34" charset="0"/>
                      </a:endParaRPr>
                    </a:p>
                  </a:txBody>
                  <a:tcPr marL="85397" marR="85397" marT="42699" marB="42699" anchor="ctr"/>
                </a:tc>
                <a:tc>
                  <a:txBody>
                    <a:bodyPr/>
                    <a:lstStyle/>
                    <a:p>
                      <a:pPr algn="ctr"/>
                      <a:r>
                        <a:rPr lang="en-US" sz="1300" dirty="0"/>
                        <a:t>Std Retail</a:t>
                      </a:r>
                      <a:endParaRPr lang="en-US" sz="1300" dirty="0">
                        <a:latin typeface="+mn-lt"/>
                        <a:cs typeface="Calibri" panose="020F0502020204030204" pitchFamily="34" charset="0"/>
                      </a:endParaRPr>
                    </a:p>
                  </a:txBody>
                  <a:tcPr marL="85397" marR="85397" marT="42699" marB="42699" anchor="ctr"/>
                </a:tc>
                <a:tc>
                  <a:txBody>
                    <a:bodyPr/>
                    <a:lstStyle/>
                    <a:p>
                      <a:pPr algn="ctr"/>
                      <a:r>
                        <a:rPr lang="en-US" sz="1300" dirty="0"/>
                        <a:t>Pref Retail</a:t>
                      </a:r>
                      <a:endParaRPr lang="en-US" sz="1300" dirty="0">
                        <a:latin typeface="+mn-lt"/>
                        <a:cs typeface="Calibri" panose="020F0502020204030204" pitchFamily="34" charset="0"/>
                      </a:endParaRPr>
                    </a:p>
                  </a:txBody>
                  <a:tcPr marL="85397" marR="85397" marT="42699" marB="42699" anchor="ctr"/>
                </a:tc>
                <a:tc>
                  <a:txBody>
                    <a:bodyPr/>
                    <a:lstStyle/>
                    <a:p>
                      <a:pPr algn="ctr"/>
                      <a:r>
                        <a:rPr lang="en-US" sz="1300" dirty="0"/>
                        <a:t>Std Retail</a:t>
                      </a:r>
                      <a:endParaRPr lang="en-US" sz="1300" dirty="0">
                        <a:latin typeface="+mn-lt"/>
                        <a:cs typeface="Calibri" panose="020F0502020204030204" pitchFamily="34" charset="0"/>
                      </a:endParaRPr>
                    </a:p>
                  </a:txBody>
                  <a:tcPr marL="85397" marR="85397" marT="42699" marB="42699" anchor="ctr"/>
                </a:tc>
                <a:tc>
                  <a:txBody>
                    <a:bodyPr/>
                    <a:lstStyle/>
                    <a:p>
                      <a:pPr algn="ctr"/>
                      <a:r>
                        <a:rPr lang="en-US" sz="1300" dirty="0"/>
                        <a:t>Pref Retail</a:t>
                      </a:r>
                      <a:endParaRPr lang="en-US" sz="1300" dirty="0">
                        <a:latin typeface="+mn-lt"/>
                        <a:cs typeface="Calibri" panose="020F0502020204030204" pitchFamily="34" charset="0"/>
                      </a:endParaRPr>
                    </a:p>
                  </a:txBody>
                  <a:tcPr marL="85397" marR="85397" marT="42699" marB="42699" anchor="ctr"/>
                </a:tc>
                <a:tc>
                  <a:txBody>
                    <a:bodyPr/>
                    <a:lstStyle/>
                    <a:p>
                      <a:pPr algn="ctr"/>
                      <a:r>
                        <a:rPr lang="en-US" sz="1300" dirty="0"/>
                        <a:t>Std Retail</a:t>
                      </a:r>
                      <a:endParaRPr lang="en-US" sz="1300" dirty="0">
                        <a:latin typeface="+mn-lt"/>
                        <a:cs typeface="Calibri" panose="020F0502020204030204" pitchFamily="34" charset="0"/>
                      </a:endParaRPr>
                    </a:p>
                  </a:txBody>
                  <a:tcPr marL="85397" marR="85397" marT="42699" marB="42699" anchor="ctr"/>
                </a:tc>
                <a:extLst>
                  <a:ext uri="{0D108BD9-81ED-4DB2-BD59-A6C34878D82A}">
                    <a16:rowId xmlns:a16="http://schemas.microsoft.com/office/drawing/2014/main" val="2076841907"/>
                  </a:ext>
                </a:extLst>
              </a:tr>
              <a:tr h="1446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Initial Coverage Stage</a:t>
                      </a:r>
                      <a:endParaRPr lang="en-US" sz="1300" b="1" dirty="0">
                        <a:solidFill>
                          <a:schemeClr val="tx1"/>
                        </a:solidFill>
                        <a:latin typeface="+mn-lt"/>
                        <a:cs typeface="Calibri" panose="020F0502020204030204" pitchFamily="34" charset="0"/>
                      </a:endParaRPr>
                    </a:p>
                  </a:txBody>
                  <a:tcPr marL="85397" marR="85397" marT="42699" marB="42699" anchor="ctr"/>
                </a:tc>
                <a:tc>
                  <a:txBody>
                    <a:bodyPr/>
                    <a:lstStyle/>
                    <a:p>
                      <a:r>
                        <a:rPr lang="en-US" sz="1300" dirty="0"/>
                        <a:t>T1: $0</a:t>
                      </a:r>
                    </a:p>
                    <a:p>
                      <a:r>
                        <a:rPr lang="en-US" sz="1300" dirty="0"/>
                        <a:t>T2: $3-$5</a:t>
                      </a:r>
                    </a:p>
                    <a:p>
                      <a:r>
                        <a:rPr lang="en-US" sz="1300" dirty="0"/>
                        <a:t>T3: 20%-24%</a:t>
                      </a:r>
                    </a:p>
                    <a:p>
                      <a:r>
                        <a:rPr lang="en-US" sz="1300" dirty="0"/>
                        <a:t>T4: 40%-48%</a:t>
                      </a:r>
                    </a:p>
                    <a:p>
                      <a:r>
                        <a:rPr lang="en-US" sz="1300" dirty="0"/>
                        <a:t>T5: 25%</a:t>
                      </a:r>
                    </a:p>
                    <a:p>
                      <a:r>
                        <a:rPr lang="en-US" sz="1300" dirty="0"/>
                        <a:t>T6: $0</a:t>
                      </a:r>
                      <a:endParaRPr lang="en-US" sz="1300" dirty="0">
                        <a:latin typeface="+mn-lt"/>
                        <a:cs typeface="Calibri" panose="020F0502020204030204" pitchFamily="34" charset="0"/>
                      </a:endParaRPr>
                    </a:p>
                  </a:txBody>
                  <a:tcPr marL="85397" marR="85397" marT="42699" marB="42699" anchor="ctr"/>
                </a:tc>
                <a:tc>
                  <a:txBody>
                    <a:bodyPr/>
                    <a:lstStyle/>
                    <a:p>
                      <a:r>
                        <a:rPr lang="en-US" sz="1300" dirty="0"/>
                        <a:t>T1: $2-$3</a:t>
                      </a:r>
                    </a:p>
                    <a:p>
                      <a:r>
                        <a:rPr lang="en-US" sz="1300" dirty="0"/>
                        <a:t>T2: $7-$9</a:t>
                      </a:r>
                    </a:p>
                    <a:p>
                      <a:r>
                        <a:rPr lang="en-US" sz="1300" dirty="0"/>
                        <a:t>T3: 20%-25%</a:t>
                      </a:r>
                    </a:p>
                    <a:p>
                      <a:r>
                        <a:rPr lang="en-US" sz="1300" dirty="0"/>
                        <a:t>T4: 40%-48%</a:t>
                      </a:r>
                    </a:p>
                    <a:p>
                      <a:r>
                        <a:rPr lang="en-US" sz="1300" dirty="0"/>
                        <a:t>T5: 25%</a:t>
                      </a:r>
                    </a:p>
                    <a:p>
                      <a:r>
                        <a:rPr lang="en-US" sz="1300" dirty="0"/>
                        <a:t>T6: $0</a:t>
                      </a:r>
                      <a:endParaRPr lang="en-US" sz="1300" dirty="0">
                        <a:latin typeface="+mn-lt"/>
                        <a:cs typeface="Calibri" panose="020F0502020204030204" pitchFamily="34" charset="0"/>
                      </a:endParaRPr>
                    </a:p>
                  </a:txBody>
                  <a:tcPr marL="85397" marR="85397" marT="42699" marB="42699" anchor="ctr"/>
                </a:tc>
                <a:tc>
                  <a:txBody>
                    <a:bodyPr/>
                    <a:lstStyle/>
                    <a:p>
                      <a:r>
                        <a:rPr lang="en-US" sz="1300" dirty="0"/>
                        <a:t>T1: $0</a:t>
                      </a:r>
                    </a:p>
                    <a:p>
                      <a:r>
                        <a:rPr lang="en-US" sz="1300" dirty="0"/>
                        <a:t>T2: $5</a:t>
                      </a:r>
                    </a:p>
                    <a:p>
                      <a:r>
                        <a:rPr lang="en-US" sz="1300" dirty="0"/>
                        <a:t>T3: 25%</a:t>
                      </a:r>
                    </a:p>
                    <a:p>
                      <a:r>
                        <a:rPr lang="en-US" sz="1300" dirty="0"/>
                        <a:t>T4: 50%</a:t>
                      </a:r>
                    </a:p>
                    <a:p>
                      <a:r>
                        <a:rPr lang="en-US" sz="1300" dirty="0"/>
                        <a:t>T5: 25%</a:t>
                      </a:r>
                    </a:p>
                    <a:p>
                      <a:r>
                        <a:rPr lang="en-US" sz="1300" dirty="0"/>
                        <a:t>T6: $11</a:t>
                      </a:r>
                      <a:endParaRPr lang="en-US" sz="1300" dirty="0">
                        <a:latin typeface="+mn-lt"/>
                        <a:cs typeface="Calibri" panose="020F0502020204030204" pitchFamily="34" charset="0"/>
                      </a:endParaRPr>
                    </a:p>
                  </a:txBody>
                  <a:tcPr marL="85397" marR="85397" marT="42699" marB="42699" anchor="ctr"/>
                </a:tc>
                <a:tc>
                  <a:txBody>
                    <a:bodyPr/>
                    <a:lstStyle/>
                    <a:p>
                      <a:r>
                        <a:rPr lang="en-US" sz="1300" dirty="0"/>
                        <a:t>T1: $5</a:t>
                      </a:r>
                    </a:p>
                    <a:p>
                      <a:r>
                        <a:rPr lang="en-US" sz="1300" dirty="0"/>
                        <a:t>T2: $10</a:t>
                      </a:r>
                    </a:p>
                    <a:p>
                      <a:r>
                        <a:rPr lang="en-US" sz="1300" dirty="0"/>
                        <a:t>T3: 25%</a:t>
                      </a:r>
                    </a:p>
                    <a:p>
                      <a:r>
                        <a:rPr lang="en-US" sz="1300" dirty="0"/>
                        <a:t>T4: 50%</a:t>
                      </a:r>
                    </a:p>
                    <a:p>
                      <a:r>
                        <a:rPr lang="en-US" sz="1300" dirty="0"/>
                        <a:t>T5: 25%</a:t>
                      </a:r>
                    </a:p>
                    <a:p>
                      <a:r>
                        <a:rPr lang="en-US" sz="1300" dirty="0"/>
                        <a:t>T6: $11</a:t>
                      </a:r>
                      <a:endParaRPr lang="en-US" sz="1300" dirty="0">
                        <a:latin typeface="+mn-lt"/>
                        <a:cs typeface="Calibri" panose="020F0502020204030204" pitchFamily="34" charset="0"/>
                      </a:endParaRPr>
                    </a:p>
                  </a:txBody>
                  <a:tcPr marL="85397" marR="85397" marT="42699" marB="42699" anchor="ctr"/>
                </a:tc>
                <a:tc>
                  <a:txBody>
                    <a:bodyPr/>
                    <a:lstStyle/>
                    <a:p>
                      <a:r>
                        <a:rPr lang="en-US" sz="1300" dirty="0"/>
                        <a:t>T1: $0</a:t>
                      </a:r>
                    </a:p>
                    <a:p>
                      <a:r>
                        <a:rPr lang="en-US" sz="1300" dirty="0"/>
                        <a:t>T2: $4</a:t>
                      </a:r>
                    </a:p>
                    <a:p>
                      <a:r>
                        <a:rPr lang="en-US" sz="1300" dirty="0"/>
                        <a:t>T3: $47</a:t>
                      </a:r>
                    </a:p>
                    <a:p>
                      <a:r>
                        <a:rPr lang="en-US" sz="1300" dirty="0"/>
                        <a:t>T4: 50%</a:t>
                      </a:r>
                    </a:p>
                    <a:p>
                      <a:r>
                        <a:rPr lang="en-US" sz="1300" dirty="0"/>
                        <a:t>T5: 33%</a:t>
                      </a:r>
                    </a:p>
                    <a:p>
                      <a:r>
                        <a:rPr lang="en-US" sz="1300" dirty="0"/>
                        <a:t>T6: $11</a:t>
                      </a:r>
                      <a:endParaRPr lang="en-US" sz="1300" dirty="0">
                        <a:latin typeface="+mn-lt"/>
                        <a:cs typeface="Calibri" panose="020F0502020204030204" pitchFamily="34" charset="0"/>
                      </a:endParaRPr>
                    </a:p>
                  </a:txBody>
                  <a:tcPr marL="85397" marR="85397" marT="42699" marB="42699" anchor="ctr"/>
                </a:tc>
                <a:tc>
                  <a:txBody>
                    <a:bodyPr/>
                    <a:lstStyle/>
                    <a:p>
                      <a:r>
                        <a:rPr lang="en-US" sz="1300" dirty="0"/>
                        <a:t>T1: $5</a:t>
                      </a:r>
                    </a:p>
                    <a:p>
                      <a:r>
                        <a:rPr lang="en-US" sz="1300" dirty="0"/>
                        <a:t>T2: $10</a:t>
                      </a:r>
                    </a:p>
                    <a:p>
                      <a:r>
                        <a:rPr lang="en-US" sz="1300" dirty="0"/>
                        <a:t>T3: $47</a:t>
                      </a:r>
                    </a:p>
                    <a:p>
                      <a:r>
                        <a:rPr lang="en-US" sz="1300" dirty="0"/>
                        <a:t>T4: 50%</a:t>
                      </a:r>
                    </a:p>
                    <a:p>
                      <a:r>
                        <a:rPr lang="en-US" sz="1300" dirty="0"/>
                        <a:t>T5: 33%</a:t>
                      </a:r>
                    </a:p>
                    <a:p>
                      <a:r>
                        <a:rPr lang="en-US" sz="1300" dirty="0"/>
                        <a:t>T6: $11</a:t>
                      </a:r>
                      <a:endParaRPr lang="en-US" sz="1300" dirty="0">
                        <a:latin typeface="+mn-lt"/>
                        <a:cs typeface="Calibri" panose="020F0502020204030204" pitchFamily="34" charset="0"/>
                      </a:endParaRPr>
                    </a:p>
                  </a:txBody>
                  <a:tcPr marL="85397" marR="85397" marT="42699" marB="42699" anchor="ctr"/>
                </a:tc>
                <a:extLst>
                  <a:ext uri="{0D108BD9-81ED-4DB2-BD59-A6C34878D82A}">
                    <a16:rowId xmlns:a16="http://schemas.microsoft.com/office/drawing/2014/main" val="3512481624"/>
                  </a:ext>
                </a:extLst>
              </a:tr>
              <a:tr h="435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Initial Coverage Limit</a:t>
                      </a:r>
                      <a:endParaRPr lang="en-US" sz="1300" b="1" dirty="0">
                        <a:solidFill>
                          <a:schemeClr val="tx1"/>
                        </a:solidFill>
                        <a:latin typeface="+mn-lt"/>
                        <a:cs typeface="Calibri" panose="020F0502020204030204" pitchFamily="34" charset="0"/>
                      </a:endParaRPr>
                    </a:p>
                  </a:txBody>
                  <a:tcPr marL="85397" marR="85397" marT="42699" marB="42699" anchor="ctr"/>
                </a:tc>
                <a:tc gridSpan="2">
                  <a:txBody>
                    <a:bodyPr/>
                    <a:lstStyle/>
                    <a:p>
                      <a:pPr algn="ctr"/>
                      <a:r>
                        <a:rPr lang="en-US" sz="1300" dirty="0"/>
                        <a:t>Up to $5,030 in Rx costs</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tc gridSpan="2">
                  <a:txBody>
                    <a:bodyPr/>
                    <a:lstStyle/>
                    <a:p>
                      <a:pPr marL="0" indent="0" algn="ctr">
                        <a:lnSpc>
                          <a:spcPct val="100000"/>
                        </a:lnSpc>
                        <a:buClr>
                          <a:srgbClr val="203864"/>
                        </a:buClr>
                        <a:buFont typeface="Arial" panose="020B0604020202020204" pitchFamily="34" charset="0"/>
                        <a:buNone/>
                      </a:pPr>
                      <a:r>
                        <a:rPr lang="en-US" sz="1300" dirty="0"/>
                        <a:t>Up to $5,030 in Rx costs</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tc gridSpan="2">
                  <a:txBody>
                    <a:bodyPr/>
                    <a:lstStyle/>
                    <a:p>
                      <a:pPr algn="ctr"/>
                      <a:r>
                        <a:rPr lang="en-US" sz="1300" dirty="0"/>
                        <a:t>Up to $5,030 in Rx costs</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extLst>
                  <a:ext uri="{0D108BD9-81ED-4DB2-BD59-A6C34878D82A}">
                    <a16:rowId xmlns:a16="http://schemas.microsoft.com/office/drawing/2014/main" val="6121530"/>
                  </a:ext>
                </a:extLst>
              </a:tr>
              <a:tr h="612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Network (Preferred Pharmacies)</a:t>
                      </a:r>
                      <a:endParaRPr lang="en-US" sz="1300" b="1" dirty="0">
                        <a:solidFill>
                          <a:schemeClr val="tx1"/>
                        </a:solidFill>
                        <a:latin typeface="+mn-lt"/>
                        <a:cs typeface="Calibri" panose="020F0502020204030204" pitchFamily="34" charset="0"/>
                      </a:endParaRPr>
                    </a:p>
                  </a:txBody>
                  <a:tcPr marL="85397" marR="85397" marT="42699" marB="42699" anchor="ctr"/>
                </a:tc>
                <a:tc gridSpan="2">
                  <a:txBody>
                    <a:bodyPr/>
                    <a:lstStyle/>
                    <a:p>
                      <a:pPr algn="ctr"/>
                      <a:r>
                        <a:rPr lang="en-US" sz="1300" dirty="0"/>
                        <a:t>Walgreens, CVS, and grocers</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
                          <a:srgbClr val="203864"/>
                        </a:buClr>
                        <a:buSzTx/>
                        <a:buFont typeface="Arial" panose="020B0604020202020204" pitchFamily="34" charset="0"/>
                        <a:buNone/>
                        <a:tabLst/>
                        <a:defRPr/>
                      </a:pPr>
                      <a:r>
                        <a:rPr lang="en-US" sz="1300" dirty="0"/>
                        <a:t>Walgreens,</a:t>
                      </a:r>
                      <a:r>
                        <a:rPr lang="en-US" sz="1300" baseline="0" dirty="0"/>
                        <a:t> CVS, and </a:t>
                      </a:r>
                      <a:r>
                        <a:rPr lang="en-US" sz="1300" dirty="0"/>
                        <a:t>grocers</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Walgreens, CVS, and grocers</a:t>
                      </a:r>
                      <a:endParaRPr lang="en-US" sz="1300" dirty="0">
                        <a:latin typeface="+mn-lt"/>
                        <a:cs typeface="Calibri" panose="020F0502020204030204" pitchFamily="34" charset="0"/>
                      </a:endParaRPr>
                    </a:p>
                  </a:txBody>
                  <a:tcPr marL="85397" marR="85397" marT="42699" marB="42699" anchor="ctr"/>
                </a:tc>
                <a:tc hMerge="1">
                  <a:txBody>
                    <a:bodyPr/>
                    <a:lstStyle/>
                    <a:p>
                      <a:endParaRPr lang="en-US"/>
                    </a:p>
                  </a:txBody>
                  <a:tcPr/>
                </a:tc>
                <a:extLst>
                  <a:ext uri="{0D108BD9-81ED-4DB2-BD59-A6C34878D82A}">
                    <a16:rowId xmlns:a16="http://schemas.microsoft.com/office/drawing/2014/main" val="191080746"/>
                  </a:ext>
                </a:extLst>
              </a:tr>
            </a:tbl>
          </a:graphicData>
        </a:graphic>
      </p:graphicFrame>
      <p:sp>
        <p:nvSpPr>
          <p:cNvPr id="4" name="TextBox 3">
            <a:extLst>
              <a:ext uri="{FF2B5EF4-FFF2-40B4-BE49-F238E27FC236}">
                <a16:creationId xmlns:a16="http://schemas.microsoft.com/office/drawing/2014/main" id="{A9FE4F0D-8E4E-4AC0-9382-ECAB8EE47A0D}"/>
              </a:ext>
            </a:extLst>
          </p:cNvPr>
          <p:cNvSpPr txBox="1"/>
          <p:nvPr/>
        </p:nvSpPr>
        <p:spPr>
          <a:xfrm>
            <a:off x="622125" y="5921211"/>
            <a:ext cx="108813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Calibri" panose="020F0502020204030204"/>
                <a:ea typeface="+mn-ea"/>
                <a:cs typeface="+mn-cs"/>
              </a:rPr>
              <a:t>Agent use only. Confidential and proprietary. Not to be distributed or shared with Medicare beneficiaries. Distribution to any person or company is prohibited and may be grounds for contract termination. Plan and benefit information contained in this document is pending government approval and subject to change. Final 2024 plan and benefit information may be discussed with beneficiaries on or after October 1. </a:t>
            </a:r>
          </a:p>
        </p:txBody>
      </p:sp>
    </p:spTree>
    <p:extLst>
      <p:ext uri="{BB962C8B-B14F-4D97-AF65-F5344CB8AC3E}">
        <p14:creationId xmlns:p14="http://schemas.microsoft.com/office/powerpoint/2010/main" val="1927649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71497-6CEF-C853-4C87-31077A903EC6}"/>
              </a:ext>
            </a:extLst>
          </p:cNvPr>
          <p:cNvSpPr>
            <a:spLocks noGrp="1"/>
          </p:cNvSpPr>
          <p:nvPr>
            <p:ph type="title"/>
          </p:nvPr>
        </p:nvSpPr>
        <p:spPr/>
        <p:txBody>
          <a:bodyPr/>
          <a:lstStyle/>
          <a:p>
            <a:r>
              <a:rPr lang="en-US" dirty="0"/>
              <a:t>2024 PBM Migration</a:t>
            </a:r>
          </a:p>
        </p:txBody>
      </p:sp>
      <p:sp>
        <p:nvSpPr>
          <p:cNvPr id="3" name="Content Placeholder 2">
            <a:extLst>
              <a:ext uri="{FF2B5EF4-FFF2-40B4-BE49-F238E27FC236}">
                <a16:creationId xmlns:a16="http://schemas.microsoft.com/office/drawing/2014/main" id="{7E39C5C1-EA69-B12B-2438-30210AB962EA}"/>
              </a:ext>
            </a:extLst>
          </p:cNvPr>
          <p:cNvSpPr>
            <a:spLocks noGrp="1"/>
          </p:cNvSpPr>
          <p:nvPr>
            <p:ph idx="1"/>
          </p:nvPr>
        </p:nvSpPr>
        <p:spPr>
          <a:xfrm>
            <a:off x="622125" y="1398777"/>
            <a:ext cx="11058742" cy="4840533"/>
          </a:xfrm>
        </p:spPr>
        <p:txBody>
          <a:bodyPr/>
          <a:lstStyle/>
          <a:p>
            <a:pPr marL="0" indent="0">
              <a:buNone/>
            </a:pPr>
            <a:r>
              <a:rPr lang="en-US" sz="2000" b="1" dirty="0">
                <a:solidFill>
                  <a:schemeClr val="accent1"/>
                </a:solidFill>
              </a:rPr>
              <a:t>ID Cards</a:t>
            </a:r>
          </a:p>
          <a:p>
            <a:pPr>
              <a:lnSpc>
                <a:spcPct val="100000"/>
              </a:lnSpc>
            </a:pPr>
            <a:r>
              <a:rPr lang="en-US" sz="2000" dirty="0"/>
              <a:t>All PDP members will receive a new 2024 ID card prior to Jan. 1, 2024, with updated pharmacy processing information (mailed in a teal envelope).</a:t>
            </a:r>
          </a:p>
          <a:p>
            <a:pPr lvl="1">
              <a:spcBef>
                <a:spcPts val="1000"/>
              </a:spcBef>
            </a:pPr>
            <a:r>
              <a:rPr lang="en-US" sz="2000" dirty="0"/>
              <a:t>ID cards can also be accessed through the member portal and Wellcare+ app.</a:t>
            </a:r>
          </a:p>
          <a:p>
            <a:pPr>
              <a:lnSpc>
                <a:spcPct val="100000"/>
              </a:lnSpc>
            </a:pPr>
            <a:r>
              <a:rPr lang="en-US" sz="2000" dirty="0"/>
              <a:t>It is very important for members to bring their new card to the pharmacy to receive their prescriptions. Claims will not process without the new card.</a:t>
            </a:r>
          </a:p>
          <a:p>
            <a:pPr>
              <a:lnSpc>
                <a:spcPct val="100000"/>
              </a:lnSpc>
            </a:pPr>
            <a:r>
              <a:rPr lang="en-US" sz="2000" dirty="0"/>
              <a:t>PDP members typically do not receive a new card annually, so they may not be expecting a new card.</a:t>
            </a:r>
          </a:p>
          <a:p>
            <a:pPr>
              <a:lnSpc>
                <a:spcPct val="100000"/>
              </a:lnSpc>
            </a:pPr>
            <a:r>
              <a:rPr lang="en-US" sz="2000" dirty="0"/>
              <a:t>Members will receive several communications throughout AEP about the importance of using their new card:</a:t>
            </a:r>
          </a:p>
          <a:p>
            <a:pPr lvl="1">
              <a:lnSpc>
                <a:spcPct val="100000"/>
              </a:lnSpc>
              <a:spcBef>
                <a:spcPts val="1000"/>
              </a:spcBef>
            </a:pPr>
            <a:r>
              <a:rPr lang="en-US" sz="2000" dirty="0"/>
              <a:t>Educational postcard</a:t>
            </a:r>
          </a:p>
          <a:p>
            <a:pPr lvl="1">
              <a:lnSpc>
                <a:spcPct val="100000"/>
              </a:lnSpc>
              <a:spcBef>
                <a:spcPts val="1000"/>
              </a:spcBef>
            </a:pPr>
            <a:r>
              <a:rPr lang="en-US" sz="2000" dirty="0"/>
              <a:t>ID Card letter</a:t>
            </a:r>
          </a:p>
          <a:p>
            <a:pPr lvl="1">
              <a:lnSpc>
                <a:spcPct val="100000"/>
              </a:lnSpc>
              <a:spcBef>
                <a:spcPts val="1000"/>
              </a:spcBef>
            </a:pPr>
            <a:r>
              <a:rPr lang="en-US" sz="2000" dirty="0"/>
              <a:t>Inbound IVR messaging</a:t>
            </a:r>
          </a:p>
        </p:txBody>
      </p:sp>
    </p:spTree>
    <p:extLst>
      <p:ext uri="{BB962C8B-B14F-4D97-AF65-F5344CB8AC3E}">
        <p14:creationId xmlns:p14="http://schemas.microsoft.com/office/powerpoint/2010/main" val="4146144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A7BD-33B5-6687-3272-26D62F08221D}"/>
              </a:ext>
            </a:extLst>
          </p:cNvPr>
          <p:cNvSpPr>
            <a:spLocks noGrp="1"/>
          </p:cNvSpPr>
          <p:nvPr>
            <p:ph type="title"/>
          </p:nvPr>
        </p:nvSpPr>
        <p:spPr/>
        <p:txBody>
          <a:bodyPr/>
          <a:lstStyle/>
          <a:p>
            <a:r>
              <a:rPr lang="en-US" dirty="0"/>
              <a:t>Mail Order</a:t>
            </a:r>
          </a:p>
        </p:txBody>
      </p:sp>
      <p:sp>
        <p:nvSpPr>
          <p:cNvPr id="3" name="Content Placeholder 2">
            <a:extLst>
              <a:ext uri="{FF2B5EF4-FFF2-40B4-BE49-F238E27FC236}">
                <a16:creationId xmlns:a16="http://schemas.microsoft.com/office/drawing/2014/main" id="{46A5480B-B455-2A2D-DF60-5FFD58AFB70F}"/>
              </a:ext>
            </a:extLst>
          </p:cNvPr>
          <p:cNvSpPr>
            <a:spLocks noGrp="1"/>
          </p:cNvSpPr>
          <p:nvPr>
            <p:ph idx="1"/>
          </p:nvPr>
        </p:nvSpPr>
        <p:spPr>
          <a:xfrm>
            <a:off x="622125" y="1633611"/>
            <a:ext cx="11058742" cy="4233789"/>
          </a:xfrm>
        </p:spPr>
        <p:txBody>
          <a:bodyPr/>
          <a:lstStyle/>
          <a:p>
            <a:pPr>
              <a:lnSpc>
                <a:spcPct val="100000"/>
              </a:lnSpc>
            </a:pPr>
            <a:r>
              <a:rPr lang="en-US" sz="2000" dirty="0"/>
              <a:t>Effective Jan. 1, 2024, </a:t>
            </a:r>
            <a:r>
              <a:rPr lang="en-US" sz="2000" b="1" dirty="0"/>
              <a:t>Express Scripts will replace CVS Caremark </a:t>
            </a:r>
            <a:r>
              <a:rPr lang="en-US" sz="2000" dirty="0"/>
              <a:t>as our preferred mail order provider.</a:t>
            </a:r>
          </a:p>
          <a:p>
            <a:pPr>
              <a:lnSpc>
                <a:spcPct val="100000"/>
              </a:lnSpc>
            </a:pPr>
            <a:r>
              <a:rPr lang="en-US" sz="2000" b="1" dirty="0"/>
              <a:t>CVS Caremark Mail Order will be out-of-network in 2024</a:t>
            </a:r>
            <a:r>
              <a:rPr lang="en-US" sz="2000" dirty="0"/>
              <a:t>. If members decide to continue to use mail order, they must switch to Express Scripts effective Jan. 1, 2024.</a:t>
            </a:r>
          </a:p>
          <a:p>
            <a:pPr>
              <a:lnSpc>
                <a:spcPct val="100000"/>
              </a:lnSpc>
            </a:pPr>
            <a:r>
              <a:rPr lang="en-US" sz="2000" dirty="0"/>
              <a:t>For </a:t>
            </a:r>
            <a:r>
              <a:rPr lang="en-US" sz="2000" b="1" dirty="0"/>
              <a:t>existing mail order users</a:t>
            </a:r>
            <a:r>
              <a:rPr lang="en-US" sz="2000" dirty="0"/>
              <a:t>, open prescription refills will be transferred to Express Scripts.</a:t>
            </a:r>
          </a:p>
          <a:p>
            <a:pPr>
              <a:lnSpc>
                <a:spcPct val="100000"/>
              </a:lnSpc>
            </a:pPr>
            <a:r>
              <a:rPr lang="en-US" sz="2000" dirty="0"/>
              <a:t>For any </a:t>
            </a:r>
            <a:r>
              <a:rPr lang="en-US" sz="2000" b="1" dirty="0"/>
              <a:t>new mail order prescriptions</a:t>
            </a:r>
            <a:r>
              <a:rPr lang="en-US" sz="2000" dirty="0"/>
              <a:t>, members will be able to set up a member profile with Express Scripts beginning Dec. 1, 2023, but will only be able to initiate an order beginning Jan. 1, 2024.</a:t>
            </a:r>
          </a:p>
          <a:p>
            <a:pPr>
              <a:lnSpc>
                <a:spcPct val="100000"/>
              </a:lnSpc>
            </a:pPr>
            <a:r>
              <a:rPr lang="en-US" sz="2000" dirty="0"/>
              <a:t>Communications will be sent to members with further information and actions needed to access this benefit.</a:t>
            </a:r>
          </a:p>
          <a:p>
            <a:pPr>
              <a:lnSpc>
                <a:spcPct val="100000"/>
              </a:lnSpc>
            </a:pPr>
            <a:r>
              <a:rPr lang="en-US" sz="2000" dirty="0"/>
              <a:t>In a process similar to CVS Caremark, Express Scripts will be managing all mail order operations, including offering a call center to support member inquiries.</a:t>
            </a:r>
          </a:p>
        </p:txBody>
      </p:sp>
    </p:spTree>
    <p:extLst>
      <p:ext uri="{BB962C8B-B14F-4D97-AF65-F5344CB8AC3E}">
        <p14:creationId xmlns:p14="http://schemas.microsoft.com/office/powerpoint/2010/main" val="2991645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8CDEF4-8FA0-0436-ACEF-037E8336C13F}"/>
              </a:ext>
            </a:extLst>
          </p:cNvPr>
          <p:cNvSpPr>
            <a:spLocks noGrp="1"/>
          </p:cNvSpPr>
          <p:nvPr>
            <p:ph type="title"/>
          </p:nvPr>
        </p:nvSpPr>
        <p:spPr/>
        <p:txBody>
          <a:bodyPr/>
          <a:lstStyle/>
          <a:p>
            <a:r>
              <a:rPr lang="en-US" dirty="0"/>
              <a:t>North Region Markets</a:t>
            </a:r>
          </a:p>
        </p:txBody>
      </p:sp>
      <p:sp>
        <p:nvSpPr>
          <p:cNvPr id="2" name="Text Placeholder 1">
            <a:extLst>
              <a:ext uri="{FF2B5EF4-FFF2-40B4-BE49-F238E27FC236}">
                <a16:creationId xmlns:a16="http://schemas.microsoft.com/office/drawing/2014/main" id="{453DFCA1-0695-59D7-FA79-0B9D45E503B5}"/>
              </a:ext>
            </a:extLst>
          </p:cNvPr>
          <p:cNvSpPr>
            <a:spLocks noGrp="1"/>
          </p:cNvSpPr>
          <p:nvPr>
            <p:ph type="body" idx="1"/>
          </p:nvPr>
        </p:nvSpPr>
        <p:spPr>
          <a:xfrm>
            <a:off x="601578" y="2050207"/>
            <a:ext cx="5367528" cy="553988"/>
          </a:xfrm>
        </p:spPr>
        <p:txBody>
          <a:bodyPr/>
          <a:lstStyle/>
          <a:p>
            <a:r>
              <a:rPr lang="en-US" dirty="0"/>
              <a:t>Existing 2023 markets</a:t>
            </a:r>
          </a:p>
        </p:txBody>
      </p:sp>
      <p:sp>
        <p:nvSpPr>
          <p:cNvPr id="5" name="Content Placeholder 4">
            <a:extLst>
              <a:ext uri="{FF2B5EF4-FFF2-40B4-BE49-F238E27FC236}">
                <a16:creationId xmlns:a16="http://schemas.microsoft.com/office/drawing/2014/main" id="{807FA84C-1EE5-D23A-9CBF-22B7250B59A7}"/>
              </a:ext>
            </a:extLst>
          </p:cNvPr>
          <p:cNvSpPr>
            <a:spLocks noGrp="1"/>
          </p:cNvSpPr>
          <p:nvPr>
            <p:ph idx="12"/>
          </p:nvPr>
        </p:nvSpPr>
        <p:spPr>
          <a:xfrm>
            <a:off x="622125" y="2769165"/>
            <a:ext cx="5346981" cy="2418069"/>
          </a:xfrm>
        </p:spPr>
        <p:txBody>
          <a:bodyPr numCol="2"/>
          <a:lstStyle/>
          <a:p>
            <a:pPr>
              <a:lnSpc>
                <a:spcPct val="100000"/>
              </a:lnSpc>
              <a:spcBef>
                <a:spcPts val="800"/>
              </a:spcBef>
            </a:pPr>
            <a:r>
              <a:rPr lang="en-US" dirty="0"/>
              <a:t>Connecticut</a:t>
            </a:r>
          </a:p>
          <a:p>
            <a:pPr>
              <a:lnSpc>
                <a:spcPct val="100000"/>
              </a:lnSpc>
              <a:spcBef>
                <a:spcPts val="800"/>
              </a:spcBef>
            </a:pPr>
            <a:r>
              <a:rPr lang="en-US" dirty="0"/>
              <a:t>Delaware</a:t>
            </a:r>
          </a:p>
          <a:p>
            <a:pPr>
              <a:lnSpc>
                <a:spcPct val="100000"/>
              </a:lnSpc>
              <a:spcBef>
                <a:spcPts val="800"/>
              </a:spcBef>
            </a:pPr>
            <a:r>
              <a:rPr lang="en-US" dirty="0"/>
              <a:t>Maine</a:t>
            </a:r>
          </a:p>
          <a:p>
            <a:pPr>
              <a:lnSpc>
                <a:spcPct val="100000"/>
              </a:lnSpc>
              <a:spcBef>
                <a:spcPts val="800"/>
              </a:spcBef>
            </a:pPr>
            <a:r>
              <a:rPr lang="en-US" dirty="0"/>
              <a:t>Massachusetts</a:t>
            </a:r>
          </a:p>
          <a:p>
            <a:pPr>
              <a:lnSpc>
                <a:spcPct val="100000"/>
              </a:lnSpc>
              <a:spcBef>
                <a:spcPts val="800"/>
              </a:spcBef>
            </a:pPr>
            <a:r>
              <a:rPr lang="en-US" dirty="0"/>
              <a:t>New Hampshire</a:t>
            </a:r>
          </a:p>
          <a:p>
            <a:pPr>
              <a:lnSpc>
                <a:spcPct val="100000"/>
              </a:lnSpc>
              <a:spcBef>
                <a:spcPts val="800"/>
              </a:spcBef>
            </a:pPr>
            <a:r>
              <a:rPr lang="en-US" dirty="0"/>
              <a:t>New Jersey</a:t>
            </a:r>
          </a:p>
          <a:p>
            <a:pPr>
              <a:lnSpc>
                <a:spcPct val="100000"/>
              </a:lnSpc>
              <a:spcBef>
                <a:spcPts val="800"/>
              </a:spcBef>
            </a:pPr>
            <a:r>
              <a:rPr lang="en-US" dirty="0"/>
              <a:t>New York</a:t>
            </a:r>
          </a:p>
          <a:p>
            <a:pPr>
              <a:lnSpc>
                <a:spcPct val="100000"/>
              </a:lnSpc>
              <a:spcBef>
                <a:spcPts val="800"/>
              </a:spcBef>
            </a:pPr>
            <a:r>
              <a:rPr lang="en-US" dirty="0"/>
              <a:t>Ohio</a:t>
            </a:r>
          </a:p>
          <a:p>
            <a:pPr>
              <a:lnSpc>
                <a:spcPct val="100000"/>
              </a:lnSpc>
              <a:spcBef>
                <a:spcPts val="800"/>
              </a:spcBef>
            </a:pPr>
            <a:r>
              <a:rPr lang="en-US" dirty="0"/>
              <a:t>Pennsylvania</a:t>
            </a:r>
          </a:p>
          <a:p>
            <a:pPr>
              <a:lnSpc>
                <a:spcPct val="100000"/>
              </a:lnSpc>
              <a:spcBef>
                <a:spcPts val="800"/>
              </a:spcBef>
            </a:pPr>
            <a:r>
              <a:rPr lang="en-US" dirty="0"/>
              <a:t>Rhode Island</a:t>
            </a:r>
          </a:p>
          <a:p>
            <a:pPr>
              <a:lnSpc>
                <a:spcPct val="100000"/>
              </a:lnSpc>
              <a:spcBef>
                <a:spcPts val="800"/>
              </a:spcBef>
            </a:pPr>
            <a:r>
              <a:rPr lang="en-US" dirty="0"/>
              <a:t>Vermont</a:t>
            </a:r>
          </a:p>
        </p:txBody>
      </p:sp>
      <p:pic>
        <p:nvPicPr>
          <p:cNvPr id="10" name="Picture 9">
            <a:extLst>
              <a:ext uri="{FF2B5EF4-FFF2-40B4-BE49-F238E27FC236}">
                <a16:creationId xmlns:a16="http://schemas.microsoft.com/office/drawing/2014/main" id="{FD02997C-BFAA-91CA-6806-7CCE1A5B84CF}"/>
              </a:ext>
            </a:extLst>
          </p:cNvPr>
          <p:cNvPicPr>
            <a:picLocks noChangeAspect="1"/>
          </p:cNvPicPr>
          <p:nvPr/>
        </p:nvPicPr>
        <p:blipFill>
          <a:blip r:embed="rId2"/>
          <a:srcRect/>
          <a:stretch/>
        </p:blipFill>
        <p:spPr>
          <a:xfrm>
            <a:off x="6565188" y="1956386"/>
            <a:ext cx="5272156" cy="3230848"/>
          </a:xfrm>
          <a:prstGeom prst="rect">
            <a:avLst/>
          </a:prstGeom>
        </p:spPr>
      </p:pic>
    </p:spTree>
    <p:extLst>
      <p:ext uri="{BB962C8B-B14F-4D97-AF65-F5344CB8AC3E}">
        <p14:creationId xmlns:p14="http://schemas.microsoft.com/office/powerpoint/2010/main" val="3614242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Connecticut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646211"/>
            <a:ext cx="6861910" cy="4559280"/>
          </a:xfrm>
        </p:spPr>
        <p:txBody>
          <a:bodyPr vert="horz" lIns="91440" tIns="45720" rIns="91440" bIns="45720" rtlCol="0" anchor="t">
            <a:noAutofit/>
          </a:bodyPr>
          <a:lstStyle/>
          <a:p>
            <a:pPr>
              <a:lnSpc>
                <a:spcPct val="100000"/>
              </a:lnSpc>
            </a:pPr>
            <a:r>
              <a:rPr lang="en-US" sz="2000" dirty="0">
                <a:latin typeface="Calibri"/>
                <a:ea typeface="Calibri"/>
                <a:cs typeface="Calibri"/>
              </a:rPr>
              <a:t>Strong statewide network with all hospitals in network</a:t>
            </a:r>
            <a:endParaRPr lang="en-US" sz="2000" dirty="0">
              <a:latin typeface="Calibri"/>
              <a:ea typeface="Calibri" panose="020F0502020204030204" pitchFamily="34" charset="0"/>
              <a:cs typeface="Calibri"/>
            </a:endParaRPr>
          </a:p>
          <a:p>
            <a:pPr>
              <a:lnSpc>
                <a:spcPct val="100000"/>
              </a:lnSpc>
            </a:pPr>
            <a:r>
              <a:rPr lang="en-US" sz="2000" dirty="0">
                <a:latin typeface="Calibri"/>
                <a:ea typeface="Calibri"/>
                <a:cs typeface="Calibri"/>
              </a:rPr>
              <a:t>All plans are available in all eight counties</a:t>
            </a:r>
            <a:endParaRPr lang="en-US" sz="2000" dirty="0">
              <a:ea typeface="Calibri" panose="020F0502020204030204" pitchFamily="34" charset="0"/>
            </a:endParaRPr>
          </a:p>
          <a:p>
            <a:pPr>
              <a:lnSpc>
                <a:spcPct val="100000"/>
              </a:lnSpc>
            </a:pPr>
            <a:r>
              <a:rPr lang="en-US" sz="2000" dirty="0">
                <a:latin typeface="Calibri"/>
                <a:ea typeface="Calibri"/>
                <a:cs typeface="Calibri"/>
              </a:rPr>
              <a:t>Very competitive dental and OTC benefits </a:t>
            </a:r>
          </a:p>
          <a:p>
            <a:pPr>
              <a:lnSpc>
                <a:spcPct val="100000"/>
              </a:lnSpc>
            </a:pPr>
            <a:r>
              <a:rPr lang="en-US" sz="2000" dirty="0">
                <a:latin typeface="Calibri"/>
                <a:ea typeface="Calibri"/>
                <a:cs typeface="Calibri"/>
              </a:rPr>
              <a:t>Strongest network in New Haven and Hartford County</a:t>
            </a:r>
            <a:endParaRPr lang="en-US" sz="2000" dirty="0">
              <a:latin typeface="Calibri"/>
              <a:cs typeface="Calibri"/>
            </a:endParaRPr>
          </a:p>
          <a:p>
            <a:pPr>
              <a:lnSpc>
                <a:spcPct val="100000"/>
              </a:lnSpc>
            </a:pPr>
            <a:r>
              <a:rPr lang="en-US" sz="2000" dirty="0">
                <a:latin typeface="Calibri"/>
                <a:cs typeface="Calibri"/>
              </a:rPr>
              <a:t>Launched D-SNP PPO 2023 – Doing very well and will be a push plan for us in 2024</a:t>
            </a:r>
          </a:p>
          <a:p>
            <a:pPr lvl="1">
              <a:lnSpc>
                <a:spcPct val="100000"/>
              </a:lnSpc>
            </a:pPr>
            <a:r>
              <a:rPr lang="en-US" sz="2000" dirty="0">
                <a:latin typeface="Calibri"/>
                <a:cs typeface="Calibri"/>
              </a:rPr>
              <a:t>Spendables card</a:t>
            </a:r>
          </a:p>
          <a:p>
            <a:pPr lvl="1">
              <a:lnSpc>
                <a:spcPct val="100000"/>
              </a:lnSpc>
            </a:pPr>
            <a:r>
              <a:rPr lang="en-US" sz="2000" dirty="0">
                <a:latin typeface="Calibri"/>
                <a:cs typeface="Calibri"/>
              </a:rPr>
              <a:t>Strong DVH</a:t>
            </a:r>
          </a:p>
          <a:p>
            <a:pPr lvl="1">
              <a:lnSpc>
                <a:spcPct val="100000"/>
              </a:lnSpc>
            </a:pPr>
            <a:r>
              <a:rPr lang="en-US" sz="2000" dirty="0">
                <a:latin typeface="Calibri"/>
                <a:cs typeface="Calibri"/>
              </a:rPr>
              <a:t>Non-Emergency Transport</a:t>
            </a:r>
          </a:p>
          <a:p>
            <a:pPr>
              <a:lnSpc>
                <a:spcPct val="100000"/>
              </a:lnSpc>
            </a:pPr>
            <a:r>
              <a:rPr lang="en-US" sz="2000" dirty="0">
                <a:latin typeface="Calibri"/>
                <a:ea typeface="Calibri"/>
                <a:cs typeface="Calibri"/>
              </a:rPr>
              <a:t>UHC, Aetna, Anthem, and Wellcare all offer similar plans on similar networks</a:t>
            </a:r>
          </a:p>
        </p:txBody>
      </p:sp>
      <p:grpSp>
        <p:nvGrpSpPr>
          <p:cNvPr id="17" name="Group 16">
            <a:extLst>
              <a:ext uri="{FF2B5EF4-FFF2-40B4-BE49-F238E27FC236}">
                <a16:creationId xmlns:a16="http://schemas.microsoft.com/office/drawing/2014/main" id="{A3C27B01-85F2-0ED4-A3C1-6E5082F473C6}"/>
              </a:ext>
            </a:extLst>
          </p:cNvPr>
          <p:cNvGrpSpPr/>
          <p:nvPr/>
        </p:nvGrpSpPr>
        <p:grpSpPr>
          <a:xfrm>
            <a:off x="7813751" y="2056701"/>
            <a:ext cx="3952510" cy="2975362"/>
            <a:chOff x="7750550" y="2067907"/>
            <a:chExt cx="3952510" cy="2975362"/>
          </a:xfrm>
        </p:grpSpPr>
        <p:pic>
          <p:nvPicPr>
            <p:cNvPr id="18" name="Picture 17">
              <a:extLst>
                <a:ext uri="{FF2B5EF4-FFF2-40B4-BE49-F238E27FC236}">
                  <a16:creationId xmlns:a16="http://schemas.microsoft.com/office/drawing/2014/main" id="{21896835-829B-C2BA-34C5-D5EC55EB92CE}"/>
                </a:ext>
              </a:extLst>
            </p:cNvPr>
            <p:cNvPicPr>
              <a:picLocks noChangeAspect="1"/>
            </p:cNvPicPr>
            <p:nvPr/>
          </p:nvPicPr>
          <p:blipFill>
            <a:blip r:embed="rId2"/>
            <a:stretch>
              <a:fillRect/>
            </a:stretch>
          </p:blipFill>
          <p:spPr>
            <a:xfrm>
              <a:off x="7750550" y="2067907"/>
              <a:ext cx="3952510" cy="2975362"/>
            </a:xfrm>
            <a:prstGeom prst="rect">
              <a:avLst/>
            </a:prstGeom>
          </p:spPr>
        </p:pic>
        <p:sp>
          <p:nvSpPr>
            <p:cNvPr id="19" name="Rectangle 18">
              <a:extLst>
                <a:ext uri="{FF2B5EF4-FFF2-40B4-BE49-F238E27FC236}">
                  <a16:creationId xmlns:a16="http://schemas.microsoft.com/office/drawing/2014/main" id="{8C18966F-2CEF-6479-6BE0-D019591052A0}"/>
                </a:ext>
              </a:extLst>
            </p:cNvPr>
            <p:cNvSpPr/>
            <p:nvPr/>
          </p:nvSpPr>
          <p:spPr>
            <a:xfrm>
              <a:off x="10177590" y="4507669"/>
              <a:ext cx="1195754" cy="452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69502204-9BF4-B92F-1BA7-69DD81E2F3D0}"/>
                </a:ext>
              </a:extLst>
            </p:cNvPr>
            <p:cNvGrpSpPr/>
            <p:nvPr/>
          </p:nvGrpSpPr>
          <p:grpSpPr>
            <a:xfrm>
              <a:off x="9898912" y="4632225"/>
              <a:ext cx="1514625" cy="369332"/>
              <a:chOff x="9898912" y="4632225"/>
              <a:chExt cx="1514625" cy="369332"/>
            </a:xfrm>
          </p:grpSpPr>
          <p:sp>
            <p:nvSpPr>
              <p:cNvPr id="21" name="TextBox 20">
                <a:extLst>
                  <a:ext uri="{FF2B5EF4-FFF2-40B4-BE49-F238E27FC236}">
                    <a16:creationId xmlns:a16="http://schemas.microsoft.com/office/drawing/2014/main" id="{FF2C83BE-944C-8464-5888-A4FC0BF5C544}"/>
                  </a:ext>
                </a:extLst>
              </p:cNvPr>
              <p:cNvSpPr txBox="1"/>
              <p:nvPr/>
            </p:nvSpPr>
            <p:spPr>
              <a:xfrm>
                <a:off x="10137397" y="4632225"/>
                <a:ext cx="1276140" cy="369332"/>
              </a:xfrm>
              <a:prstGeom prst="rect">
                <a:avLst/>
              </a:prstGeom>
              <a:noFill/>
            </p:spPr>
            <p:txBody>
              <a:bodyPr wrap="square" lIns="91440" tIns="45720" rIns="91440" bIns="45720" rtlCol="0" anchor="t">
                <a:spAutoFit/>
              </a:bodyPr>
              <a:lstStyle/>
              <a:p>
                <a:r>
                  <a:rPr lang="en-US" dirty="0"/>
                  <a:t>Wellcare</a:t>
                </a:r>
                <a:endParaRPr lang="en-US" dirty="0">
                  <a:cs typeface="Calibri"/>
                </a:endParaRPr>
              </a:p>
            </p:txBody>
          </p:sp>
          <p:sp>
            <p:nvSpPr>
              <p:cNvPr id="22" name="Rectangle 21">
                <a:extLst>
                  <a:ext uri="{FF2B5EF4-FFF2-40B4-BE49-F238E27FC236}">
                    <a16:creationId xmlns:a16="http://schemas.microsoft.com/office/drawing/2014/main" id="{45CC9299-67DC-22A9-8493-AA91A9501747}"/>
                  </a:ext>
                </a:extLst>
              </p:cNvPr>
              <p:cNvSpPr/>
              <p:nvPr/>
            </p:nvSpPr>
            <p:spPr>
              <a:xfrm>
                <a:off x="9898912" y="4734368"/>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811524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Connecticut | </a:t>
            </a:r>
            <a:r>
              <a:rPr lang="en-US" sz="3000" i="1" dirty="0"/>
              <a:t>At a Glance</a:t>
            </a:r>
            <a:endParaRPr lang="en-US" dirty="0"/>
          </a:p>
        </p:txBody>
      </p:sp>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715665" y="1814936"/>
          <a:ext cx="10749495" cy="2011680"/>
        </p:xfrm>
        <a:graphic>
          <a:graphicData uri="http://schemas.openxmlformats.org/drawingml/2006/table">
            <a:tbl>
              <a:tblPr firstRow="1" bandRow="1">
                <a:tableStyleId>{5C22544A-7EE6-4342-B048-85BDC9FD1C3A}</a:tableStyleId>
              </a:tblPr>
              <a:tblGrid>
                <a:gridCol w="3361764">
                  <a:extLst>
                    <a:ext uri="{9D8B030D-6E8A-4147-A177-3AD203B41FA5}">
                      <a16:colId xmlns:a16="http://schemas.microsoft.com/office/drawing/2014/main" val="1876114676"/>
                    </a:ext>
                  </a:extLst>
                </a:gridCol>
                <a:gridCol w="1456763">
                  <a:extLst>
                    <a:ext uri="{9D8B030D-6E8A-4147-A177-3AD203B41FA5}">
                      <a16:colId xmlns:a16="http://schemas.microsoft.com/office/drawing/2014/main" val="213999969"/>
                    </a:ext>
                  </a:extLst>
                </a:gridCol>
                <a:gridCol w="5930968">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dirty="0">
                          <a:solidFill>
                            <a:schemeClr val="tx1"/>
                          </a:solidFill>
                        </a:rPr>
                        <a:t>Wellcare Access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Spendables Card $60 per mo., $1,000 core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548640">
                <a:tc>
                  <a:txBody>
                    <a:bodyPr/>
                    <a:lstStyle/>
                    <a:p>
                      <a:r>
                        <a:rPr lang="en-US" sz="1400" dirty="0">
                          <a:solidFill>
                            <a:schemeClr val="tx1"/>
                          </a:solidFill>
                        </a:rPr>
                        <a:t>Wellcare Access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Spendables Card $80 per mo., $1,000 core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r>
                        <a:rPr lang="en-US" sz="1400" dirty="0">
                          <a:solidFill>
                            <a:schemeClr val="tx1"/>
                          </a:solidFill>
                        </a:rPr>
                        <a:t>Wellcare Liberty</a:t>
                      </a:r>
                      <a:endParaRPr lang="en-US" sz="1400"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Spendables Card $100 per mo., $1,000 core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bl>
          </a:graphicData>
        </a:graphic>
      </p:graphicFrame>
    </p:spTree>
    <p:extLst>
      <p:ext uri="{BB962C8B-B14F-4D97-AF65-F5344CB8AC3E}">
        <p14:creationId xmlns:p14="http://schemas.microsoft.com/office/powerpoint/2010/main" val="3845962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Delaware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553955"/>
            <a:ext cx="6253979" cy="4463668"/>
          </a:xfrm>
        </p:spPr>
        <p:txBody>
          <a:bodyPr vert="horz" lIns="91440" tIns="45720" rIns="91440" bIns="45720" rtlCol="0" anchor="t">
            <a:noAutofit/>
          </a:bodyPr>
          <a:lstStyle/>
          <a:p>
            <a:pPr>
              <a:lnSpc>
                <a:spcPct val="100000"/>
              </a:lnSpc>
            </a:pPr>
            <a:r>
              <a:rPr lang="en-US" sz="2200" b="1" dirty="0">
                <a:solidFill>
                  <a:schemeClr val="accent1"/>
                </a:solidFill>
                <a:latin typeface="Calibri"/>
                <a:cs typeface="Calibri"/>
              </a:rPr>
              <a:t>Expansion State for 2024!</a:t>
            </a:r>
          </a:p>
          <a:p>
            <a:pPr>
              <a:lnSpc>
                <a:spcPct val="100000"/>
              </a:lnSpc>
            </a:pPr>
            <a:r>
              <a:rPr lang="en-US" sz="2200" dirty="0">
                <a:latin typeface="Calibri"/>
                <a:cs typeface="Calibri"/>
              </a:rPr>
              <a:t>We will be in three of three counties in Delaware.</a:t>
            </a:r>
          </a:p>
          <a:p>
            <a:pPr>
              <a:lnSpc>
                <a:spcPct val="100000"/>
              </a:lnSpc>
            </a:pPr>
            <a:r>
              <a:rPr lang="en-US" sz="2200" dirty="0">
                <a:latin typeface="Calibri"/>
                <a:cs typeface="Calibri"/>
              </a:rPr>
              <a:t>There are three major hospitals in the state.</a:t>
            </a:r>
          </a:p>
          <a:p>
            <a:pPr lvl="1">
              <a:lnSpc>
                <a:spcPct val="100000"/>
              </a:lnSpc>
            </a:pPr>
            <a:r>
              <a:rPr lang="en-US" sz="2200" dirty="0">
                <a:latin typeface="Calibri"/>
                <a:cs typeface="Calibri"/>
              </a:rPr>
              <a:t>We are expecting to have all three and the following Health Systems:</a:t>
            </a:r>
          </a:p>
          <a:p>
            <a:pPr lvl="2">
              <a:lnSpc>
                <a:spcPct val="100000"/>
              </a:lnSpc>
            </a:pPr>
            <a:r>
              <a:rPr lang="en-US" sz="2200" dirty="0">
                <a:latin typeface="Calibri"/>
                <a:cs typeface="Calibri"/>
              </a:rPr>
              <a:t>Christiana Health System, including the two hospitals</a:t>
            </a:r>
          </a:p>
          <a:p>
            <a:pPr lvl="2">
              <a:lnSpc>
                <a:spcPct val="100000"/>
              </a:lnSpc>
            </a:pPr>
            <a:r>
              <a:rPr lang="en-US" sz="2200" dirty="0">
                <a:latin typeface="Calibri"/>
                <a:cs typeface="Calibri"/>
              </a:rPr>
              <a:t>Bebbe Hospital and Health System</a:t>
            </a:r>
          </a:p>
          <a:p>
            <a:pPr lvl="2">
              <a:lnSpc>
                <a:spcPct val="100000"/>
              </a:lnSpc>
            </a:pPr>
            <a:r>
              <a:rPr lang="en-US" sz="2200" dirty="0">
                <a:latin typeface="Calibri"/>
                <a:cs typeface="Calibri"/>
              </a:rPr>
              <a:t>Bay health Medical Center</a:t>
            </a:r>
          </a:p>
          <a:p>
            <a:pPr lvl="2">
              <a:lnSpc>
                <a:spcPct val="100000"/>
              </a:lnSpc>
            </a:pPr>
            <a:r>
              <a:rPr lang="en-US" sz="2200" dirty="0">
                <a:latin typeface="Calibri"/>
                <a:cs typeface="Calibri"/>
              </a:rPr>
              <a:t>Saint Francis Hospital</a:t>
            </a:r>
          </a:p>
          <a:p>
            <a:pPr lvl="2">
              <a:lnSpc>
                <a:spcPct val="100000"/>
              </a:lnSpc>
            </a:pPr>
            <a:r>
              <a:rPr lang="en-US" sz="2200" dirty="0">
                <a:latin typeface="Calibri"/>
                <a:cs typeface="Calibri"/>
              </a:rPr>
              <a:t>Tidal Health System</a:t>
            </a:r>
          </a:p>
          <a:p>
            <a:pPr>
              <a:lnSpc>
                <a:spcPct val="100000"/>
              </a:lnSpc>
            </a:pPr>
            <a:endParaRPr lang="en-US" sz="2200" dirty="0">
              <a:latin typeface="Calibri"/>
              <a:cs typeface="Calibri"/>
            </a:endParaRPr>
          </a:p>
          <a:p>
            <a:endParaRPr lang="en-US" dirty="0"/>
          </a:p>
        </p:txBody>
      </p:sp>
      <p:grpSp>
        <p:nvGrpSpPr>
          <p:cNvPr id="12" name="Group 11">
            <a:extLst>
              <a:ext uri="{FF2B5EF4-FFF2-40B4-BE49-F238E27FC236}">
                <a16:creationId xmlns:a16="http://schemas.microsoft.com/office/drawing/2014/main" id="{CFB457E3-07BF-D9A0-FCCD-C694CBB0A555}"/>
              </a:ext>
            </a:extLst>
          </p:cNvPr>
          <p:cNvGrpSpPr/>
          <p:nvPr/>
        </p:nvGrpSpPr>
        <p:grpSpPr>
          <a:xfrm>
            <a:off x="7109717" y="885486"/>
            <a:ext cx="3121462" cy="5384800"/>
            <a:chOff x="7629525" y="885486"/>
            <a:chExt cx="3121462" cy="5384800"/>
          </a:xfrm>
        </p:grpSpPr>
        <p:pic>
          <p:nvPicPr>
            <p:cNvPr id="13" name="Picture 12" descr="A blue map with white lines&#10;&#10;Description automatically generated with low confidence">
              <a:extLst>
                <a:ext uri="{FF2B5EF4-FFF2-40B4-BE49-F238E27FC236}">
                  <a16:creationId xmlns:a16="http://schemas.microsoft.com/office/drawing/2014/main" id="{5DAEEFBC-314B-6A54-D14E-8616B36F664C}"/>
                </a:ext>
              </a:extLst>
            </p:cNvPr>
            <p:cNvPicPr>
              <a:picLocks noChangeAspect="1"/>
            </p:cNvPicPr>
            <p:nvPr/>
          </p:nvPicPr>
          <p:blipFill>
            <a:blip r:embed="rId2"/>
            <a:stretch>
              <a:fillRect/>
            </a:stretch>
          </p:blipFill>
          <p:spPr>
            <a:xfrm>
              <a:off x="7629525" y="885486"/>
              <a:ext cx="2743200" cy="5384800"/>
            </a:xfrm>
            <a:prstGeom prst="rect">
              <a:avLst/>
            </a:prstGeom>
          </p:spPr>
        </p:pic>
        <p:sp>
          <p:nvSpPr>
            <p:cNvPr id="14" name="Rectangle 13">
              <a:extLst>
                <a:ext uri="{FF2B5EF4-FFF2-40B4-BE49-F238E27FC236}">
                  <a16:creationId xmlns:a16="http://schemas.microsoft.com/office/drawing/2014/main" id="{167421EB-CCB9-B046-C7D2-532735981DB9}"/>
                </a:ext>
              </a:extLst>
            </p:cNvPr>
            <p:cNvSpPr/>
            <p:nvPr/>
          </p:nvSpPr>
          <p:spPr>
            <a:xfrm>
              <a:off x="8667750" y="1924050"/>
              <a:ext cx="1809750" cy="352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ABD674B5-DBFF-BEBF-8343-511385CEA267}"/>
                </a:ext>
              </a:extLst>
            </p:cNvPr>
            <p:cNvGrpSpPr/>
            <p:nvPr/>
          </p:nvGrpSpPr>
          <p:grpSpPr>
            <a:xfrm>
              <a:off x="8857812" y="1953309"/>
              <a:ext cx="1893175" cy="646331"/>
              <a:chOff x="7642711" y="2077280"/>
              <a:chExt cx="1893175" cy="646331"/>
            </a:xfrm>
          </p:grpSpPr>
          <p:sp>
            <p:nvSpPr>
              <p:cNvPr id="16" name="TextBox 15">
                <a:extLst>
                  <a:ext uri="{FF2B5EF4-FFF2-40B4-BE49-F238E27FC236}">
                    <a16:creationId xmlns:a16="http://schemas.microsoft.com/office/drawing/2014/main" id="{7CB27BFE-BD0D-DAFF-3364-4855E7B634ED}"/>
                  </a:ext>
                </a:extLst>
              </p:cNvPr>
              <p:cNvSpPr txBox="1"/>
              <p:nvPr/>
            </p:nvSpPr>
            <p:spPr>
              <a:xfrm>
                <a:off x="7881195" y="2077280"/>
                <a:ext cx="1654691" cy="646331"/>
              </a:xfrm>
              <a:prstGeom prst="rect">
                <a:avLst/>
              </a:prstGeom>
              <a:noFill/>
            </p:spPr>
            <p:txBody>
              <a:bodyPr wrap="square" rtlCol="0">
                <a:noAutofit/>
              </a:bodyPr>
              <a:lstStyle/>
              <a:p>
                <a:pPr>
                  <a:lnSpc>
                    <a:spcPct val="120000"/>
                  </a:lnSpc>
                </a:pPr>
                <a:r>
                  <a:rPr lang="en-US" dirty="0"/>
                  <a:t>2024 Expansion</a:t>
                </a:r>
              </a:p>
            </p:txBody>
          </p:sp>
          <p:sp>
            <p:nvSpPr>
              <p:cNvPr id="17" name="Rectangle 16">
                <a:extLst>
                  <a:ext uri="{FF2B5EF4-FFF2-40B4-BE49-F238E27FC236}">
                    <a16:creationId xmlns:a16="http://schemas.microsoft.com/office/drawing/2014/main" id="{993B97E1-272E-9743-0391-CC71B434A3CA}"/>
                  </a:ext>
                </a:extLst>
              </p:cNvPr>
              <p:cNvSpPr/>
              <p:nvPr/>
            </p:nvSpPr>
            <p:spPr>
              <a:xfrm>
                <a:off x="7642711" y="2202153"/>
                <a:ext cx="198292" cy="1982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138180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united states&#10;&#10;Description automatically generated">
            <a:extLst>
              <a:ext uri="{FF2B5EF4-FFF2-40B4-BE49-F238E27FC236}">
                <a16:creationId xmlns:a16="http://schemas.microsoft.com/office/drawing/2014/main" id="{CC0C731E-82B9-3691-07CB-A6A03FE7F3AF}"/>
              </a:ext>
            </a:extLst>
          </p:cNvPr>
          <p:cNvPicPr>
            <a:picLocks noChangeAspect="1"/>
          </p:cNvPicPr>
          <p:nvPr/>
        </p:nvPicPr>
        <p:blipFill>
          <a:blip r:embed="rId2"/>
          <a:stretch>
            <a:fillRect/>
          </a:stretch>
        </p:blipFill>
        <p:spPr>
          <a:xfrm>
            <a:off x="5731703" y="1744720"/>
            <a:ext cx="6140420" cy="3844869"/>
          </a:xfrm>
          <a:prstGeom prst="rect">
            <a:avLst/>
          </a:prstGeom>
        </p:spPr>
      </p:pic>
      <p:sp>
        <p:nvSpPr>
          <p:cNvPr id="2" name="Title 1">
            <a:extLst>
              <a:ext uri="{FF2B5EF4-FFF2-40B4-BE49-F238E27FC236}">
                <a16:creationId xmlns:a16="http://schemas.microsoft.com/office/drawing/2014/main" id="{31948520-3025-4CD9-B339-7A7B8CC26339}"/>
              </a:ext>
            </a:extLst>
          </p:cNvPr>
          <p:cNvSpPr>
            <a:spLocks noGrp="1"/>
          </p:cNvSpPr>
          <p:nvPr>
            <p:ph type="title"/>
          </p:nvPr>
        </p:nvSpPr>
        <p:spPr/>
        <p:txBody>
          <a:bodyPr/>
          <a:lstStyle/>
          <a:p>
            <a:r>
              <a:rPr lang="en-US" dirty="0"/>
              <a:t>Geographic Expansion</a:t>
            </a:r>
          </a:p>
        </p:txBody>
      </p:sp>
      <p:sp>
        <p:nvSpPr>
          <p:cNvPr id="3" name="Content Placeholder 2">
            <a:extLst>
              <a:ext uri="{FF2B5EF4-FFF2-40B4-BE49-F238E27FC236}">
                <a16:creationId xmlns:a16="http://schemas.microsoft.com/office/drawing/2014/main" id="{E49E890D-4EAF-4CA4-87EC-371C62593311}"/>
              </a:ext>
            </a:extLst>
          </p:cNvPr>
          <p:cNvSpPr>
            <a:spLocks noGrp="1"/>
          </p:cNvSpPr>
          <p:nvPr>
            <p:ph idx="1"/>
          </p:nvPr>
        </p:nvSpPr>
        <p:spPr/>
        <p:txBody>
          <a:bodyPr/>
          <a:lstStyle/>
          <a:p>
            <a:pPr marL="0" indent="0">
              <a:buNone/>
            </a:pPr>
            <a:r>
              <a:rPr lang="en-US" sz="2000" b="1" dirty="0">
                <a:solidFill>
                  <a:schemeClr val="accent1"/>
                </a:solidFill>
              </a:rPr>
              <a:t>New for 2024</a:t>
            </a:r>
          </a:p>
          <a:p>
            <a:r>
              <a:rPr lang="en-US" sz="2000" b="1" dirty="0">
                <a:solidFill>
                  <a:schemeClr val="accent3"/>
                </a:solidFill>
              </a:rPr>
              <a:t>New state</a:t>
            </a:r>
            <a:r>
              <a:rPr lang="en-US" sz="2000" dirty="0"/>
              <a:t>: Delaware</a:t>
            </a:r>
          </a:p>
          <a:p>
            <a:r>
              <a:rPr lang="en-US" sz="2000" dirty="0"/>
              <a:t>21 new counties across four markets</a:t>
            </a:r>
          </a:p>
          <a:p>
            <a:pPr marL="0" indent="0">
              <a:buNone/>
            </a:pPr>
            <a:endParaRPr lang="en-US" sz="2000" dirty="0"/>
          </a:p>
          <a:p>
            <a:pPr marL="0" indent="0">
              <a:buNone/>
            </a:pPr>
            <a:endParaRPr lang="en-US" sz="2000" b="1" dirty="0"/>
          </a:p>
          <a:p>
            <a:pPr marL="0" indent="0">
              <a:buNone/>
            </a:pPr>
            <a:r>
              <a:rPr lang="en-US" sz="2000" b="1" dirty="0">
                <a:solidFill>
                  <a:schemeClr val="accent1"/>
                </a:solidFill>
              </a:rPr>
              <a:t>Total MAPD Footprint</a:t>
            </a:r>
          </a:p>
          <a:p>
            <a:r>
              <a:rPr lang="en-US" sz="2000" dirty="0"/>
              <a:t>37 states, </a:t>
            </a:r>
            <a:r>
              <a:rPr lang="en-US" sz="2000" b="1" dirty="0">
                <a:solidFill>
                  <a:schemeClr val="accent3"/>
                </a:solidFill>
              </a:rPr>
              <a:t>1,808</a:t>
            </a:r>
            <a:r>
              <a:rPr lang="en-US" sz="2000" dirty="0"/>
              <a:t> counties</a:t>
            </a:r>
          </a:p>
          <a:p>
            <a:r>
              <a:rPr lang="en-US" sz="2000" dirty="0"/>
              <a:t>Access to 52 million MA eligibles (1% YOY increase)</a:t>
            </a:r>
          </a:p>
          <a:p>
            <a:pPr lvl="1"/>
            <a:r>
              <a:rPr lang="en-US" sz="2000" dirty="0"/>
              <a:t>80% of eligible beneficiaries in footprint</a:t>
            </a:r>
          </a:p>
        </p:txBody>
      </p:sp>
      <p:sp>
        <p:nvSpPr>
          <p:cNvPr id="32" name="5-Point Star 31">
            <a:extLst>
              <a:ext uri="{FF2B5EF4-FFF2-40B4-BE49-F238E27FC236}">
                <a16:creationId xmlns:a16="http://schemas.microsoft.com/office/drawing/2014/main" id="{08E9DD5E-33D8-1124-9965-925EAFC0C857}"/>
              </a:ext>
            </a:extLst>
          </p:cNvPr>
          <p:cNvSpPr/>
          <p:nvPr/>
        </p:nvSpPr>
        <p:spPr>
          <a:xfrm>
            <a:off x="6181025" y="3314700"/>
            <a:ext cx="228600" cy="228600"/>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55CBE6D2-13A4-299A-08B5-E70AE81C064E}"/>
              </a:ext>
            </a:extLst>
          </p:cNvPr>
          <p:cNvGrpSpPr/>
          <p:nvPr/>
        </p:nvGrpSpPr>
        <p:grpSpPr>
          <a:xfrm>
            <a:off x="9115470" y="5284882"/>
            <a:ext cx="1774017" cy="307777"/>
            <a:chOff x="8123588" y="5649930"/>
            <a:chExt cx="1774017" cy="307777"/>
          </a:xfrm>
        </p:grpSpPr>
        <p:sp>
          <p:nvSpPr>
            <p:cNvPr id="47" name="TextBox 46">
              <a:extLst>
                <a:ext uri="{FF2B5EF4-FFF2-40B4-BE49-F238E27FC236}">
                  <a16:creationId xmlns:a16="http://schemas.microsoft.com/office/drawing/2014/main" id="{2FF9B8C6-3158-26BB-BCAA-195EF0079974}"/>
                </a:ext>
              </a:extLst>
            </p:cNvPr>
            <p:cNvSpPr txBox="1"/>
            <p:nvPr/>
          </p:nvSpPr>
          <p:spPr>
            <a:xfrm>
              <a:off x="8299166" y="5649930"/>
              <a:ext cx="15984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County expansion</a:t>
              </a:r>
            </a:p>
          </p:txBody>
        </p:sp>
        <p:sp>
          <p:nvSpPr>
            <p:cNvPr id="48" name="5-Point Star 47">
              <a:extLst>
                <a:ext uri="{FF2B5EF4-FFF2-40B4-BE49-F238E27FC236}">
                  <a16:creationId xmlns:a16="http://schemas.microsoft.com/office/drawing/2014/main" id="{240A2B9F-5116-78D7-6C82-FBBD2B3B2C45}"/>
                </a:ext>
              </a:extLst>
            </p:cNvPr>
            <p:cNvSpPr/>
            <p:nvPr/>
          </p:nvSpPr>
          <p:spPr>
            <a:xfrm>
              <a:off x="8123588" y="5692446"/>
              <a:ext cx="204920" cy="204920"/>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5" name="5-Point Star 36">
            <a:extLst>
              <a:ext uri="{FF2B5EF4-FFF2-40B4-BE49-F238E27FC236}">
                <a16:creationId xmlns:a16="http://schemas.microsoft.com/office/drawing/2014/main" id="{7FA522E4-AFC0-5D6F-BA2D-3E6C92087A85}"/>
              </a:ext>
            </a:extLst>
          </p:cNvPr>
          <p:cNvSpPr/>
          <p:nvPr/>
        </p:nvSpPr>
        <p:spPr>
          <a:xfrm>
            <a:off x="11462212" y="2940050"/>
            <a:ext cx="228600" cy="228600"/>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5A22FB83-5C48-A60D-68AF-F2C331EFEA75}"/>
              </a:ext>
            </a:extLst>
          </p:cNvPr>
          <p:cNvCxnSpPr>
            <a:cxnSpLocks/>
          </p:cNvCxnSpPr>
          <p:nvPr/>
        </p:nvCxnSpPr>
        <p:spPr>
          <a:xfrm>
            <a:off x="11226800" y="3086100"/>
            <a:ext cx="349712" cy="0"/>
          </a:xfrm>
          <a:prstGeom prst="line">
            <a:avLst/>
          </a:prstGeom>
          <a:ln w="127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3" name="5-Point Star 36">
            <a:extLst>
              <a:ext uri="{FF2B5EF4-FFF2-40B4-BE49-F238E27FC236}">
                <a16:creationId xmlns:a16="http://schemas.microsoft.com/office/drawing/2014/main" id="{6AAB2EAD-59A6-E27A-400C-08E39BEDB070}"/>
              </a:ext>
            </a:extLst>
          </p:cNvPr>
          <p:cNvSpPr/>
          <p:nvPr/>
        </p:nvSpPr>
        <p:spPr>
          <a:xfrm>
            <a:off x="10795103" y="2715763"/>
            <a:ext cx="228600" cy="228600"/>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5-Point Star 3">
            <a:extLst>
              <a:ext uri="{FF2B5EF4-FFF2-40B4-BE49-F238E27FC236}">
                <a16:creationId xmlns:a16="http://schemas.microsoft.com/office/drawing/2014/main" id="{7DF1AC3F-8711-EAB6-801B-DFD26450C445}"/>
              </a:ext>
            </a:extLst>
          </p:cNvPr>
          <p:cNvSpPr/>
          <p:nvPr/>
        </p:nvSpPr>
        <p:spPr>
          <a:xfrm>
            <a:off x="6403447" y="1893673"/>
            <a:ext cx="228600" cy="228600"/>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260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Delaware | </a:t>
            </a:r>
            <a:r>
              <a:rPr lang="en-US" sz="3000" i="1" dirty="0"/>
              <a:t>At a Glance</a:t>
            </a:r>
            <a:endParaRPr lang="en-US" dirty="0"/>
          </a:p>
        </p:txBody>
      </p:sp>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635726" y="1815352"/>
          <a:ext cx="10959926" cy="2011680"/>
        </p:xfrm>
        <a:graphic>
          <a:graphicData uri="http://schemas.openxmlformats.org/drawingml/2006/table">
            <a:tbl>
              <a:tblPr firstRow="1" bandRow="1">
                <a:tableStyleId>{5C22544A-7EE6-4342-B048-85BDC9FD1C3A}</a:tableStyleId>
              </a:tblPr>
              <a:tblGrid>
                <a:gridCol w="2611057">
                  <a:extLst>
                    <a:ext uri="{9D8B030D-6E8A-4147-A177-3AD203B41FA5}">
                      <a16:colId xmlns:a16="http://schemas.microsoft.com/office/drawing/2014/main" val="1876114676"/>
                    </a:ext>
                  </a:extLst>
                </a:gridCol>
                <a:gridCol w="1550504">
                  <a:extLst>
                    <a:ext uri="{9D8B030D-6E8A-4147-A177-3AD203B41FA5}">
                      <a16:colId xmlns:a16="http://schemas.microsoft.com/office/drawing/2014/main" val="213999969"/>
                    </a:ext>
                  </a:extLst>
                </a:gridCol>
                <a:gridCol w="6798365">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Wellcare No Premium</a:t>
                      </a:r>
                      <a:endParaRPr lang="en-US" sz="1400" dirty="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HMO-POS</a:t>
                      </a:r>
                      <a:endParaRPr lang="en-US" sz="1400" dirty="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$60 Spendables card per qtr., $1,000 Dental, $750 Hearing (both ears), $100 Vision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548640">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Wellcare Dual Liberty</a:t>
                      </a:r>
                      <a:endParaRPr lang="en-US" sz="1400" dirty="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HMO-POS DSNP</a:t>
                      </a:r>
                      <a:endParaRPr lang="en-US" sz="1400" dirty="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$180 Spendables card per mo., $2,000 Dental, $500 Hearing (both ears), $300 Vision</a:t>
                      </a:r>
                      <a:endParaRPr lang="en-US" sz="1400" dirty="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Wellcare Dual Access</a:t>
                      </a:r>
                      <a:endParaRPr lang="en-US" sz="1400" dirty="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HMO-POS DSNP</a:t>
                      </a:r>
                      <a:endParaRPr lang="en-US" sz="1400" dirty="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$140 Spendables card per mo., $2,000 Dental, $500 Hearing (both ears), $300 Vision</a:t>
                      </a:r>
                      <a:endParaRPr lang="en-US" sz="1400" dirty="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60523009"/>
                  </a:ext>
                </a:extLst>
              </a:tr>
            </a:tbl>
          </a:graphicData>
        </a:graphic>
      </p:graphicFrame>
    </p:spTree>
    <p:extLst>
      <p:ext uri="{BB962C8B-B14F-4D97-AF65-F5344CB8AC3E}">
        <p14:creationId xmlns:p14="http://schemas.microsoft.com/office/powerpoint/2010/main" val="192944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Maine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4" y="1555576"/>
            <a:ext cx="7128505" cy="4581063"/>
          </a:xfrm>
        </p:spPr>
        <p:txBody>
          <a:bodyPr/>
          <a:lstStyle/>
          <a:p>
            <a:pPr>
              <a:lnSpc>
                <a:spcPct val="100000"/>
              </a:lnSpc>
              <a:spcBef>
                <a:spcPts val="800"/>
              </a:spcBef>
            </a:pPr>
            <a:r>
              <a:rPr lang="en-US" sz="2000" dirty="0"/>
              <a:t>Geographically </a:t>
            </a:r>
            <a:r>
              <a:rPr lang="en-US" sz="2000" b="1" dirty="0"/>
              <a:t>Maine is bigger than the other five New England states combined.</a:t>
            </a:r>
          </a:p>
          <a:p>
            <a:pPr>
              <a:lnSpc>
                <a:spcPct val="100000"/>
              </a:lnSpc>
              <a:spcBef>
                <a:spcPts val="800"/>
              </a:spcBef>
            </a:pPr>
            <a:r>
              <a:rPr lang="en-US" sz="2000" dirty="0"/>
              <a:t>The largest population density is in southern Maine.</a:t>
            </a:r>
          </a:p>
          <a:p>
            <a:pPr>
              <a:lnSpc>
                <a:spcPct val="100000"/>
              </a:lnSpc>
              <a:spcBef>
                <a:spcPts val="800"/>
              </a:spcBef>
            </a:pPr>
            <a:r>
              <a:rPr lang="en-US" sz="2000" dirty="0"/>
              <a:t>Maine has a very competitive landscape with Martin’s Point, Aetna, and UHC as major players.</a:t>
            </a:r>
          </a:p>
          <a:p>
            <a:pPr>
              <a:lnSpc>
                <a:spcPct val="100000"/>
              </a:lnSpc>
              <a:spcBef>
                <a:spcPts val="800"/>
              </a:spcBef>
            </a:pPr>
            <a:r>
              <a:rPr lang="en-US" sz="2000" dirty="0"/>
              <a:t>Portfolio consists of HMO, PPO, LIS, Give Back HMO, and 3 D-SNP plans with the drivers being the PPO, LIS, and D-SNP plans.</a:t>
            </a:r>
          </a:p>
          <a:p>
            <a:pPr>
              <a:lnSpc>
                <a:spcPct val="100000"/>
              </a:lnSpc>
              <a:spcBef>
                <a:spcPts val="800"/>
              </a:spcBef>
            </a:pPr>
            <a:r>
              <a:rPr lang="en-US" sz="2000" dirty="0"/>
              <a:t>Strong network with more than 10,000 contracted providers and all 36 hospitals. Maine Health and Northern Lights are the key hospital groups.</a:t>
            </a:r>
          </a:p>
          <a:p>
            <a:pPr>
              <a:lnSpc>
                <a:spcPct val="100000"/>
              </a:lnSpc>
              <a:spcBef>
                <a:spcPts val="800"/>
              </a:spcBef>
            </a:pPr>
            <a:r>
              <a:rPr lang="en-US" sz="2000" dirty="0"/>
              <a:t>Maine has a year-round Special Enrollment Period utilizing the State Pharmaceutical Assistance Program.</a:t>
            </a:r>
          </a:p>
          <a:p>
            <a:pPr>
              <a:spcBef>
                <a:spcPts val="800"/>
              </a:spcBef>
            </a:pPr>
            <a:endParaRPr lang="en-US" dirty="0"/>
          </a:p>
        </p:txBody>
      </p:sp>
      <p:grpSp>
        <p:nvGrpSpPr>
          <p:cNvPr id="19" name="Group 18">
            <a:extLst>
              <a:ext uri="{FF2B5EF4-FFF2-40B4-BE49-F238E27FC236}">
                <a16:creationId xmlns:a16="http://schemas.microsoft.com/office/drawing/2014/main" id="{6B7E63C6-E750-5DB0-6AEE-E90E18C791DE}"/>
              </a:ext>
            </a:extLst>
          </p:cNvPr>
          <p:cNvGrpSpPr/>
          <p:nvPr/>
        </p:nvGrpSpPr>
        <p:grpSpPr>
          <a:xfrm>
            <a:off x="8087226" y="1154015"/>
            <a:ext cx="3434347" cy="5218859"/>
            <a:chOff x="7734043" y="1326995"/>
            <a:chExt cx="3164915" cy="4809428"/>
          </a:xfrm>
        </p:grpSpPr>
        <p:pic>
          <p:nvPicPr>
            <p:cNvPr id="20" name="Picture 19">
              <a:extLst>
                <a:ext uri="{FF2B5EF4-FFF2-40B4-BE49-F238E27FC236}">
                  <a16:creationId xmlns:a16="http://schemas.microsoft.com/office/drawing/2014/main" id="{AFD207AC-A61C-7F1E-856E-145A4BEEEDFE}"/>
                </a:ext>
              </a:extLst>
            </p:cNvPr>
            <p:cNvPicPr>
              <a:picLocks noChangeAspect="1"/>
            </p:cNvPicPr>
            <p:nvPr/>
          </p:nvPicPr>
          <p:blipFill>
            <a:blip r:embed="rId2"/>
            <a:stretch>
              <a:fillRect/>
            </a:stretch>
          </p:blipFill>
          <p:spPr>
            <a:xfrm>
              <a:off x="7734043" y="1326995"/>
              <a:ext cx="3164914" cy="4809428"/>
            </a:xfrm>
            <a:prstGeom prst="rect">
              <a:avLst/>
            </a:prstGeom>
          </p:spPr>
        </p:pic>
        <p:sp>
          <p:nvSpPr>
            <p:cNvPr id="21" name="Rectangle 20">
              <a:extLst>
                <a:ext uri="{FF2B5EF4-FFF2-40B4-BE49-F238E27FC236}">
                  <a16:creationId xmlns:a16="http://schemas.microsoft.com/office/drawing/2014/main" id="{9CD850F1-A6DA-164A-D6DA-2FEDE19177D9}"/>
                </a:ext>
              </a:extLst>
            </p:cNvPr>
            <p:cNvSpPr/>
            <p:nvPr/>
          </p:nvSpPr>
          <p:spPr>
            <a:xfrm>
              <a:off x="9316501" y="5348470"/>
              <a:ext cx="1195754" cy="452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588F3C10-3458-B836-5B82-5F10A9536D5A}"/>
                </a:ext>
              </a:extLst>
            </p:cNvPr>
            <p:cNvGrpSpPr/>
            <p:nvPr/>
          </p:nvGrpSpPr>
          <p:grpSpPr>
            <a:xfrm>
              <a:off x="9384333" y="5431314"/>
              <a:ext cx="1514625" cy="369332"/>
              <a:chOff x="9898912" y="4632225"/>
              <a:chExt cx="1514625" cy="369332"/>
            </a:xfrm>
          </p:grpSpPr>
          <p:sp>
            <p:nvSpPr>
              <p:cNvPr id="23" name="TextBox 22">
                <a:extLst>
                  <a:ext uri="{FF2B5EF4-FFF2-40B4-BE49-F238E27FC236}">
                    <a16:creationId xmlns:a16="http://schemas.microsoft.com/office/drawing/2014/main" id="{3B6934ED-6B1A-1139-3D3F-006CA372B163}"/>
                  </a:ext>
                </a:extLst>
              </p:cNvPr>
              <p:cNvSpPr txBox="1"/>
              <p:nvPr/>
            </p:nvSpPr>
            <p:spPr>
              <a:xfrm>
                <a:off x="10137397" y="4632225"/>
                <a:ext cx="1276140" cy="369332"/>
              </a:xfrm>
              <a:prstGeom prst="rect">
                <a:avLst/>
              </a:prstGeom>
              <a:noFill/>
            </p:spPr>
            <p:txBody>
              <a:bodyPr wrap="square" rtlCol="0">
                <a:spAutoFit/>
              </a:bodyPr>
              <a:lstStyle/>
              <a:p>
                <a:r>
                  <a:rPr lang="en-US" dirty="0"/>
                  <a:t>Wellcare</a:t>
                </a:r>
              </a:p>
            </p:txBody>
          </p:sp>
          <p:sp>
            <p:nvSpPr>
              <p:cNvPr id="24" name="Rectangle 23">
                <a:extLst>
                  <a:ext uri="{FF2B5EF4-FFF2-40B4-BE49-F238E27FC236}">
                    <a16:creationId xmlns:a16="http://schemas.microsoft.com/office/drawing/2014/main" id="{FD5A8062-8670-B768-22BD-842CA3C23AB7}"/>
                  </a:ext>
                </a:extLst>
              </p:cNvPr>
              <p:cNvSpPr/>
              <p:nvPr/>
            </p:nvSpPr>
            <p:spPr>
              <a:xfrm>
                <a:off x="9898912" y="4714659"/>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254369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Maine | </a:t>
            </a:r>
            <a:r>
              <a:rPr lang="en-US" sz="3000" i="1" dirty="0"/>
              <a:t>At a Glance</a:t>
            </a:r>
            <a:endParaRPr lang="en-US" dirty="0"/>
          </a:p>
        </p:txBody>
      </p:sp>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715665" y="1814936"/>
          <a:ext cx="10749502" cy="2565806"/>
        </p:xfrm>
        <a:graphic>
          <a:graphicData uri="http://schemas.openxmlformats.org/drawingml/2006/table">
            <a:tbl>
              <a:tblPr firstRow="1" bandRow="1">
                <a:tableStyleId>{5C22544A-7EE6-4342-B048-85BDC9FD1C3A}</a:tableStyleId>
              </a:tblPr>
              <a:tblGrid>
                <a:gridCol w="2570533">
                  <a:extLst>
                    <a:ext uri="{9D8B030D-6E8A-4147-A177-3AD203B41FA5}">
                      <a16:colId xmlns:a16="http://schemas.microsoft.com/office/drawing/2014/main" val="1876114676"/>
                    </a:ext>
                  </a:extLst>
                </a:gridCol>
                <a:gridCol w="2570533">
                  <a:extLst>
                    <a:ext uri="{9D8B030D-6E8A-4147-A177-3AD203B41FA5}">
                      <a16:colId xmlns:a16="http://schemas.microsoft.com/office/drawing/2014/main" val="213999969"/>
                    </a:ext>
                  </a:extLst>
                </a:gridCol>
                <a:gridCol w="5608436">
                  <a:extLst>
                    <a:ext uri="{9D8B030D-6E8A-4147-A177-3AD203B41FA5}">
                      <a16:colId xmlns:a16="http://schemas.microsoft.com/office/drawing/2014/main" val="1077905729"/>
                    </a:ext>
                  </a:extLst>
                </a:gridCol>
              </a:tblGrid>
              <a:tr h="371246">
                <a:tc>
                  <a:txBody>
                    <a:bodyPr/>
                    <a:lstStyle/>
                    <a:p>
                      <a:r>
                        <a:rPr lang="en-US"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dirty="0">
                          <a:solidFill>
                            <a:schemeClr val="tx1"/>
                          </a:solidFill>
                        </a:rPr>
                        <a:t>Wellcare No Premium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$85 Spendables card per qtr., $0 Premium, $5,000 MOOP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548640">
                <a:tc>
                  <a:txBody>
                    <a:bodyPr/>
                    <a:lstStyle/>
                    <a:p>
                      <a:r>
                        <a:rPr lang="en-US" sz="1400" dirty="0">
                          <a:solidFill>
                            <a:schemeClr val="tx1"/>
                          </a:solidFill>
                        </a:rPr>
                        <a:t>Wellcare Assist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LIS 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$50 Spendables card per mo., $0 Premium, $4,500 MOOP, $1,000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r>
                        <a:rPr lang="en-US" sz="1400" dirty="0">
                          <a:solidFill>
                            <a:schemeClr val="tx1"/>
                          </a:solidFill>
                        </a:rPr>
                        <a:t>Wellcare Dual Access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$100 Spendables card per mo., $1,000 Hearing, $1,500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r h="548640">
                <a:tc>
                  <a:txBody>
                    <a:bodyPr/>
                    <a:lstStyle/>
                    <a:p>
                      <a:r>
                        <a:rPr lang="en-US" sz="1400" dirty="0">
                          <a:solidFill>
                            <a:schemeClr val="tx1"/>
                          </a:solidFill>
                        </a:rPr>
                        <a:t>Wellcare Dual Liberty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$110 Spendables card per mo., $1,500 Hearing, $2,000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9418948"/>
                  </a:ext>
                </a:extLst>
              </a:tr>
            </a:tbl>
          </a:graphicData>
        </a:graphic>
      </p:graphicFrame>
    </p:spTree>
    <p:extLst>
      <p:ext uri="{BB962C8B-B14F-4D97-AF65-F5344CB8AC3E}">
        <p14:creationId xmlns:p14="http://schemas.microsoft.com/office/powerpoint/2010/main" val="2240455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Massachusetts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2004953"/>
            <a:ext cx="5081989" cy="3590777"/>
          </a:xfrm>
        </p:spPr>
        <p:txBody>
          <a:bodyPr vert="horz" lIns="91440" tIns="45720" rIns="91440" bIns="45720" rtlCol="0" anchor="t">
            <a:noAutofit/>
          </a:bodyPr>
          <a:lstStyle/>
          <a:p>
            <a:pPr>
              <a:lnSpc>
                <a:spcPct val="100000"/>
              </a:lnSpc>
            </a:pPr>
            <a:r>
              <a:rPr lang="en-US" sz="2000" dirty="0">
                <a:latin typeface="Calibri"/>
                <a:cs typeface="Calibri"/>
              </a:rPr>
              <a:t>In 10 of 14 counties</a:t>
            </a:r>
          </a:p>
          <a:p>
            <a:pPr>
              <a:lnSpc>
                <a:spcPct val="100000"/>
              </a:lnSpc>
            </a:pPr>
            <a:r>
              <a:rPr lang="en-US" sz="2000" dirty="0">
                <a:latin typeface="Calibri"/>
                <a:cs typeface="Calibri"/>
              </a:rPr>
              <a:t>4 total product offerings</a:t>
            </a:r>
          </a:p>
          <a:p>
            <a:pPr>
              <a:lnSpc>
                <a:spcPct val="100000"/>
              </a:lnSpc>
            </a:pPr>
            <a:r>
              <a:rPr lang="en-US" sz="2000" dirty="0">
                <a:latin typeface="Calibri"/>
                <a:cs typeface="Calibri"/>
              </a:rPr>
              <a:t>Signature Healthcare, Steward Family of Hospitals, BMC in network</a:t>
            </a:r>
          </a:p>
          <a:p>
            <a:pPr>
              <a:lnSpc>
                <a:spcPct val="100000"/>
              </a:lnSpc>
            </a:pPr>
            <a:r>
              <a:rPr lang="en-US" sz="2000" dirty="0">
                <a:latin typeface="Calibri"/>
                <a:cs typeface="Calibri"/>
              </a:rPr>
              <a:t>Top competitors: UHC, BCBS, Aetna, Humana, Tufts</a:t>
            </a:r>
          </a:p>
          <a:p>
            <a:pPr>
              <a:lnSpc>
                <a:spcPct val="100000"/>
              </a:lnSpc>
            </a:pPr>
            <a:r>
              <a:rPr lang="en-US" sz="2000" dirty="0">
                <a:latin typeface="Calibri"/>
                <a:cs typeface="Calibri"/>
              </a:rPr>
              <a:t>HMO and PPO products</a:t>
            </a:r>
          </a:p>
          <a:p>
            <a:endParaRPr lang="en-US" dirty="0"/>
          </a:p>
        </p:txBody>
      </p:sp>
      <p:grpSp>
        <p:nvGrpSpPr>
          <p:cNvPr id="14" name="Group 13">
            <a:extLst>
              <a:ext uri="{FF2B5EF4-FFF2-40B4-BE49-F238E27FC236}">
                <a16:creationId xmlns:a16="http://schemas.microsoft.com/office/drawing/2014/main" id="{5119AB0E-7DD7-2DA4-41FC-B828C357D2DE}"/>
              </a:ext>
            </a:extLst>
          </p:cNvPr>
          <p:cNvGrpSpPr/>
          <p:nvPr/>
        </p:nvGrpSpPr>
        <p:grpSpPr>
          <a:xfrm>
            <a:off x="6065522" y="2101154"/>
            <a:ext cx="5643043" cy="3471244"/>
            <a:chOff x="6313173" y="1926896"/>
            <a:chExt cx="5166267" cy="3177961"/>
          </a:xfrm>
        </p:grpSpPr>
        <p:grpSp>
          <p:nvGrpSpPr>
            <p:cNvPr id="15" name="Group 14">
              <a:extLst>
                <a:ext uri="{FF2B5EF4-FFF2-40B4-BE49-F238E27FC236}">
                  <a16:creationId xmlns:a16="http://schemas.microsoft.com/office/drawing/2014/main" id="{E87556BB-4451-B120-DAB7-779773653C1E}"/>
                </a:ext>
              </a:extLst>
            </p:cNvPr>
            <p:cNvGrpSpPr/>
            <p:nvPr/>
          </p:nvGrpSpPr>
          <p:grpSpPr>
            <a:xfrm>
              <a:off x="6313173" y="1926896"/>
              <a:ext cx="5166267" cy="3177961"/>
              <a:chOff x="6403608" y="1926896"/>
              <a:chExt cx="5166267" cy="3177961"/>
            </a:xfrm>
          </p:grpSpPr>
          <p:pic>
            <p:nvPicPr>
              <p:cNvPr id="19" name="Picture 18">
                <a:extLst>
                  <a:ext uri="{FF2B5EF4-FFF2-40B4-BE49-F238E27FC236}">
                    <a16:creationId xmlns:a16="http://schemas.microsoft.com/office/drawing/2014/main" id="{1B60E69F-87BA-512C-832F-A5C0570CC4F3}"/>
                  </a:ext>
                </a:extLst>
              </p:cNvPr>
              <p:cNvPicPr>
                <a:picLocks noChangeAspect="1"/>
              </p:cNvPicPr>
              <p:nvPr/>
            </p:nvPicPr>
            <p:blipFill>
              <a:blip r:embed="rId2"/>
              <a:stretch>
                <a:fillRect/>
              </a:stretch>
            </p:blipFill>
            <p:spPr>
              <a:xfrm>
                <a:off x="6403608" y="1926896"/>
                <a:ext cx="5166267" cy="3177961"/>
              </a:xfrm>
              <a:prstGeom prst="rect">
                <a:avLst/>
              </a:prstGeom>
            </p:spPr>
          </p:pic>
          <p:sp>
            <p:nvSpPr>
              <p:cNvPr id="20" name="Rectangle 19">
                <a:extLst>
                  <a:ext uri="{FF2B5EF4-FFF2-40B4-BE49-F238E27FC236}">
                    <a16:creationId xmlns:a16="http://schemas.microsoft.com/office/drawing/2014/main" id="{B238F71D-2CEE-53A1-128D-567071351E67}"/>
                  </a:ext>
                </a:extLst>
              </p:cNvPr>
              <p:cNvSpPr/>
              <p:nvPr/>
            </p:nvSpPr>
            <p:spPr>
              <a:xfrm>
                <a:off x="8010216" y="3821120"/>
                <a:ext cx="1195754" cy="452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37C789A9-CF2F-9129-7AE8-11F535DF5883}"/>
                </a:ext>
              </a:extLst>
            </p:cNvPr>
            <p:cNvGrpSpPr/>
            <p:nvPr/>
          </p:nvGrpSpPr>
          <p:grpSpPr>
            <a:xfrm>
              <a:off x="7760345" y="3903964"/>
              <a:ext cx="1514625" cy="369332"/>
              <a:chOff x="9898912" y="4632225"/>
              <a:chExt cx="1514625" cy="369332"/>
            </a:xfrm>
          </p:grpSpPr>
          <p:sp>
            <p:nvSpPr>
              <p:cNvPr id="17" name="TextBox 16">
                <a:extLst>
                  <a:ext uri="{FF2B5EF4-FFF2-40B4-BE49-F238E27FC236}">
                    <a16:creationId xmlns:a16="http://schemas.microsoft.com/office/drawing/2014/main" id="{726DB54A-9E50-FE64-FCAA-F1D84BCA0AB4}"/>
                  </a:ext>
                </a:extLst>
              </p:cNvPr>
              <p:cNvSpPr txBox="1"/>
              <p:nvPr/>
            </p:nvSpPr>
            <p:spPr>
              <a:xfrm>
                <a:off x="10137397" y="4632225"/>
                <a:ext cx="1276140" cy="369332"/>
              </a:xfrm>
              <a:prstGeom prst="rect">
                <a:avLst/>
              </a:prstGeom>
              <a:noFill/>
            </p:spPr>
            <p:txBody>
              <a:bodyPr wrap="square" rtlCol="0">
                <a:spAutoFit/>
              </a:bodyPr>
              <a:lstStyle/>
              <a:p>
                <a:r>
                  <a:rPr lang="en-US" dirty="0"/>
                  <a:t>Wellcare</a:t>
                </a:r>
              </a:p>
            </p:txBody>
          </p:sp>
          <p:sp>
            <p:nvSpPr>
              <p:cNvPr id="18" name="Rectangle 17">
                <a:extLst>
                  <a:ext uri="{FF2B5EF4-FFF2-40B4-BE49-F238E27FC236}">
                    <a16:creationId xmlns:a16="http://schemas.microsoft.com/office/drawing/2014/main" id="{E522963A-49B0-9467-CD00-66FDBB5EC180}"/>
                  </a:ext>
                </a:extLst>
              </p:cNvPr>
              <p:cNvSpPr/>
              <p:nvPr/>
            </p:nvSpPr>
            <p:spPr>
              <a:xfrm>
                <a:off x="9898912" y="4719376"/>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13081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Massachusetts | </a:t>
            </a:r>
            <a:r>
              <a:rPr lang="en-US" sz="3000" i="1" dirty="0"/>
              <a:t>At a Glance</a:t>
            </a:r>
            <a:endParaRPr lang="en-US" dirty="0"/>
          </a:p>
        </p:txBody>
      </p:sp>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715665" y="1814936"/>
          <a:ext cx="10749502" cy="2565806"/>
        </p:xfrm>
        <a:graphic>
          <a:graphicData uri="http://schemas.openxmlformats.org/drawingml/2006/table">
            <a:tbl>
              <a:tblPr firstRow="1" bandRow="1">
                <a:tableStyleId>{5C22544A-7EE6-4342-B048-85BDC9FD1C3A}</a:tableStyleId>
              </a:tblPr>
              <a:tblGrid>
                <a:gridCol w="2570533">
                  <a:extLst>
                    <a:ext uri="{9D8B030D-6E8A-4147-A177-3AD203B41FA5}">
                      <a16:colId xmlns:a16="http://schemas.microsoft.com/office/drawing/2014/main" val="1876114676"/>
                    </a:ext>
                  </a:extLst>
                </a:gridCol>
                <a:gridCol w="1961663">
                  <a:extLst>
                    <a:ext uri="{9D8B030D-6E8A-4147-A177-3AD203B41FA5}">
                      <a16:colId xmlns:a16="http://schemas.microsoft.com/office/drawing/2014/main" val="213999969"/>
                    </a:ext>
                  </a:extLst>
                </a:gridCol>
                <a:gridCol w="6217306">
                  <a:extLst>
                    <a:ext uri="{9D8B030D-6E8A-4147-A177-3AD203B41FA5}">
                      <a16:colId xmlns:a16="http://schemas.microsoft.com/office/drawing/2014/main" val="1077905729"/>
                    </a:ext>
                  </a:extLst>
                </a:gridCol>
              </a:tblGrid>
              <a:tr h="371246">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pPr lvl="0" algn="l">
                        <a:lnSpc>
                          <a:spcPct val="100000"/>
                        </a:lnSpc>
                        <a:spcBef>
                          <a:spcPts val="0"/>
                        </a:spcBef>
                        <a:spcAft>
                          <a:spcPts val="0"/>
                        </a:spcAft>
                        <a:buNone/>
                      </a:pPr>
                      <a:r>
                        <a:rPr lang="en-US" sz="1400" b="0" i="0" u="none" strike="noStrike" noProof="0" dirty="0">
                          <a:latin typeface="Calibri"/>
                        </a:rPr>
                        <a:t>Wellcare No Premium</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400" b="0" i="0" u="none" strike="noStrike" noProof="0" dirty="0">
                          <a:latin typeface="Calibri"/>
                        </a:rPr>
                        <a:t>$19 Spendables card per mo., $1,500 Dental, $200 Vision, $1,000 Hearing </a:t>
                      </a:r>
                    </a:p>
                    <a:p>
                      <a:pPr lvl="0" algn="l">
                        <a:lnSpc>
                          <a:spcPct val="100000"/>
                        </a:lnSpc>
                        <a:spcBef>
                          <a:spcPts val="0"/>
                        </a:spcBef>
                        <a:spcAft>
                          <a:spcPts val="0"/>
                        </a:spcAft>
                        <a:buNone/>
                      </a:pPr>
                      <a:r>
                        <a:rPr lang="en-US" sz="1400" b="0" i="0" u="none" strike="noStrike" noProof="0" dirty="0">
                          <a:latin typeface="Calibri"/>
                        </a:rPr>
                        <a:t>(both ears)</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548640">
                <a:tc>
                  <a:txBody>
                    <a:bodyPr/>
                    <a:lstStyle/>
                    <a:p>
                      <a:pPr lvl="0" algn="l">
                        <a:lnSpc>
                          <a:spcPct val="100000"/>
                        </a:lnSpc>
                        <a:spcBef>
                          <a:spcPts val="0"/>
                        </a:spcBef>
                        <a:spcAft>
                          <a:spcPts val="0"/>
                        </a:spcAft>
                        <a:buNone/>
                      </a:pPr>
                      <a:r>
                        <a:rPr lang="en-US" sz="1400" b="0" i="0" u="none" strike="noStrike" noProof="0" dirty="0">
                          <a:latin typeface="Calibri"/>
                        </a:rPr>
                        <a:t>Wellcare No Premium Open</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400" b="0" i="0" u="none" strike="noStrike" noProof="0" dirty="0">
                          <a:latin typeface="Calibri"/>
                        </a:rPr>
                        <a:t>$15 Spendables card per mo., $1,000 Dental, $200 Vision, $1,000 Hearing </a:t>
                      </a:r>
                    </a:p>
                    <a:p>
                      <a:pPr lvl="0" algn="l">
                        <a:lnSpc>
                          <a:spcPct val="100000"/>
                        </a:lnSpc>
                        <a:spcBef>
                          <a:spcPts val="0"/>
                        </a:spcBef>
                        <a:spcAft>
                          <a:spcPts val="0"/>
                        </a:spcAft>
                        <a:buNone/>
                      </a:pPr>
                      <a:r>
                        <a:rPr lang="en-US" sz="1400" b="0" i="0" u="none" strike="noStrike" noProof="0" dirty="0">
                          <a:latin typeface="Calibri"/>
                        </a:rPr>
                        <a:t>(both ears)</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pPr lvl="0" algn="l">
                        <a:lnSpc>
                          <a:spcPct val="100000"/>
                        </a:lnSpc>
                        <a:spcBef>
                          <a:spcPts val="0"/>
                        </a:spcBef>
                        <a:spcAft>
                          <a:spcPts val="0"/>
                        </a:spcAft>
                        <a:buNone/>
                      </a:pPr>
                      <a:r>
                        <a:rPr lang="en-US" sz="1400" b="0" i="0" u="none" strike="noStrike" noProof="0" dirty="0">
                          <a:latin typeface="Calibri"/>
                        </a:rPr>
                        <a:t>Wellcare Giveback Open</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Giveback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400" b="0" i="0" u="none" strike="noStrike" noProof="0" dirty="0">
                          <a:latin typeface="Calibri"/>
                        </a:rPr>
                        <a:t>Giveback $70 per mo., PERS benefit, $100 Vision, $350 Hearing (both ears)</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r h="548640">
                <a:tc>
                  <a:txBody>
                    <a:bodyPr/>
                    <a:lstStyle/>
                    <a:p>
                      <a:pPr lvl="0" algn="l">
                        <a:lnSpc>
                          <a:spcPct val="100000"/>
                        </a:lnSpc>
                        <a:spcBef>
                          <a:spcPts val="0"/>
                        </a:spcBef>
                        <a:spcAft>
                          <a:spcPts val="0"/>
                        </a:spcAft>
                        <a:buNone/>
                      </a:pPr>
                      <a:r>
                        <a:rPr lang="en-US" sz="1400" b="0" i="0" u="none" strike="noStrike" noProof="0" dirty="0">
                          <a:latin typeface="Calibri"/>
                        </a:rPr>
                        <a:t>Wellcare Premium </a:t>
                      </a:r>
                    </a:p>
                    <a:p>
                      <a:pPr lvl="0" algn="l">
                        <a:lnSpc>
                          <a:spcPct val="100000"/>
                        </a:lnSpc>
                        <a:spcBef>
                          <a:spcPts val="0"/>
                        </a:spcBef>
                        <a:spcAft>
                          <a:spcPts val="0"/>
                        </a:spcAft>
                        <a:buNone/>
                      </a:pPr>
                      <a:r>
                        <a:rPr lang="en-US" sz="1400" b="0" i="0" u="none" strike="noStrike" noProof="0" dirty="0">
                          <a:latin typeface="Calibri"/>
                        </a:rPr>
                        <a:t>Enhanced Open</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400" b="0" i="0" u="none" strike="noStrike" noProof="0" dirty="0">
                          <a:latin typeface="Calibri"/>
                        </a:rPr>
                        <a:t>$75 premium per mo., $37 Spendables card per mo., PERS benefit, $2,000 Dental, $300 Vision, $2,000 Hearing (both ears), No Part D Deductible</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9418948"/>
                  </a:ext>
                </a:extLst>
              </a:tr>
            </a:tbl>
          </a:graphicData>
        </a:graphic>
      </p:graphicFrame>
    </p:spTree>
    <p:extLst>
      <p:ext uri="{BB962C8B-B14F-4D97-AF65-F5344CB8AC3E}">
        <p14:creationId xmlns:p14="http://schemas.microsoft.com/office/powerpoint/2010/main" val="2364466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New Hampshire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4" y="1862713"/>
            <a:ext cx="6794676" cy="4047504"/>
          </a:xfrm>
        </p:spPr>
        <p:txBody>
          <a:bodyPr/>
          <a:lstStyle/>
          <a:p>
            <a:pPr>
              <a:lnSpc>
                <a:spcPct val="100000"/>
              </a:lnSpc>
              <a:spcBef>
                <a:spcPts val="800"/>
              </a:spcBef>
            </a:pPr>
            <a:r>
              <a:rPr lang="en-US" sz="2000" dirty="0">
                <a:solidFill>
                  <a:srgbClr val="202122"/>
                </a:solidFill>
              </a:rPr>
              <a:t>Southern New Hampshire contains most of the population with the northern part less populated.</a:t>
            </a:r>
          </a:p>
          <a:p>
            <a:pPr>
              <a:lnSpc>
                <a:spcPct val="100000"/>
              </a:lnSpc>
              <a:spcBef>
                <a:spcPts val="800"/>
              </a:spcBef>
            </a:pPr>
            <a:r>
              <a:rPr lang="en-US" sz="2000" b="0" i="0" dirty="0">
                <a:solidFill>
                  <a:srgbClr val="202122"/>
                </a:solidFill>
                <a:effectLst/>
              </a:rPr>
              <a:t>Top competitors are Aetna, UHC, Humana, and Martin’s Point.</a:t>
            </a:r>
          </a:p>
          <a:p>
            <a:pPr>
              <a:lnSpc>
                <a:spcPct val="100000"/>
              </a:lnSpc>
              <a:spcBef>
                <a:spcPts val="800"/>
              </a:spcBef>
            </a:pPr>
            <a:r>
              <a:rPr lang="en-US" sz="2000" dirty="0">
                <a:solidFill>
                  <a:srgbClr val="202122"/>
                </a:solidFill>
              </a:rPr>
              <a:t>Portfolio consists of HMO, PPO, Give Back, and D-SNP Lookalike plans.</a:t>
            </a:r>
          </a:p>
          <a:p>
            <a:pPr>
              <a:lnSpc>
                <a:spcPct val="100000"/>
              </a:lnSpc>
              <a:spcBef>
                <a:spcPts val="800"/>
              </a:spcBef>
            </a:pPr>
            <a:r>
              <a:rPr lang="en-US" sz="2000" b="0" i="0" dirty="0">
                <a:solidFill>
                  <a:srgbClr val="202122"/>
                </a:solidFill>
                <a:effectLst/>
              </a:rPr>
              <a:t>Network is growing fast with Solutions Health, Frisbee, and Dartmouth Hitchcock being key groups.</a:t>
            </a:r>
          </a:p>
          <a:p>
            <a:pPr>
              <a:lnSpc>
                <a:spcPct val="100000"/>
              </a:lnSpc>
              <a:spcBef>
                <a:spcPts val="800"/>
              </a:spcBef>
            </a:pPr>
            <a:r>
              <a:rPr lang="en-US" sz="2000" dirty="0">
                <a:solidFill>
                  <a:srgbClr val="202122"/>
                </a:solidFill>
              </a:rPr>
              <a:t>The product drivers are the PPO and D-SNP Lookalike plans.</a:t>
            </a:r>
            <a:endParaRPr lang="en-US" sz="2000" b="0" i="0" dirty="0">
              <a:solidFill>
                <a:srgbClr val="202122"/>
              </a:solidFill>
              <a:effectLst/>
            </a:endParaRPr>
          </a:p>
          <a:p>
            <a:endParaRPr lang="en-US" dirty="0"/>
          </a:p>
        </p:txBody>
      </p:sp>
      <p:grpSp>
        <p:nvGrpSpPr>
          <p:cNvPr id="6" name="Group 5">
            <a:extLst>
              <a:ext uri="{FF2B5EF4-FFF2-40B4-BE49-F238E27FC236}">
                <a16:creationId xmlns:a16="http://schemas.microsoft.com/office/drawing/2014/main" id="{422AE167-FB5C-57B8-3A89-4D23BB05685C}"/>
              </a:ext>
            </a:extLst>
          </p:cNvPr>
          <p:cNvGrpSpPr/>
          <p:nvPr/>
        </p:nvGrpSpPr>
        <p:grpSpPr>
          <a:xfrm>
            <a:off x="8028375" y="1237568"/>
            <a:ext cx="3035905" cy="5013099"/>
            <a:chOff x="8028375" y="1237568"/>
            <a:chExt cx="3035905" cy="5013099"/>
          </a:xfrm>
        </p:grpSpPr>
        <p:pic>
          <p:nvPicPr>
            <p:cNvPr id="17" name="Picture 16">
              <a:extLst>
                <a:ext uri="{FF2B5EF4-FFF2-40B4-BE49-F238E27FC236}">
                  <a16:creationId xmlns:a16="http://schemas.microsoft.com/office/drawing/2014/main" id="{8E4796F2-07E9-902A-FC31-6B61D74E6583}"/>
                </a:ext>
              </a:extLst>
            </p:cNvPr>
            <p:cNvPicPr>
              <a:picLocks noChangeAspect="1"/>
            </p:cNvPicPr>
            <p:nvPr/>
          </p:nvPicPr>
          <p:blipFill>
            <a:blip r:embed="rId2"/>
            <a:srcRect/>
            <a:stretch/>
          </p:blipFill>
          <p:spPr>
            <a:xfrm>
              <a:off x="8398672" y="1237568"/>
              <a:ext cx="2665608" cy="5013099"/>
            </a:xfrm>
            <a:prstGeom prst="rect">
              <a:avLst/>
            </a:prstGeom>
          </p:spPr>
        </p:pic>
        <p:sp>
          <p:nvSpPr>
            <p:cNvPr id="18" name="Rectangle 17">
              <a:extLst>
                <a:ext uri="{FF2B5EF4-FFF2-40B4-BE49-F238E27FC236}">
                  <a16:creationId xmlns:a16="http://schemas.microsoft.com/office/drawing/2014/main" id="{8C0E0942-DAB2-467A-7688-445C046470C9}"/>
                </a:ext>
              </a:extLst>
            </p:cNvPr>
            <p:cNvSpPr/>
            <p:nvPr/>
          </p:nvSpPr>
          <p:spPr>
            <a:xfrm>
              <a:off x="8028375" y="2054564"/>
              <a:ext cx="1703454" cy="830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70F00D61-93C1-6669-56A6-52AFBAB0E964}"/>
                </a:ext>
              </a:extLst>
            </p:cNvPr>
            <p:cNvGrpSpPr/>
            <p:nvPr/>
          </p:nvGrpSpPr>
          <p:grpSpPr>
            <a:xfrm>
              <a:off x="8028375" y="2361484"/>
              <a:ext cx="1893175" cy="646331"/>
              <a:chOff x="7642711" y="2077280"/>
              <a:chExt cx="1893175" cy="646331"/>
            </a:xfrm>
          </p:grpSpPr>
          <p:sp>
            <p:nvSpPr>
              <p:cNvPr id="11" name="TextBox 10">
                <a:extLst>
                  <a:ext uri="{FF2B5EF4-FFF2-40B4-BE49-F238E27FC236}">
                    <a16:creationId xmlns:a16="http://schemas.microsoft.com/office/drawing/2014/main" id="{6A762B71-B316-F2F1-8CAE-C9837F031515}"/>
                  </a:ext>
                </a:extLst>
              </p:cNvPr>
              <p:cNvSpPr txBox="1"/>
              <p:nvPr/>
            </p:nvSpPr>
            <p:spPr>
              <a:xfrm>
                <a:off x="7881195" y="2077280"/>
                <a:ext cx="1654691" cy="646331"/>
              </a:xfrm>
              <a:prstGeom prst="rect">
                <a:avLst/>
              </a:prstGeom>
              <a:noFill/>
            </p:spPr>
            <p:txBody>
              <a:bodyPr wrap="square" rtlCol="0">
                <a:noAutofit/>
              </a:bodyPr>
              <a:lstStyle/>
              <a:p>
                <a:pPr>
                  <a:lnSpc>
                    <a:spcPct val="120000"/>
                  </a:lnSpc>
                </a:pPr>
                <a:r>
                  <a:rPr lang="en-US" dirty="0"/>
                  <a:t>Wellcare</a:t>
                </a:r>
              </a:p>
            </p:txBody>
          </p:sp>
          <p:sp>
            <p:nvSpPr>
              <p:cNvPr id="12" name="Rectangle 11">
                <a:extLst>
                  <a:ext uri="{FF2B5EF4-FFF2-40B4-BE49-F238E27FC236}">
                    <a16:creationId xmlns:a16="http://schemas.microsoft.com/office/drawing/2014/main" id="{B33F5A88-0D24-D8E6-63A9-9B351F51B45F}"/>
                  </a:ext>
                </a:extLst>
              </p:cNvPr>
              <p:cNvSpPr/>
              <p:nvPr/>
            </p:nvSpPr>
            <p:spPr>
              <a:xfrm>
                <a:off x="7642711" y="2202153"/>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049087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New Hampshire | </a:t>
            </a:r>
            <a:r>
              <a:rPr lang="en-US" sz="3000" i="1" dirty="0"/>
              <a:t>At a Glance</a:t>
            </a:r>
            <a:endParaRPr lang="en-US" dirty="0"/>
          </a:p>
        </p:txBody>
      </p:sp>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715665" y="1814936"/>
          <a:ext cx="10749502" cy="1463040"/>
        </p:xfrm>
        <a:graphic>
          <a:graphicData uri="http://schemas.openxmlformats.org/drawingml/2006/table">
            <a:tbl>
              <a:tblPr firstRow="1" bandRow="1">
                <a:tableStyleId>{5C22544A-7EE6-4342-B048-85BDC9FD1C3A}</a:tableStyleId>
              </a:tblPr>
              <a:tblGrid>
                <a:gridCol w="2570533">
                  <a:extLst>
                    <a:ext uri="{9D8B030D-6E8A-4147-A177-3AD203B41FA5}">
                      <a16:colId xmlns:a16="http://schemas.microsoft.com/office/drawing/2014/main" val="1876114676"/>
                    </a:ext>
                  </a:extLst>
                </a:gridCol>
                <a:gridCol w="2570533">
                  <a:extLst>
                    <a:ext uri="{9D8B030D-6E8A-4147-A177-3AD203B41FA5}">
                      <a16:colId xmlns:a16="http://schemas.microsoft.com/office/drawing/2014/main" val="213999969"/>
                    </a:ext>
                  </a:extLst>
                </a:gridCol>
                <a:gridCol w="5608436">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dirty="0">
                          <a:solidFill>
                            <a:schemeClr val="tx1"/>
                          </a:solidFill>
                        </a:rPr>
                        <a:t>Wellcare No Premium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$20 Spendables card per mo., $6,300 MOOP, $1,500 Dental, $100 Vision, $500 Hearing (both ears)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548640">
                <a:tc>
                  <a:txBody>
                    <a:bodyPr/>
                    <a:lstStyle/>
                    <a:p>
                      <a:r>
                        <a:rPr lang="en-US" sz="1400" dirty="0">
                          <a:solidFill>
                            <a:schemeClr val="tx1"/>
                          </a:solidFill>
                        </a:rPr>
                        <a:t>Wellcare Plus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 Look-a-Like)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$90 Spendables card per mo., $2,000 Dental, $300 Vision, $750 Hearing (both ears)</a:t>
                      </a:r>
                      <a:endParaRPr lang="en-US" sz="1400"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bl>
          </a:graphicData>
        </a:graphic>
      </p:graphicFrame>
    </p:spTree>
    <p:extLst>
      <p:ext uri="{BB962C8B-B14F-4D97-AF65-F5344CB8AC3E}">
        <p14:creationId xmlns:p14="http://schemas.microsoft.com/office/powerpoint/2010/main" val="3437689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New Jersey | </a:t>
            </a:r>
            <a:r>
              <a:rPr lang="en-US" sz="3000" i="1" dirty="0"/>
              <a:t>Review</a:t>
            </a:r>
            <a:endParaRPr lang="en-US" dirty="0"/>
          </a:p>
        </p:txBody>
      </p:sp>
      <p:sp>
        <p:nvSpPr>
          <p:cNvPr id="23" name="Content Placeholder 4">
            <a:extLst>
              <a:ext uri="{FF2B5EF4-FFF2-40B4-BE49-F238E27FC236}">
                <a16:creationId xmlns:a16="http://schemas.microsoft.com/office/drawing/2014/main" id="{DC224506-98F8-498D-98C1-33353D159E55}"/>
              </a:ext>
            </a:extLst>
          </p:cNvPr>
          <p:cNvSpPr>
            <a:spLocks noGrp="1"/>
          </p:cNvSpPr>
          <p:nvPr>
            <p:ph idx="1"/>
          </p:nvPr>
        </p:nvSpPr>
        <p:spPr>
          <a:xfrm>
            <a:off x="622125" y="2004953"/>
            <a:ext cx="6114851" cy="3590777"/>
          </a:xfrm>
        </p:spPr>
        <p:txBody>
          <a:bodyPr/>
          <a:lstStyle/>
          <a:p>
            <a:pPr>
              <a:lnSpc>
                <a:spcPct val="100000"/>
              </a:lnSpc>
            </a:pPr>
            <a:r>
              <a:rPr lang="en-US" sz="2400" dirty="0"/>
              <a:t>In 20 of 21 counties</a:t>
            </a:r>
          </a:p>
          <a:p>
            <a:pPr>
              <a:lnSpc>
                <a:spcPct val="100000"/>
              </a:lnSpc>
            </a:pPr>
            <a:r>
              <a:rPr lang="en-US" sz="2400" dirty="0"/>
              <a:t>Top </a:t>
            </a:r>
            <a:r>
              <a:rPr lang="en-US" dirty="0"/>
              <a:t>c</a:t>
            </a:r>
            <a:r>
              <a:rPr lang="en-US" sz="2400" dirty="0"/>
              <a:t>ompetitors: Clover, United, Horizon, Aetna, Humana</a:t>
            </a:r>
          </a:p>
          <a:p>
            <a:pPr>
              <a:lnSpc>
                <a:spcPct val="100000"/>
              </a:lnSpc>
            </a:pPr>
            <a:r>
              <a:rPr lang="en-US" dirty="0"/>
              <a:t>Key product offerings: D-SNP, HMO</a:t>
            </a:r>
            <a:endParaRPr lang="en-US" sz="2400" dirty="0">
              <a:solidFill>
                <a:srgbClr val="FF0000"/>
              </a:solidFill>
            </a:endParaRPr>
          </a:p>
          <a:p>
            <a:pPr>
              <a:lnSpc>
                <a:spcPct val="100000"/>
              </a:lnSpc>
            </a:pPr>
            <a:r>
              <a:rPr lang="en-US" sz="2400" dirty="0"/>
              <a:t>Key provider </a:t>
            </a:r>
            <a:r>
              <a:rPr lang="en-US" dirty="0"/>
              <a:t>r</a:t>
            </a:r>
            <a:r>
              <a:rPr lang="en-US" sz="2400" dirty="0"/>
              <a:t>elationship: SMG</a:t>
            </a:r>
          </a:p>
          <a:p>
            <a:endParaRPr lang="en-US" dirty="0"/>
          </a:p>
        </p:txBody>
      </p:sp>
      <p:grpSp>
        <p:nvGrpSpPr>
          <p:cNvPr id="24" name="Group 23">
            <a:extLst>
              <a:ext uri="{FF2B5EF4-FFF2-40B4-BE49-F238E27FC236}">
                <a16:creationId xmlns:a16="http://schemas.microsoft.com/office/drawing/2014/main" id="{87A1970C-B75B-5968-97EE-73E758997FAB}"/>
              </a:ext>
            </a:extLst>
          </p:cNvPr>
          <p:cNvGrpSpPr/>
          <p:nvPr/>
        </p:nvGrpSpPr>
        <p:grpSpPr>
          <a:xfrm>
            <a:off x="7472509" y="1192720"/>
            <a:ext cx="3043731" cy="4922507"/>
            <a:chOff x="7983498" y="1192720"/>
            <a:chExt cx="3043731" cy="4922507"/>
          </a:xfrm>
        </p:grpSpPr>
        <p:grpSp>
          <p:nvGrpSpPr>
            <p:cNvPr id="25" name="Group 24">
              <a:extLst>
                <a:ext uri="{FF2B5EF4-FFF2-40B4-BE49-F238E27FC236}">
                  <a16:creationId xmlns:a16="http://schemas.microsoft.com/office/drawing/2014/main" id="{90C44FAF-A8CD-283C-0A93-506809A9983B}"/>
                </a:ext>
              </a:extLst>
            </p:cNvPr>
            <p:cNvGrpSpPr/>
            <p:nvPr/>
          </p:nvGrpSpPr>
          <p:grpSpPr>
            <a:xfrm>
              <a:off x="7983498" y="1192720"/>
              <a:ext cx="3043731" cy="4922507"/>
              <a:chOff x="7983498" y="1192720"/>
              <a:chExt cx="3043731" cy="4922507"/>
            </a:xfrm>
          </p:grpSpPr>
          <p:pic>
            <p:nvPicPr>
              <p:cNvPr id="28" name="Picture 27">
                <a:extLst>
                  <a:ext uri="{FF2B5EF4-FFF2-40B4-BE49-F238E27FC236}">
                    <a16:creationId xmlns:a16="http://schemas.microsoft.com/office/drawing/2014/main" id="{AF00042A-BA8D-6BB1-581F-8F9C0AC2517D}"/>
                  </a:ext>
                </a:extLst>
              </p:cNvPr>
              <p:cNvPicPr>
                <a:picLocks noChangeAspect="1"/>
              </p:cNvPicPr>
              <p:nvPr/>
            </p:nvPicPr>
            <p:blipFill>
              <a:blip r:embed="rId2"/>
              <a:srcRect/>
              <a:stretch/>
            </p:blipFill>
            <p:spPr>
              <a:xfrm>
                <a:off x="8356508" y="1192720"/>
                <a:ext cx="2670721" cy="4922507"/>
              </a:xfrm>
              <a:prstGeom prst="rect">
                <a:avLst/>
              </a:prstGeom>
            </p:spPr>
          </p:pic>
          <p:sp>
            <p:nvSpPr>
              <p:cNvPr id="29" name="Rectangle 28">
                <a:extLst>
                  <a:ext uri="{FF2B5EF4-FFF2-40B4-BE49-F238E27FC236}">
                    <a16:creationId xmlns:a16="http://schemas.microsoft.com/office/drawing/2014/main" id="{4FCA5A73-055D-1589-073E-D56D7A7443C7}"/>
                  </a:ext>
                </a:extLst>
              </p:cNvPr>
              <p:cNvSpPr/>
              <p:nvPr/>
            </p:nvSpPr>
            <p:spPr>
              <a:xfrm>
                <a:off x="7983498" y="3295642"/>
                <a:ext cx="1383139" cy="452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0A314944-8FF4-B2C2-4F40-032F214EE2CA}"/>
                </a:ext>
              </a:extLst>
            </p:cNvPr>
            <p:cNvSpPr txBox="1"/>
            <p:nvPr/>
          </p:nvSpPr>
          <p:spPr>
            <a:xfrm>
              <a:off x="8356508" y="3235284"/>
              <a:ext cx="1654691" cy="646331"/>
            </a:xfrm>
            <a:prstGeom prst="rect">
              <a:avLst/>
            </a:prstGeom>
            <a:noFill/>
          </p:spPr>
          <p:txBody>
            <a:bodyPr wrap="square" rtlCol="0">
              <a:noAutofit/>
            </a:bodyPr>
            <a:lstStyle/>
            <a:p>
              <a:pPr>
                <a:lnSpc>
                  <a:spcPct val="120000"/>
                </a:lnSpc>
              </a:pPr>
              <a:r>
                <a:rPr lang="en-US" dirty="0"/>
                <a:t>Wellcare</a:t>
              </a:r>
            </a:p>
          </p:txBody>
        </p:sp>
        <p:sp>
          <p:nvSpPr>
            <p:cNvPr id="27" name="Rectangle 26">
              <a:extLst>
                <a:ext uri="{FF2B5EF4-FFF2-40B4-BE49-F238E27FC236}">
                  <a16:creationId xmlns:a16="http://schemas.microsoft.com/office/drawing/2014/main" id="{A398BCD1-99FF-F722-2A35-BB26F466191A}"/>
                </a:ext>
              </a:extLst>
            </p:cNvPr>
            <p:cNvSpPr/>
            <p:nvPr/>
          </p:nvSpPr>
          <p:spPr>
            <a:xfrm>
              <a:off x="8118024" y="3360157"/>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85748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New Jersey | </a:t>
            </a:r>
            <a:r>
              <a:rPr lang="en-US" sz="3000" i="1" dirty="0"/>
              <a:t>At a Glance</a:t>
            </a:r>
            <a:endParaRPr lang="en-US" dirty="0"/>
          </a:p>
        </p:txBody>
      </p:sp>
      <p:graphicFrame>
        <p:nvGraphicFramePr>
          <p:cNvPr id="5" name="Table 4">
            <a:extLst>
              <a:ext uri="{FF2B5EF4-FFF2-40B4-BE49-F238E27FC236}">
                <a16:creationId xmlns:a16="http://schemas.microsoft.com/office/drawing/2014/main" id="{1B7F6D2E-6094-492C-A8CD-415D1808D443}"/>
              </a:ext>
            </a:extLst>
          </p:cNvPr>
          <p:cNvGraphicFramePr>
            <a:graphicFrameLocks noGrp="1"/>
          </p:cNvGraphicFramePr>
          <p:nvPr/>
        </p:nvGraphicFramePr>
        <p:xfrm>
          <a:off x="721249" y="1648004"/>
          <a:ext cx="10749502" cy="2017166"/>
        </p:xfrm>
        <a:graphic>
          <a:graphicData uri="http://schemas.openxmlformats.org/drawingml/2006/table">
            <a:tbl>
              <a:tblPr firstRow="1" bandRow="1">
                <a:tableStyleId>{5C22544A-7EE6-4342-B048-85BDC9FD1C3A}</a:tableStyleId>
              </a:tblPr>
              <a:tblGrid>
                <a:gridCol w="2570533">
                  <a:extLst>
                    <a:ext uri="{9D8B030D-6E8A-4147-A177-3AD203B41FA5}">
                      <a16:colId xmlns:a16="http://schemas.microsoft.com/office/drawing/2014/main" val="1876114676"/>
                    </a:ext>
                  </a:extLst>
                </a:gridCol>
                <a:gridCol w="2570533">
                  <a:extLst>
                    <a:ext uri="{9D8B030D-6E8A-4147-A177-3AD203B41FA5}">
                      <a16:colId xmlns:a16="http://schemas.microsoft.com/office/drawing/2014/main" val="213999969"/>
                    </a:ext>
                  </a:extLst>
                </a:gridCol>
                <a:gridCol w="5608436">
                  <a:extLst>
                    <a:ext uri="{9D8B030D-6E8A-4147-A177-3AD203B41FA5}">
                      <a16:colId xmlns:a16="http://schemas.microsoft.com/office/drawing/2014/main" val="1077905729"/>
                    </a:ext>
                  </a:extLst>
                </a:gridCol>
              </a:tblGrid>
              <a:tr h="371246">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dirty="0">
                          <a:solidFill>
                            <a:schemeClr val="tx1"/>
                          </a:solidFill>
                        </a:rPr>
                        <a:t>Wellcare Dual Liberty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$194 Spendables card per mo., PERS benefit, 42 post acute meals</a:t>
                      </a:r>
                      <a:endParaRPr lang="en-US" sz="1400"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548640">
                <a:tc>
                  <a:txBody>
                    <a:bodyPr/>
                    <a:lstStyle/>
                    <a:p>
                      <a:r>
                        <a:rPr lang="en-US" sz="1400" dirty="0">
                          <a:solidFill>
                            <a:schemeClr val="tx1"/>
                          </a:solidFill>
                        </a:rPr>
                        <a:t>Wellcare Assist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$40 Spendables card per qtr., PERS benefit, $1000 Dental, $100 vision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r>
                        <a:rPr lang="en-US" sz="1400" dirty="0">
                          <a:solidFill>
                            <a:schemeClr val="tx1"/>
                          </a:solidFill>
                        </a:rPr>
                        <a:t>Wellcare No Premium Focus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$40 Spendables card per qtr., $1,000 Dental, $100 Vision, $1,000 hearing (both ears), PERS benefit</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9418948"/>
                  </a:ext>
                </a:extLst>
              </a:tr>
            </a:tbl>
          </a:graphicData>
        </a:graphic>
      </p:graphicFrame>
    </p:spTree>
    <p:extLst>
      <p:ext uri="{BB962C8B-B14F-4D97-AF65-F5344CB8AC3E}">
        <p14:creationId xmlns:p14="http://schemas.microsoft.com/office/powerpoint/2010/main" val="880479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New York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756859"/>
            <a:ext cx="6487592" cy="4616015"/>
          </a:xfrm>
        </p:spPr>
        <p:txBody>
          <a:bodyPr vert="horz" lIns="91440" tIns="45720" rIns="91440" bIns="45720" rtlCol="0" anchor="t">
            <a:noAutofit/>
          </a:bodyPr>
          <a:lstStyle/>
          <a:p>
            <a:pPr>
              <a:lnSpc>
                <a:spcPct val="100000"/>
              </a:lnSpc>
              <a:spcBef>
                <a:spcPts val="800"/>
              </a:spcBef>
            </a:pPr>
            <a:r>
              <a:rPr lang="en-US" sz="1800" dirty="0">
                <a:latin typeface="Calibri"/>
                <a:cs typeface="Calibri"/>
              </a:rPr>
              <a:t>In 61 of 62 counties</a:t>
            </a:r>
          </a:p>
          <a:p>
            <a:pPr>
              <a:lnSpc>
                <a:spcPct val="100000"/>
              </a:lnSpc>
              <a:spcBef>
                <a:spcPts val="800"/>
              </a:spcBef>
            </a:pPr>
            <a:r>
              <a:rPr lang="en-US" sz="1800" dirty="0">
                <a:latin typeface="Calibri"/>
                <a:cs typeface="Calibri"/>
              </a:rPr>
              <a:t>Top competitors: United, HealthFirst, Aetna, Humana, Blues</a:t>
            </a:r>
            <a:endParaRPr lang="en-US" sz="1800" dirty="0"/>
          </a:p>
          <a:p>
            <a:pPr>
              <a:lnSpc>
                <a:spcPct val="100000"/>
              </a:lnSpc>
              <a:spcBef>
                <a:spcPts val="800"/>
              </a:spcBef>
            </a:pPr>
            <a:r>
              <a:rPr lang="en-US" sz="1800" dirty="0">
                <a:latin typeface="Calibri"/>
                <a:cs typeface="Calibri"/>
              </a:rPr>
              <a:t>Key provider relationships: SMG, Oak Street, CareMax (NYD)</a:t>
            </a:r>
            <a:endParaRPr lang="en-US" sz="1800" dirty="0"/>
          </a:p>
          <a:p>
            <a:pPr>
              <a:lnSpc>
                <a:spcPct val="100000"/>
              </a:lnSpc>
              <a:spcBef>
                <a:spcPts val="800"/>
              </a:spcBef>
            </a:pPr>
            <a:r>
              <a:rPr lang="en-US" sz="1800" dirty="0">
                <a:latin typeface="Calibri"/>
                <a:cs typeface="Calibri"/>
              </a:rPr>
              <a:t>Downstate New York (NYD) is largest metro area in the entire country.</a:t>
            </a:r>
            <a:endParaRPr lang="en-US" sz="1800" dirty="0"/>
          </a:p>
          <a:p>
            <a:pPr>
              <a:lnSpc>
                <a:spcPct val="100000"/>
              </a:lnSpc>
              <a:spcBef>
                <a:spcPts val="800"/>
              </a:spcBef>
            </a:pPr>
            <a:r>
              <a:rPr lang="en-US" sz="1800" dirty="0">
                <a:latin typeface="Calibri"/>
                <a:cs typeface="Calibri"/>
              </a:rPr>
              <a:t>Due to the population density, we have extensive marketing capabilities.</a:t>
            </a:r>
            <a:endParaRPr lang="en-US" sz="1800" dirty="0"/>
          </a:p>
          <a:p>
            <a:pPr>
              <a:lnSpc>
                <a:spcPct val="100000"/>
              </a:lnSpc>
              <a:spcBef>
                <a:spcPts val="800"/>
              </a:spcBef>
            </a:pPr>
            <a:r>
              <a:rPr lang="en-US" sz="1800" dirty="0">
                <a:latin typeface="Calibri"/>
                <a:cs typeface="Calibri"/>
              </a:rPr>
              <a:t>Strong/rich benefit portfolio </a:t>
            </a:r>
          </a:p>
          <a:p>
            <a:pPr>
              <a:lnSpc>
                <a:spcPct val="100000"/>
              </a:lnSpc>
              <a:spcBef>
                <a:spcPts val="800"/>
              </a:spcBef>
            </a:pPr>
            <a:r>
              <a:rPr lang="en-US" sz="1800" dirty="0">
                <a:latin typeface="Calibri"/>
                <a:cs typeface="Calibri"/>
              </a:rPr>
              <a:t>Strong networks in NYC area, Buffalo area, and Central NY</a:t>
            </a:r>
          </a:p>
          <a:p>
            <a:pPr>
              <a:lnSpc>
                <a:spcPct val="100000"/>
              </a:lnSpc>
              <a:spcBef>
                <a:spcPts val="800"/>
              </a:spcBef>
            </a:pPr>
            <a:r>
              <a:rPr lang="en-US" sz="1800" dirty="0">
                <a:latin typeface="Calibri"/>
                <a:cs typeface="Calibri"/>
              </a:rPr>
              <a:t>Extremely knowledgeable and tenured </a:t>
            </a:r>
            <a:r>
              <a:rPr lang="en-US" sz="1800" b="1" dirty="0">
                <a:latin typeface="Calibri"/>
                <a:cs typeface="Calibri"/>
              </a:rPr>
              <a:t>local support </a:t>
            </a:r>
            <a:r>
              <a:rPr lang="en-US" sz="1800" dirty="0">
                <a:latin typeface="Calibri"/>
                <a:cs typeface="Calibri"/>
              </a:rPr>
              <a:t>(Regional Agency Managers) are located across the state.</a:t>
            </a:r>
          </a:p>
          <a:p>
            <a:endParaRPr lang="en-US" sz="1800" dirty="0"/>
          </a:p>
          <a:p>
            <a:endParaRPr lang="en-US" sz="1800" dirty="0"/>
          </a:p>
          <a:p>
            <a:endParaRPr lang="en-US" sz="1800" dirty="0"/>
          </a:p>
        </p:txBody>
      </p:sp>
      <p:grpSp>
        <p:nvGrpSpPr>
          <p:cNvPr id="14" name="Group 13">
            <a:extLst>
              <a:ext uri="{FF2B5EF4-FFF2-40B4-BE49-F238E27FC236}">
                <a16:creationId xmlns:a16="http://schemas.microsoft.com/office/drawing/2014/main" id="{054A6E79-5289-B5EF-11FF-438C33845235}"/>
              </a:ext>
            </a:extLst>
          </p:cNvPr>
          <p:cNvGrpSpPr/>
          <p:nvPr/>
        </p:nvGrpSpPr>
        <p:grpSpPr>
          <a:xfrm>
            <a:off x="7241522" y="2004953"/>
            <a:ext cx="4669963" cy="3482184"/>
            <a:chOff x="6942426" y="2065433"/>
            <a:chExt cx="4969060" cy="3705207"/>
          </a:xfrm>
        </p:grpSpPr>
        <p:pic>
          <p:nvPicPr>
            <p:cNvPr id="15" name="Picture 14">
              <a:extLst>
                <a:ext uri="{FF2B5EF4-FFF2-40B4-BE49-F238E27FC236}">
                  <a16:creationId xmlns:a16="http://schemas.microsoft.com/office/drawing/2014/main" id="{1C5F1C80-D962-A6F3-BB8A-717B483773B9}"/>
                </a:ext>
              </a:extLst>
            </p:cNvPr>
            <p:cNvPicPr>
              <a:picLocks noChangeAspect="1"/>
            </p:cNvPicPr>
            <p:nvPr/>
          </p:nvPicPr>
          <p:blipFill>
            <a:blip r:embed="rId2"/>
            <a:stretch>
              <a:fillRect/>
            </a:stretch>
          </p:blipFill>
          <p:spPr>
            <a:xfrm>
              <a:off x="6942426" y="2065433"/>
              <a:ext cx="4969060" cy="3705207"/>
            </a:xfrm>
            <a:prstGeom prst="rect">
              <a:avLst/>
            </a:prstGeom>
          </p:spPr>
        </p:pic>
        <p:sp>
          <p:nvSpPr>
            <p:cNvPr id="16" name="Rectangle 15">
              <a:extLst>
                <a:ext uri="{FF2B5EF4-FFF2-40B4-BE49-F238E27FC236}">
                  <a16:creationId xmlns:a16="http://schemas.microsoft.com/office/drawing/2014/main" id="{57A432C1-A31F-5D8F-4135-D7F63A6FABE6}"/>
                </a:ext>
              </a:extLst>
            </p:cNvPr>
            <p:cNvSpPr/>
            <p:nvPr/>
          </p:nvSpPr>
          <p:spPr>
            <a:xfrm>
              <a:off x="7917955" y="2761906"/>
              <a:ext cx="925551" cy="434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61CDD43A-1607-D53F-4C11-26E93C30D273}"/>
                </a:ext>
              </a:extLst>
            </p:cNvPr>
            <p:cNvGrpSpPr/>
            <p:nvPr/>
          </p:nvGrpSpPr>
          <p:grpSpPr>
            <a:xfrm>
              <a:off x="8205822" y="4839725"/>
              <a:ext cx="1514625" cy="369332"/>
              <a:chOff x="7964427" y="2062659"/>
              <a:chExt cx="1514625" cy="369332"/>
            </a:xfrm>
          </p:grpSpPr>
          <p:sp>
            <p:nvSpPr>
              <p:cNvPr id="18" name="TextBox 17">
                <a:extLst>
                  <a:ext uri="{FF2B5EF4-FFF2-40B4-BE49-F238E27FC236}">
                    <a16:creationId xmlns:a16="http://schemas.microsoft.com/office/drawing/2014/main" id="{61096A26-4B90-2371-8DC4-C269D3491163}"/>
                  </a:ext>
                </a:extLst>
              </p:cNvPr>
              <p:cNvSpPr txBox="1"/>
              <p:nvPr/>
            </p:nvSpPr>
            <p:spPr>
              <a:xfrm>
                <a:off x="8202912" y="2062659"/>
                <a:ext cx="1276140" cy="369332"/>
              </a:xfrm>
              <a:prstGeom prst="rect">
                <a:avLst/>
              </a:prstGeom>
              <a:noFill/>
            </p:spPr>
            <p:txBody>
              <a:bodyPr wrap="square" rtlCol="0">
                <a:spAutoFit/>
              </a:bodyPr>
              <a:lstStyle/>
              <a:p>
                <a:r>
                  <a:rPr lang="en-US" dirty="0"/>
                  <a:t>Wellcare</a:t>
                </a:r>
              </a:p>
            </p:txBody>
          </p:sp>
          <p:sp>
            <p:nvSpPr>
              <p:cNvPr id="19" name="Rectangle 18">
                <a:extLst>
                  <a:ext uri="{FF2B5EF4-FFF2-40B4-BE49-F238E27FC236}">
                    <a16:creationId xmlns:a16="http://schemas.microsoft.com/office/drawing/2014/main" id="{4756440B-517A-29CF-E4BB-C2F7614CFB99}"/>
                  </a:ext>
                </a:extLst>
              </p:cNvPr>
              <p:cNvSpPr/>
              <p:nvPr/>
            </p:nvSpPr>
            <p:spPr>
              <a:xfrm>
                <a:off x="7964427" y="2149810"/>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639453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ED514E-5C6A-E37D-0DBA-6459889A2344}"/>
              </a:ext>
            </a:extLst>
          </p:cNvPr>
          <p:cNvSpPr/>
          <p:nvPr/>
        </p:nvSpPr>
        <p:spPr>
          <a:xfrm>
            <a:off x="622125" y="2104324"/>
            <a:ext cx="3441843" cy="3953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itle 1">
            <a:extLst>
              <a:ext uri="{FF2B5EF4-FFF2-40B4-BE49-F238E27FC236}">
                <a16:creationId xmlns:a16="http://schemas.microsoft.com/office/drawing/2014/main" id="{864454DD-4D2F-7DB1-D870-D31600A3A048}"/>
              </a:ext>
            </a:extLst>
          </p:cNvPr>
          <p:cNvSpPr>
            <a:spLocks noGrp="1"/>
          </p:cNvSpPr>
          <p:nvPr>
            <p:ph type="title"/>
          </p:nvPr>
        </p:nvSpPr>
        <p:spPr/>
        <p:txBody>
          <a:bodyPr/>
          <a:lstStyle/>
          <a:p>
            <a:r>
              <a:rPr lang="en-US" dirty="0"/>
              <a:t>Service Enhancements</a:t>
            </a:r>
          </a:p>
        </p:txBody>
      </p:sp>
      <p:sp>
        <p:nvSpPr>
          <p:cNvPr id="3" name="Content Placeholder 2">
            <a:extLst>
              <a:ext uri="{FF2B5EF4-FFF2-40B4-BE49-F238E27FC236}">
                <a16:creationId xmlns:a16="http://schemas.microsoft.com/office/drawing/2014/main" id="{00962B6A-8883-17E6-7A25-ED217446F9E1}"/>
              </a:ext>
            </a:extLst>
          </p:cNvPr>
          <p:cNvSpPr>
            <a:spLocks noGrp="1"/>
          </p:cNvSpPr>
          <p:nvPr>
            <p:ph idx="1"/>
          </p:nvPr>
        </p:nvSpPr>
        <p:spPr>
          <a:xfrm>
            <a:off x="750013" y="2443257"/>
            <a:ext cx="3148887" cy="3144743"/>
          </a:xfrm>
        </p:spPr>
        <p:txBody>
          <a:bodyPr/>
          <a:lstStyle/>
          <a:p>
            <a:pPr>
              <a:lnSpc>
                <a:spcPct val="100000"/>
              </a:lnSpc>
              <a:spcBef>
                <a:spcPts val="600"/>
              </a:spcBef>
            </a:pPr>
            <a:r>
              <a:rPr lang="en-US" sz="1800" b="0" i="0" u="none" strike="noStrike" dirty="0">
                <a:solidFill>
                  <a:srgbClr val="212121"/>
                </a:solidFill>
                <a:effectLst/>
                <a:latin typeface="+mn-lt"/>
              </a:rPr>
              <a:t>90-95% overall service levels maintained YTD </a:t>
            </a:r>
          </a:p>
          <a:p>
            <a:pPr>
              <a:lnSpc>
                <a:spcPct val="100000"/>
              </a:lnSpc>
              <a:spcBef>
                <a:spcPts val="600"/>
              </a:spcBef>
            </a:pPr>
            <a:r>
              <a:rPr lang="en-US" sz="1800" b="0" i="0" u="none" strike="noStrike" dirty="0">
                <a:solidFill>
                  <a:srgbClr val="212121"/>
                </a:solidFill>
                <a:effectLst/>
                <a:latin typeface="+mn-lt"/>
              </a:rPr>
              <a:t>Increased collaboration with Customer Service to reduce transfers </a:t>
            </a:r>
          </a:p>
          <a:p>
            <a:pPr>
              <a:lnSpc>
                <a:spcPct val="100000"/>
              </a:lnSpc>
              <a:spcBef>
                <a:spcPts val="600"/>
              </a:spcBef>
            </a:pPr>
            <a:r>
              <a:rPr lang="en-US" sz="1800" b="0" i="0" u="none" strike="noStrike" dirty="0">
                <a:solidFill>
                  <a:srgbClr val="212121"/>
                </a:solidFill>
                <a:effectLst/>
                <a:latin typeface="+mn-lt"/>
              </a:rPr>
              <a:t>94% of tickets worked within 2 business days </a:t>
            </a:r>
          </a:p>
          <a:p>
            <a:pPr>
              <a:lnSpc>
                <a:spcPct val="100000"/>
              </a:lnSpc>
              <a:spcBef>
                <a:spcPts val="600"/>
              </a:spcBef>
            </a:pPr>
            <a:r>
              <a:rPr lang="en-US" sz="1800" b="0" i="0" u="none" strike="noStrike" dirty="0">
                <a:solidFill>
                  <a:srgbClr val="212121"/>
                </a:solidFill>
                <a:effectLst/>
                <a:latin typeface="+mn-lt"/>
              </a:rPr>
              <a:t>Implemented enhanced service model to assist with D-SNP plans </a:t>
            </a:r>
          </a:p>
        </p:txBody>
      </p:sp>
      <p:sp>
        <p:nvSpPr>
          <p:cNvPr id="11" name="Round Same Side Corner Rectangle 10">
            <a:extLst>
              <a:ext uri="{FF2B5EF4-FFF2-40B4-BE49-F238E27FC236}">
                <a16:creationId xmlns:a16="http://schemas.microsoft.com/office/drawing/2014/main" id="{BEBAB72F-F968-7DE3-F2E0-19C1A682B9D1}"/>
              </a:ext>
            </a:extLst>
          </p:cNvPr>
          <p:cNvSpPr/>
          <p:nvPr/>
        </p:nvSpPr>
        <p:spPr>
          <a:xfrm>
            <a:off x="622125" y="1822664"/>
            <a:ext cx="3441843" cy="465610"/>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Broker Support</a:t>
            </a:r>
          </a:p>
        </p:txBody>
      </p:sp>
      <p:sp>
        <p:nvSpPr>
          <p:cNvPr id="4" name="Rectangle 3">
            <a:extLst>
              <a:ext uri="{FF2B5EF4-FFF2-40B4-BE49-F238E27FC236}">
                <a16:creationId xmlns:a16="http://schemas.microsoft.com/office/drawing/2014/main" id="{BCFB5707-7DB9-E034-DC41-CC03B4746906}"/>
              </a:ext>
            </a:extLst>
          </p:cNvPr>
          <p:cNvSpPr/>
          <p:nvPr/>
        </p:nvSpPr>
        <p:spPr>
          <a:xfrm>
            <a:off x="4354244" y="2104324"/>
            <a:ext cx="3441843" cy="3953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Content Placeholder 2">
            <a:extLst>
              <a:ext uri="{FF2B5EF4-FFF2-40B4-BE49-F238E27FC236}">
                <a16:creationId xmlns:a16="http://schemas.microsoft.com/office/drawing/2014/main" id="{9806D5C0-31F8-3D26-B2FC-7DE2B12F694B}"/>
              </a:ext>
            </a:extLst>
          </p:cNvPr>
          <p:cNvSpPr txBox="1">
            <a:spLocks/>
          </p:cNvSpPr>
          <p:nvPr/>
        </p:nvSpPr>
        <p:spPr>
          <a:xfrm>
            <a:off x="4492406" y="2443257"/>
            <a:ext cx="3096945" cy="212647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A0A3"/>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460375" indent="-230188" algn="l" defTabSz="914400" rtl="0" eaLnBrk="1" latinLnBrk="0" hangingPunct="1">
              <a:lnSpc>
                <a:spcPct val="90000"/>
              </a:lnSpc>
              <a:spcBef>
                <a:spcPts val="500"/>
              </a:spcBef>
              <a:buClr>
                <a:srgbClr val="6E6E6E"/>
              </a:buClr>
              <a:buFont typeface="Wingdings" pitchFamily="2" charset="2"/>
              <a:buChar char="§"/>
              <a:tabLst/>
              <a:defRPr sz="2400" kern="1200">
                <a:solidFill>
                  <a:schemeClr val="tx1"/>
                </a:solidFill>
                <a:latin typeface="Calibri" panose="020F0502020204030204" pitchFamily="34" charset="0"/>
                <a:ea typeface="+mn-ea"/>
                <a:cs typeface="Calibri" panose="020F0502020204030204" pitchFamily="34" charset="0"/>
              </a:defRPr>
            </a:lvl2pPr>
            <a:lvl3pPr marL="685800" indent="-225425"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3pPr>
            <a:lvl4pPr marL="915988" indent="-230188"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4pPr>
            <a:lvl5pPr marL="1146175" indent="-230188" algn="l" defTabSz="914400" rtl="0" eaLnBrk="1" latinLnBrk="0" hangingPunct="1">
              <a:lnSpc>
                <a:spcPct val="90000"/>
              </a:lnSpc>
              <a:spcBef>
                <a:spcPts val="500"/>
              </a:spcBef>
              <a:buClr>
                <a:srgbClr val="333333"/>
              </a:buClr>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800" b="0" i="0" u="none" strike="noStrike" dirty="0">
                <a:solidFill>
                  <a:srgbClr val="212121"/>
                </a:solidFill>
                <a:effectLst/>
                <a:latin typeface="+mn-lt"/>
              </a:rPr>
              <a:t>Real-time Medicare and Medicaid self-service for </a:t>
            </a:r>
            <a:br>
              <a:rPr lang="en-US" sz="1800" b="0" i="0" u="none" strike="noStrike" dirty="0">
                <a:solidFill>
                  <a:srgbClr val="212121"/>
                </a:solidFill>
                <a:effectLst/>
                <a:latin typeface="+mn-lt"/>
              </a:rPr>
            </a:br>
            <a:r>
              <a:rPr lang="en-US" sz="1800" b="0" i="0" u="none" strike="noStrike" dirty="0">
                <a:solidFill>
                  <a:srgbClr val="212121"/>
                </a:solidFill>
                <a:effectLst/>
                <a:latin typeface="+mn-lt"/>
              </a:rPr>
              <a:t>D-SNP eligibility verification available on Ascend </a:t>
            </a:r>
          </a:p>
          <a:p>
            <a:pPr>
              <a:lnSpc>
                <a:spcPct val="100000"/>
              </a:lnSpc>
              <a:spcBef>
                <a:spcPts val="600"/>
              </a:spcBef>
            </a:pPr>
            <a:r>
              <a:rPr lang="en-US" sz="1800" b="0" i="0" u="none" strike="noStrike" dirty="0">
                <a:solidFill>
                  <a:srgbClr val="212121"/>
                </a:solidFill>
                <a:effectLst/>
                <a:latin typeface="+mn-lt"/>
              </a:rPr>
              <a:t>Expanded go-to-market materials and digital resources</a:t>
            </a:r>
          </a:p>
        </p:txBody>
      </p:sp>
      <p:sp>
        <p:nvSpPr>
          <p:cNvPr id="6" name="Round Same Side Corner Rectangle 5">
            <a:extLst>
              <a:ext uri="{FF2B5EF4-FFF2-40B4-BE49-F238E27FC236}">
                <a16:creationId xmlns:a16="http://schemas.microsoft.com/office/drawing/2014/main" id="{9BB9EF37-89B0-7771-22C1-B41C8BBBF6F8}"/>
              </a:ext>
            </a:extLst>
          </p:cNvPr>
          <p:cNvSpPr/>
          <p:nvPr/>
        </p:nvSpPr>
        <p:spPr>
          <a:xfrm>
            <a:off x="4354244" y="1822664"/>
            <a:ext cx="3441843" cy="46561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Agent Systems &amp; Resources</a:t>
            </a:r>
          </a:p>
        </p:txBody>
      </p:sp>
      <p:sp>
        <p:nvSpPr>
          <p:cNvPr id="10" name="Rectangle 9">
            <a:extLst>
              <a:ext uri="{FF2B5EF4-FFF2-40B4-BE49-F238E27FC236}">
                <a16:creationId xmlns:a16="http://schemas.microsoft.com/office/drawing/2014/main" id="{92641874-8706-9F90-70EC-B1B200B702EF}"/>
              </a:ext>
            </a:extLst>
          </p:cNvPr>
          <p:cNvSpPr/>
          <p:nvPr/>
        </p:nvSpPr>
        <p:spPr>
          <a:xfrm>
            <a:off x="8086363" y="2104324"/>
            <a:ext cx="3441843" cy="3953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1" name="Content Placeholder 2">
            <a:extLst>
              <a:ext uri="{FF2B5EF4-FFF2-40B4-BE49-F238E27FC236}">
                <a16:creationId xmlns:a16="http://schemas.microsoft.com/office/drawing/2014/main" id="{132E84FB-3CBE-5056-07D2-9DB1032E08E8}"/>
              </a:ext>
            </a:extLst>
          </p:cNvPr>
          <p:cNvSpPr txBox="1">
            <a:spLocks/>
          </p:cNvSpPr>
          <p:nvPr/>
        </p:nvSpPr>
        <p:spPr>
          <a:xfrm>
            <a:off x="8234800" y="2443257"/>
            <a:ext cx="3258082" cy="328444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A0A3"/>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460375" indent="-230188" algn="l" defTabSz="914400" rtl="0" eaLnBrk="1" latinLnBrk="0" hangingPunct="1">
              <a:lnSpc>
                <a:spcPct val="90000"/>
              </a:lnSpc>
              <a:spcBef>
                <a:spcPts val="500"/>
              </a:spcBef>
              <a:buClr>
                <a:srgbClr val="6E6E6E"/>
              </a:buClr>
              <a:buFont typeface="Wingdings" pitchFamily="2" charset="2"/>
              <a:buChar char="§"/>
              <a:tabLst/>
              <a:defRPr sz="2400" kern="1200">
                <a:solidFill>
                  <a:schemeClr val="tx1"/>
                </a:solidFill>
                <a:latin typeface="Calibri" panose="020F0502020204030204" pitchFamily="34" charset="0"/>
                <a:ea typeface="+mn-ea"/>
                <a:cs typeface="Calibri" panose="020F0502020204030204" pitchFamily="34" charset="0"/>
              </a:defRPr>
            </a:lvl2pPr>
            <a:lvl3pPr marL="685800" indent="-225425"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3pPr>
            <a:lvl4pPr marL="915988" indent="-230188"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4pPr>
            <a:lvl5pPr marL="1146175" indent="-230188" algn="l" defTabSz="914400" rtl="0" eaLnBrk="1" latinLnBrk="0" hangingPunct="1">
              <a:lnSpc>
                <a:spcPct val="90000"/>
              </a:lnSpc>
              <a:spcBef>
                <a:spcPts val="500"/>
              </a:spcBef>
              <a:buClr>
                <a:srgbClr val="333333"/>
              </a:buClr>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800" b="0" i="0" u="none" strike="noStrike" dirty="0">
                <a:solidFill>
                  <a:srgbClr val="212121"/>
                </a:solidFill>
                <a:effectLst/>
                <a:latin typeface="+mn-lt"/>
              </a:rPr>
              <a:t>Increased member services </a:t>
            </a:r>
            <a:br>
              <a:rPr lang="en-US" sz="1800" b="0" i="0" u="none" strike="noStrike" dirty="0">
                <a:solidFill>
                  <a:srgbClr val="212121"/>
                </a:solidFill>
                <a:effectLst/>
                <a:latin typeface="+mn-lt"/>
              </a:rPr>
            </a:br>
            <a:r>
              <a:rPr lang="en-US" sz="1800" b="0" i="0" u="none" strike="noStrike" dirty="0">
                <a:solidFill>
                  <a:srgbClr val="212121"/>
                </a:solidFill>
                <a:effectLst/>
                <a:latin typeface="+mn-lt"/>
              </a:rPr>
              <a:t>agent tenure with over 80% </a:t>
            </a:r>
            <a:br>
              <a:rPr lang="en-US" sz="1800" b="0" i="0" u="none" strike="noStrike" dirty="0">
                <a:solidFill>
                  <a:srgbClr val="212121"/>
                </a:solidFill>
                <a:effectLst/>
                <a:latin typeface="+mn-lt"/>
              </a:rPr>
            </a:br>
            <a:r>
              <a:rPr lang="en-US" sz="1800" b="0" i="0" u="none" strike="noStrike" dirty="0">
                <a:solidFill>
                  <a:srgbClr val="212121"/>
                </a:solidFill>
                <a:effectLst/>
                <a:latin typeface="+mn-lt"/>
              </a:rPr>
              <a:t>of call center staff with more than 30 days experience </a:t>
            </a:r>
          </a:p>
          <a:p>
            <a:pPr>
              <a:lnSpc>
                <a:spcPct val="100000"/>
              </a:lnSpc>
              <a:spcBef>
                <a:spcPts val="600"/>
              </a:spcBef>
            </a:pPr>
            <a:r>
              <a:rPr lang="en-US" sz="1800" b="0" i="0" u="none" strike="noStrike" dirty="0">
                <a:solidFill>
                  <a:srgbClr val="212121"/>
                </a:solidFill>
                <a:effectLst/>
                <a:latin typeface="+mn-lt"/>
              </a:rPr>
              <a:t>Most calls answered under </a:t>
            </a:r>
            <a:br>
              <a:rPr lang="en-US" sz="1800" b="0" i="0" u="none" strike="noStrike" dirty="0">
                <a:solidFill>
                  <a:srgbClr val="212121"/>
                </a:solidFill>
                <a:effectLst/>
                <a:latin typeface="+mn-lt"/>
              </a:rPr>
            </a:br>
            <a:r>
              <a:rPr lang="en-US" sz="1800" b="0" i="0" u="none" strike="noStrike" dirty="0">
                <a:solidFill>
                  <a:srgbClr val="212121"/>
                </a:solidFill>
                <a:effectLst/>
                <a:latin typeface="+mn-lt"/>
              </a:rPr>
              <a:t>10 seconds </a:t>
            </a:r>
          </a:p>
          <a:p>
            <a:pPr>
              <a:lnSpc>
                <a:spcPct val="100000"/>
              </a:lnSpc>
              <a:spcBef>
                <a:spcPts val="600"/>
              </a:spcBef>
            </a:pPr>
            <a:r>
              <a:rPr lang="en-US" sz="1800" b="0" i="0" u="none" strike="noStrike" dirty="0">
                <a:solidFill>
                  <a:srgbClr val="212121"/>
                </a:solidFill>
                <a:effectLst/>
                <a:latin typeface="+mn-lt"/>
              </a:rPr>
              <a:t>Member ID card improvements </a:t>
            </a:r>
          </a:p>
          <a:p>
            <a:pPr>
              <a:lnSpc>
                <a:spcPct val="100000"/>
              </a:lnSpc>
              <a:spcBef>
                <a:spcPts val="600"/>
              </a:spcBef>
            </a:pPr>
            <a:r>
              <a:rPr lang="en-US" sz="1800" b="0" i="0" u="none" strike="noStrike" dirty="0">
                <a:solidFill>
                  <a:srgbClr val="212121"/>
                </a:solidFill>
                <a:effectLst/>
                <a:latin typeface="+mn-lt"/>
              </a:rPr>
              <a:t>Enhanced call listening and insights to improve quality </a:t>
            </a:r>
            <a:br>
              <a:rPr lang="en-US" sz="1800" b="0" i="0" u="none" strike="noStrike" dirty="0">
                <a:solidFill>
                  <a:srgbClr val="212121"/>
                </a:solidFill>
                <a:effectLst/>
                <a:latin typeface="+mn-lt"/>
              </a:rPr>
            </a:br>
            <a:r>
              <a:rPr lang="en-US" sz="1800" b="0" i="0" u="none" strike="noStrike" dirty="0">
                <a:solidFill>
                  <a:srgbClr val="212121"/>
                </a:solidFill>
                <a:effectLst/>
                <a:latin typeface="+mn-lt"/>
              </a:rPr>
              <a:t>and training</a:t>
            </a:r>
          </a:p>
        </p:txBody>
      </p:sp>
      <p:sp>
        <p:nvSpPr>
          <p:cNvPr id="24" name="Round Same Side Corner Rectangle 23">
            <a:extLst>
              <a:ext uri="{FF2B5EF4-FFF2-40B4-BE49-F238E27FC236}">
                <a16:creationId xmlns:a16="http://schemas.microsoft.com/office/drawing/2014/main" id="{DFA6524C-83D4-931F-C771-9D402F91B7D9}"/>
              </a:ext>
            </a:extLst>
          </p:cNvPr>
          <p:cNvSpPr/>
          <p:nvPr/>
        </p:nvSpPr>
        <p:spPr>
          <a:xfrm>
            <a:off x="8086363" y="1822664"/>
            <a:ext cx="3441843" cy="46561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Customer Service</a:t>
            </a:r>
          </a:p>
        </p:txBody>
      </p:sp>
    </p:spTree>
    <p:extLst>
      <p:ext uri="{BB962C8B-B14F-4D97-AF65-F5344CB8AC3E}">
        <p14:creationId xmlns:p14="http://schemas.microsoft.com/office/powerpoint/2010/main" val="320289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D677134C-F7A2-12CF-8CB9-7AADDB2E3EF5}"/>
              </a:ext>
            </a:extLst>
          </p:cNvPr>
          <p:cNvGraphicFramePr>
            <a:graphicFrameLocks noGrp="1"/>
          </p:cNvGraphicFramePr>
          <p:nvPr/>
        </p:nvGraphicFramePr>
        <p:xfrm>
          <a:off x="622125" y="1859280"/>
          <a:ext cx="10947750" cy="4023360"/>
        </p:xfrm>
        <a:graphic>
          <a:graphicData uri="http://schemas.openxmlformats.org/drawingml/2006/table">
            <a:tbl>
              <a:tblPr firstRow="1" bandRow="1">
                <a:tableStyleId>{5C22544A-7EE6-4342-B048-85BDC9FD1C3A}</a:tableStyleId>
              </a:tblPr>
              <a:tblGrid>
                <a:gridCol w="2673525">
                  <a:extLst>
                    <a:ext uri="{9D8B030D-6E8A-4147-A177-3AD203B41FA5}">
                      <a16:colId xmlns:a16="http://schemas.microsoft.com/office/drawing/2014/main" val="2771878802"/>
                    </a:ext>
                  </a:extLst>
                </a:gridCol>
                <a:gridCol w="2258380">
                  <a:extLst>
                    <a:ext uri="{9D8B030D-6E8A-4147-A177-3AD203B41FA5}">
                      <a16:colId xmlns:a16="http://schemas.microsoft.com/office/drawing/2014/main" val="43322680"/>
                    </a:ext>
                  </a:extLst>
                </a:gridCol>
                <a:gridCol w="6015845">
                  <a:extLst>
                    <a:ext uri="{9D8B030D-6E8A-4147-A177-3AD203B41FA5}">
                      <a16:colId xmlns:a16="http://schemas.microsoft.com/office/drawing/2014/main" val="1391579078"/>
                    </a:ext>
                  </a:extLst>
                </a:gridCol>
              </a:tblGrid>
              <a:tr h="365760">
                <a:tc>
                  <a:txBody>
                    <a:bodyPr/>
                    <a:lstStyle/>
                    <a:p>
                      <a:pPr marL="0" algn="l" rtl="0" eaLnBrk="1" latinLnBrk="0" hangingPunct="1">
                        <a:spcBef>
                          <a:spcPts val="0"/>
                        </a:spcBef>
                        <a:spcAft>
                          <a:spcPts val="0"/>
                        </a:spcAft>
                      </a:pPr>
                      <a:r>
                        <a:rPr lang="en-US" sz="1600" kern="1200" dirty="0">
                          <a:effectLst/>
                        </a:rPr>
                        <a:t> Push Plans</a:t>
                      </a:r>
                      <a:endParaRPr lang="en-US" sz="16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r>
                        <a:rPr lang="en-US" sz="1600" kern="1200" dirty="0">
                          <a:effectLst/>
                        </a:rPr>
                        <a:t>Plan Type</a:t>
                      </a:r>
                      <a:endParaRPr lang="en-US" sz="16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r>
                        <a:rPr lang="en-US" sz="1600" kern="1200" dirty="0">
                          <a:effectLst/>
                        </a:rPr>
                        <a:t>Benefit Highlights</a:t>
                      </a:r>
                      <a:endParaRPr lang="en-US" sz="16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20571083"/>
                  </a:ext>
                </a:extLst>
              </a:tr>
              <a:tr h="731520">
                <a:tc>
                  <a:txBody>
                    <a:bodyPr/>
                    <a:lstStyle/>
                    <a:p>
                      <a:pPr marL="0" algn="l" rtl="0" eaLnBrk="1" latinLnBrk="0" hangingPunct="1">
                        <a:spcBef>
                          <a:spcPts val="0"/>
                        </a:spcBef>
                        <a:spcAft>
                          <a:spcPts val="0"/>
                        </a:spcAft>
                      </a:pPr>
                      <a:r>
                        <a:rPr lang="en-US" sz="1400" kern="1200" dirty="0">
                          <a:effectLst/>
                        </a:rPr>
                        <a:t> Wellcare</a:t>
                      </a:r>
                      <a:r>
                        <a:rPr lang="en-US" sz="1400" kern="1200" baseline="0" dirty="0">
                          <a:effectLst/>
                        </a:rPr>
                        <a:t> Giveback Open</a:t>
                      </a:r>
                      <a:endParaRPr lang="en-US" sz="14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r>
                        <a:rPr lang="en-US" sz="1400" kern="1200" dirty="0">
                          <a:effectLst/>
                        </a:rPr>
                        <a:t>PPO Giveback</a:t>
                      </a:r>
                      <a:endParaRPr lang="en-US" sz="14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rtl="0" eaLnBrk="1" fontAlgn="auto" latinLnBrk="0" hangingPunct="1">
                        <a:lnSpc>
                          <a:spcPct val="108000"/>
                        </a:lnSpc>
                        <a:spcBef>
                          <a:spcPts val="0"/>
                        </a:spcBef>
                        <a:spcAft>
                          <a:spcPts val="0"/>
                        </a:spcAft>
                      </a:pPr>
                      <a:r>
                        <a:rPr lang="en-US" sz="1400" kern="1200" dirty="0">
                          <a:effectLst/>
                        </a:rPr>
                        <a:t>Giveback $74, $0 PCP, $100 Vision, $350 Hearing (both ears)</a:t>
                      </a:r>
                      <a:endParaRPr lang="en-US" sz="1400" dirty="0">
                        <a:solidFill>
                          <a:srgbClr val="FF0000"/>
                        </a:solidFill>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62626822"/>
                  </a:ext>
                </a:extLst>
              </a:tr>
              <a:tr h="731520">
                <a:tc>
                  <a:txBody>
                    <a:bodyPr/>
                    <a:lstStyle/>
                    <a:p>
                      <a:pPr marL="0" algn="l" rtl="0" eaLnBrk="1" latinLnBrk="0" hangingPunct="1">
                        <a:spcBef>
                          <a:spcPts val="0"/>
                        </a:spcBef>
                        <a:spcAft>
                          <a:spcPts val="0"/>
                        </a:spcAft>
                      </a:pPr>
                      <a:r>
                        <a:rPr lang="en-US" sz="1400" kern="1200" dirty="0">
                          <a:effectLst/>
                        </a:rPr>
                        <a:t> Wellcare Assist</a:t>
                      </a:r>
                      <a:r>
                        <a:rPr lang="en-US" sz="1400" kern="1200" baseline="0" dirty="0">
                          <a:effectLst/>
                        </a:rPr>
                        <a:t> Open</a:t>
                      </a:r>
                      <a:endParaRPr lang="en-US" sz="14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r>
                        <a:rPr lang="en-US" sz="1400" kern="1200" dirty="0">
                          <a:effectLst/>
                        </a:rPr>
                        <a:t>LIS-PPO</a:t>
                      </a:r>
                      <a:endParaRPr lang="en-US" sz="14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rtl="0" eaLnBrk="1" fontAlgn="auto" latinLnBrk="0" hangingPunct="1">
                        <a:lnSpc>
                          <a:spcPct val="108000"/>
                        </a:lnSpc>
                        <a:spcBef>
                          <a:spcPts val="0"/>
                        </a:spcBef>
                        <a:spcAft>
                          <a:spcPts val="0"/>
                        </a:spcAft>
                      </a:pPr>
                      <a:r>
                        <a:rPr lang="pt-BR" sz="1400" kern="1200" dirty="0">
                          <a:effectLst/>
                        </a:rPr>
                        <a:t>$45 Spendables card per mo., $3,000 Dental, $100 Vision, $750 </a:t>
                      </a:r>
                      <a:r>
                        <a:rPr lang="pt-BR" sz="1400" kern="1200" dirty="0" err="1">
                          <a:effectLst/>
                        </a:rPr>
                        <a:t>Hearing</a:t>
                      </a:r>
                      <a:r>
                        <a:rPr lang="pt-BR" sz="1400" kern="1200" dirty="0">
                          <a:effectLst/>
                        </a:rPr>
                        <a:t> </a:t>
                      </a:r>
                    </a:p>
                    <a:p>
                      <a:pPr marL="0" marR="0" indent="0" algn="l" rtl="0" eaLnBrk="1" fontAlgn="auto" latinLnBrk="0" hangingPunct="1">
                        <a:lnSpc>
                          <a:spcPct val="108000"/>
                        </a:lnSpc>
                        <a:spcBef>
                          <a:spcPts val="0"/>
                        </a:spcBef>
                        <a:spcAft>
                          <a:spcPts val="0"/>
                        </a:spcAft>
                      </a:pPr>
                      <a:r>
                        <a:rPr lang="pt-BR" sz="1400" kern="1200" dirty="0">
                          <a:effectLst/>
                        </a:rPr>
                        <a:t>(both ears)</a:t>
                      </a:r>
                      <a:endParaRPr lang="pt-BR" sz="14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53752195"/>
                  </a:ext>
                </a:extLst>
              </a:tr>
              <a:tr h="731520">
                <a:tc>
                  <a:txBody>
                    <a:bodyPr/>
                    <a:lstStyle/>
                    <a:p>
                      <a:pPr marL="0" algn="l" rtl="0" eaLnBrk="1" latinLnBrk="0" hangingPunct="1">
                        <a:spcBef>
                          <a:spcPts val="0"/>
                        </a:spcBef>
                        <a:spcAft>
                          <a:spcPts val="0"/>
                        </a:spcAft>
                      </a:pPr>
                      <a:r>
                        <a:rPr lang="en-US" sz="1400" kern="1200" dirty="0">
                          <a:effectLst/>
                        </a:rPr>
                        <a:t> Wellcare No Premium Open</a:t>
                      </a:r>
                      <a:endParaRPr lang="en-US" sz="14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r>
                        <a:rPr lang="en-US" sz="1400" kern="1200" dirty="0">
                          <a:effectLst/>
                        </a:rPr>
                        <a:t>PPO</a:t>
                      </a:r>
                      <a:endParaRPr lang="en-US" sz="14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rtl="0" eaLnBrk="1" fontAlgn="auto" latinLnBrk="0" hangingPunct="1">
                        <a:lnSpc>
                          <a:spcPct val="108000"/>
                        </a:lnSpc>
                        <a:spcBef>
                          <a:spcPts val="0"/>
                        </a:spcBef>
                        <a:spcAft>
                          <a:spcPts val="0"/>
                        </a:spcAft>
                      </a:pPr>
                      <a:r>
                        <a:rPr lang="en-US" sz="1400" kern="1200" dirty="0">
                          <a:effectLst/>
                        </a:rPr>
                        <a:t>$50 Spendables card per qtr. (excluding NY County), $1,000 Dental, $200 Vision, $750 Hearing (both ears)</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93865891"/>
                  </a:ext>
                </a:extLst>
              </a:tr>
              <a:tr h="731520">
                <a:tc>
                  <a:txBody>
                    <a:bodyPr/>
                    <a:lstStyle/>
                    <a:p>
                      <a:pPr marL="0" algn="l" rtl="0" eaLnBrk="1" latinLnBrk="0" hangingPunct="1">
                        <a:spcBef>
                          <a:spcPts val="0"/>
                        </a:spcBef>
                        <a:spcAft>
                          <a:spcPts val="0"/>
                        </a:spcAft>
                      </a:pPr>
                      <a:r>
                        <a:rPr lang="en-US" sz="1400" kern="1200" dirty="0">
                          <a:effectLst/>
                        </a:rPr>
                        <a:t> Wellcare Dual Access Open</a:t>
                      </a:r>
                      <a:endParaRPr lang="en-US" sz="14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r>
                        <a:rPr lang="en-US" sz="1400" kern="1200" dirty="0">
                          <a:effectLst/>
                        </a:rPr>
                        <a:t>PPO D-SNP</a:t>
                      </a:r>
                      <a:endParaRPr lang="en-US" sz="14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lnSpc>
                          <a:spcPct val="108000"/>
                        </a:lnSpc>
                        <a:spcBef>
                          <a:spcPts val="0"/>
                        </a:spcBef>
                        <a:spcAft>
                          <a:spcPts val="0"/>
                        </a:spcAft>
                      </a:pPr>
                      <a:r>
                        <a:rPr lang="en-US" sz="1400" kern="1200" dirty="0">
                          <a:effectLst/>
                        </a:rPr>
                        <a:t>$80 Spendables card per mo., $4,000 Dental, $100 Vision, $1,000 Hearing (both ears), </a:t>
                      </a:r>
                      <a:r>
                        <a:rPr lang="en-US" sz="1400" b="0" i="0" u="none" strike="noStrike" kern="1200" noProof="0" dirty="0">
                          <a:effectLst/>
                          <a:latin typeface="+mn-lt"/>
                        </a:rPr>
                        <a:t>$0 Prescription Drugs</a:t>
                      </a:r>
                      <a:endParaRPr lang="en-US" sz="14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6923592"/>
                  </a:ext>
                </a:extLst>
              </a:tr>
              <a:tr h="731520">
                <a:tc>
                  <a:txBody>
                    <a:bodyPr/>
                    <a:lstStyle/>
                    <a:p>
                      <a:pPr marL="0" algn="l" rtl="0" eaLnBrk="1" latinLnBrk="0" hangingPunct="1">
                        <a:spcBef>
                          <a:spcPts val="0"/>
                        </a:spcBef>
                        <a:spcAft>
                          <a:spcPts val="0"/>
                        </a:spcAft>
                      </a:pPr>
                      <a:r>
                        <a:rPr lang="en-US" sz="1400" kern="1200" dirty="0">
                          <a:effectLst/>
                        </a:rPr>
                        <a:t> Wellcare Dual Access</a:t>
                      </a:r>
                      <a:endParaRPr lang="en-US" sz="14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r>
                        <a:rPr lang="en-US" sz="1400" kern="1200" dirty="0">
                          <a:effectLst/>
                        </a:rPr>
                        <a:t>HMO D-SNP (Downstate)</a:t>
                      </a:r>
                      <a:endParaRPr lang="en-US" sz="1400" dirty="0">
                        <a:effectLst/>
                      </a:endParaRPr>
                    </a:p>
                    <a:p>
                      <a:pPr marL="0" algn="l" rtl="0" eaLnBrk="1" latinLnBrk="0" hangingPunct="1">
                        <a:spcBef>
                          <a:spcPts val="0"/>
                        </a:spcBef>
                        <a:spcAft>
                          <a:spcPts val="0"/>
                        </a:spcAft>
                      </a:pPr>
                      <a:r>
                        <a:rPr lang="en-US" sz="1200" kern="1200" dirty="0">
                          <a:effectLst/>
                        </a:rPr>
                        <a:t>(Bronx, Kings, Nassau, NY, Queens, Richmond)</a:t>
                      </a:r>
                      <a:endParaRPr lang="en-US" sz="12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rtl="0" eaLnBrk="1" fontAlgn="auto" latinLnBrk="0" hangingPunct="1">
                        <a:lnSpc>
                          <a:spcPct val="108000"/>
                        </a:lnSpc>
                        <a:spcBef>
                          <a:spcPts val="0"/>
                        </a:spcBef>
                        <a:spcAft>
                          <a:spcPts val="0"/>
                        </a:spcAft>
                      </a:pPr>
                      <a:r>
                        <a:rPr lang="en-US" sz="1400" kern="1200" dirty="0">
                          <a:effectLst/>
                        </a:rPr>
                        <a:t>$200 Spendables card per mo., $3,000 Dental, $200 Vision, $750 Hearing (both ears), </a:t>
                      </a:r>
                      <a:r>
                        <a:rPr lang="en-US" sz="1400" b="0" i="0" u="none" strike="noStrike" kern="1200" noProof="0" dirty="0">
                          <a:effectLst/>
                          <a:latin typeface="Calibri"/>
                        </a:rPr>
                        <a:t>$0 Prescription Drugs</a:t>
                      </a:r>
                      <a:endParaRPr lang="en-US" sz="1400" dirty="0">
                        <a:effectLs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07079531"/>
                  </a:ext>
                </a:extLst>
              </a:tr>
            </a:tbl>
          </a:graphicData>
        </a:graphic>
      </p:graphicFrame>
      <p:sp>
        <p:nvSpPr>
          <p:cNvPr id="4" name="Title 3">
            <a:extLst>
              <a:ext uri="{FF2B5EF4-FFF2-40B4-BE49-F238E27FC236}">
                <a16:creationId xmlns:a16="http://schemas.microsoft.com/office/drawing/2014/main" id="{1CEDAD9F-9B79-FA39-D14D-C953E7B26CFF}"/>
              </a:ext>
            </a:extLst>
          </p:cNvPr>
          <p:cNvSpPr>
            <a:spLocks noGrp="1"/>
          </p:cNvSpPr>
          <p:nvPr>
            <p:ph type="title"/>
          </p:nvPr>
        </p:nvSpPr>
        <p:spPr/>
        <p:txBody>
          <a:bodyPr/>
          <a:lstStyle/>
          <a:p>
            <a:r>
              <a:rPr lang="en-US" dirty="0"/>
              <a:t>New York | </a:t>
            </a:r>
            <a:r>
              <a:rPr lang="en-US" sz="3000" i="1" dirty="0"/>
              <a:t>At a Glance</a:t>
            </a:r>
            <a:endParaRPr lang="en-US" dirty="0"/>
          </a:p>
        </p:txBody>
      </p:sp>
    </p:spTree>
    <p:extLst>
      <p:ext uri="{BB962C8B-B14F-4D97-AF65-F5344CB8AC3E}">
        <p14:creationId xmlns:p14="http://schemas.microsoft.com/office/powerpoint/2010/main" val="2680935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Ohio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581933" y="1600058"/>
            <a:ext cx="5880512" cy="4338074"/>
          </a:xfrm>
        </p:spPr>
        <p:txBody>
          <a:bodyPr/>
          <a:lstStyle/>
          <a:p>
            <a:pPr>
              <a:lnSpc>
                <a:spcPct val="100000"/>
              </a:lnSpc>
            </a:pPr>
            <a:r>
              <a:rPr lang="en-US" sz="2200" dirty="0"/>
              <a:t>Competitive portfolio including HMO, PPO, HMO D-SNP, PPO D-SNP, LIS, and Giveback plans </a:t>
            </a:r>
          </a:p>
          <a:p>
            <a:pPr>
              <a:lnSpc>
                <a:spcPct val="100000"/>
              </a:lnSpc>
            </a:pPr>
            <a:r>
              <a:rPr lang="en-US" sz="2200" dirty="0"/>
              <a:t>Two new plans: PPO D-SNP (84 counties) and Giveback PPO MA-only (87 counties)</a:t>
            </a:r>
          </a:p>
          <a:p>
            <a:pPr>
              <a:lnSpc>
                <a:spcPct val="100000"/>
              </a:lnSpc>
            </a:pPr>
            <a:r>
              <a:rPr lang="en-US" sz="2200" dirty="0"/>
              <a:t>Plan design innovation</a:t>
            </a:r>
          </a:p>
          <a:p>
            <a:pPr lvl="1">
              <a:lnSpc>
                <a:spcPct val="100000"/>
              </a:lnSpc>
            </a:pPr>
            <a:r>
              <a:rPr lang="en-US" sz="2200" dirty="0"/>
              <a:t>Visa Flex Card on most plans</a:t>
            </a:r>
          </a:p>
          <a:p>
            <a:pPr lvl="1">
              <a:lnSpc>
                <a:spcPct val="100000"/>
              </a:lnSpc>
            </a:pPr>
            <a:r>
              <a:rPr lang="en-US" sz="2200" dirty="0"/>
              <a:t>Strong ancillary on core plans</a:t>
            </a:r>
          </a:p>
          <a:p>
            <a:pPr lvl="1">
              <a:lnSpc>
                <a:spcPct val="100000"/>
              </a:lnSpc>
            </a:pPr>
            <a:r>
              <a:rPr lang="en-US" sz="2200" dirty="0"/>
              <a:t>Healthy Food Card added to HMO and PPO </a:t>
            </a:r>
            <a:br>
              <a:rPr lang="en-US" sz="2200" dirty="0"/>
            </a:br>
            <a:r>
              <a:rPr lang="en-US" sz="2200" dirty="0"/>
              <a:t>D-SNP plans</a:t>
            </a:r>
          </a:p>
          <a:p>
            <a:pPr lvl="1">
              <a:lnSpc>
                <a:spcPct val="100000"/>
              </a:lnSpc>
            </a:pPr>
            <a:r>
              <a:rPr lang="en-US" sz="2200" dirty="0"/>
              <a:t>D-SNP $0 RX cost-share on all tiers </a:t>
            </a:r>
          </a:p>
          <a:p>
            <a:endParaRPr lang="en-US" sz="2400" dirty="0"/>
          </a:p>
          <a:p>
            <a:endParaRPr lang="en-US" dirty="0"/>
          </a:p>
        </p:txBody>
      </p:sp>
      <p:grpSp>
        <p:nvGrpSpPr>
          <p:cNvPr id="12" name="Group 11">
            <a:extLst>
              <a:ext uri="{FF2B5EF4-FFF2-40B4-BE49-F238E27FC236}">
                <a16:creationId xmlns:a16="http://schemas.microsoft.com/office/drawing/2014/main" id="{F65748B4-5A81-9623-C80D-AAFEC7AB4179}"/>
              </a:ext>
            </a:extLst>
          </p:cNvPr>
          <p:cNvGrpSpPr/>
          <p:nvPr/>
        </p:nvGrpSpPr>
        <p:grpSpPr>
          <a:xfrm>
            <a:off x="5767809" y="1255070"/>
            <a:ext cx="6244082" cy="4683062"/>
            <a:chOff x="5767809" y="1255070"/>
            <a:chExt cx="6244082" cy="4683062"/>
          </a:xfrm>
        </p:grpSpPr>
        <p:grpSp>
          <p:nvGrpSpPr>
            <p:cNvPr id="11" name="Group 10">
              <a:extLst>
                <a:ext uri="{FF2B5EF4-FFF2-40B4-BE49-F238E27FC236}">
                  <a16:creationId xmlns:a16="http://schemas.microsoft.com/office/drawing/2014/main" id="{8DA34161-B901-1EAA-C58B-B5C36253587F}"/>
                </a:ext>
              </a:extLst>
            </p:cNvPr>
            <p:cNvGrpSpPr/>
            <p:nvPr/>
          </p:nvGrpSpPr>
          <p:grpSpPr>
            <a:xfrm>
              <a:off x="5767809" y="1255070"/>
              <a:ext cx="6244082" cy="4683062"/>
              <a:chOff x="5767809" y="1255070"/>
              <a:chExt cx="6244082" cy="4683062"/>
            </a:xfrm>
          </p:grpSpPr>
          <p:pic>
            <p:nvPicPr>
              <p:cNvPr id="6" name="Picture 5" descr="Map&#10;&#10;Description automatically generated">
                <a:extLst>
                  <a:ext uri="{FF2B5EF4-FFF2-40B4-BE49-F238E27FC236}">
                    <a16:creationId xmlns:a16="http://schemas.microsoft.com/office/drawing/2014/main" id="{F196E49E-4845-B5F3-1239-EB3F86B7EE0E}"/>
                  </a:ext>
                </a:extLst>
              </p:cNvPr>
              <p:cNvPicPr>
                <a:picLocks noChangeAspect="1"/>
              </p:cNvPicPr>
              <p:nvPr/>
            </p:nvPicPr>
            <p:blipFill>
              <a:blip r:embed="rId2"/>
              <a:stretch>
                <a:fillRect/>
              </a:stretch>
            </p:blipFill>
            <p:spPr>
              <a:xfrm>
                <a:off x="5767809" y="1255070"/>
                <a:ext cx="6244082" cy="4683062"/>
              </a:xfrm>
              <a:prstGeom prst="rect">
                <a:avLst/>
              </a:prstGeom>
            </p:spPr>
          </p:pic>
          <p:sp>
            <p:nvSpPr>
              <p:cNvPr id="7" name="Rectangle 6">
                <a:extLst>
                  <a:ext uri="{FF2B5EF4-FFF2-40B4-BE49-F238E27FC236}">
                    <a16:creationId xmlns:a16="http://schemas.microsoft.com/office/drawing/2014/main" id="{4659DF9C-8E10-28A5-48EE-6F2DC5D3B3C3}"/>
                  </a:ext>
                </a:extLst>
              </p:cNvPr>
              <p:cNvSpPr/>
              <p:nvPr/>
            </p:nvSpPr>
            <p:spPr>
              <a:xfrm>
                <a:off x="10077452" y="5159828"/>
                <a:ext cx="1089312" cy="455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98BD14BD-45D2-AAA2-04F9-094A72939B73}"/>
                </a:ext>
              </a:extLst>
            </p:cNvPr>
            <p:cNvGrpSpPr/>
            <p:nvPr/>
          </p:nvGrpSpPr>
          <p:grpSpPr>
            <a:xfrm>
              <a:off x="9995808" y="4898571"/>
              <a:ext cx="1893175" cy="1039561"/>
              <a:chOff x="9995808" y="4898571"/>
              <a:chExt cx="1893175" cy="1039561"/>
            </a:xfrm>
          </p:grpSpPr>
          <p:sp>
            <p:nvSpPr>
              <p:cNvPr id="14" name="Rectangle 13">
                <a:extLst>
                  <a:ext uri="{FF2B5EF4-FFF2-40B4-BE49-F238E27FC236}">
                    <a16:creationId xmlns:a16="http://schemas.microsoft.com/office/drawing/2014/main" id="{D47FA211-4777-0A40-20FA-5738C6AB46D9}"/>
                  </a:ext>
                </a:extLst>
              </p:cNvPr>
              <p:cNvSpPr/>
              <p:nvPr/>
            </p:nvSpPr>
            <p:spPr>
              <a:xfrm>
                <a:off x="10077452" y="4898571"/>
                <a:ext cx="1285715" cy="522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B05179C4-4067-F9B3-E943-E5CDF2796FD8}"/>
                  </a:ext>
                </a:extLst>
              </p:cNvPr>
              <p:cNvGrpSpPr/>
              <p:nvPr/>
            </p:nvGrpSpPr>
            <p:grpSpPr>
              <a:xfrm>
                <a:off x="9995808" y="5291801"/>
                <a:ext cx="1893175" cy="646331"/>
                <a:chOff x="7116354" y="1406732"/>
                <a:chExt cx="1893175" cy="646331"/>
              </a:xfrm>
            </p:grpSpPr>
            <p:sp>
              <p:nvSpPr>
                <p:cNvPr id="16" name="TextBox 15">
                  <a:extLst>
                    <a:ext uri="{FF2B5EF4-FFF2-40B4-BE49-F238E27FC236}">
                      <a16:creationId xmlns:a16="http://schemas.microsoft.com/office/drawing/2014/main" id="{87311931-5DFF-02FF-250B-057E10FB8C58}"/>
                    </a:ext>
                  </a:extLst>
                </p:cNvPr>
                <p:cNvSpPr txBox="1"/>
                <p:nvPr/>
              </p:nvSpPr>
              <p:spPr>
                <a:xfrm>
                  <a:off x="7354838" y="1406732"/>
                  <a:ext cx="1654691" cy="646331"/>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Wellcare</a:t>
                  </a:r>
                </a:p>
              </p:txBody>
            </p:sp>
            <p:sp>
              <p:nvSpPr>
                <p:cNvPr id="17" name="Rectangle 16">
                  <a:extLst>
                    <a:ext uri="{FF2B5EF4-FFF2-40B4-BE49-F238E27FC236}">
                      <a16:creationId xmlns:a16="http://schemas.microsoft.com/office/drawing/2014/main" id="{AB3C06E0-3482-F5C4-9315-33ED30E479BC}"/>
                    </a:ext>
                  </a:extLst>
                </p:cNvPr>
                <p:cNvSpPr/>
                <p:nvPr/>
              </p:nvSpPr>
              <p:spPr>
                <a:xfrm>
                  <a:off x="7116354"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16245922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Ohio | </a:t>
            </a:r>
            <a:r>
              <a:rPr lang="en-US" sz="3000" i="1" dirty="0"/>
              <a:t>At a Glance</a:t>
            </a:r>
            <a:endParaRPr lang="en-US" dirty="0"/>
          </a:p>
        </p:txBody>
      </p:sp>
      <p:graphicFrame>
        <p:nvGraphicFramePr>
          <p:cNvPr id="6" name="Table 5">
            <a:extLst>
              <a:ext uri="{FF2B5EF4-FFF2-40B4-BE49-F238E27FC236}">
                <a16:creationId xmlns:a16="http://schemas.microsoft.com/office/drawing/2014/main" id="{6D2D4F66-8EEE-DE3F-0571-3759A2F37C62}"/>
              </a:ext>
            </a:extLst>
          </p:cNvPr>
          <p:cNvGraphicFramePr>
            <a:graphicFrameLocks noGrp="1"/>
          </p:cNvGraphicFramePr>
          <p:nvPr/>
        </p:nvGraphicFramePr>
        <p:xfrm>
          <a:off x="622125" y="1400354"/>
          <a:ext cx="10947751" cy="4785360"/>
        </p:xfrm>
        <a:graphic>
          <a:graphicData uri="http://schemas.openxmlformats.org/drawingml/2006/table">
            <a:tbl>
              <a:tblPr firstRow="1" bandRow="1">
                <a:tableStyleId>{5C22544A-7EE6-4342-B048-85BDC9FD1C3A}</a:tableStyleId>
              </a:tblPr>
              <a:tblGrid>
                <a:gridCol w="2342026">
                  <a:extLst>
                    <a:ext uri="{9D8B030D-6E8A-4147-A177-3AD203B41FA5}">
                      <a16:colId xmlns:a16="http://schemas.microsoft.com/office/drawing/2014/main" val="1876114676"/>
                    </a:ext>
                  </a:extLst>
                </a:gridCol>
                <a:gridCol w="2342026">
                  <a:extLst>
                    <a:ext uri="{9D8B030D-6E8A-4147-A177-3AD203B41FA5}">
                      <a16:colId xmlns:a16="http://schemas.microsoft.com/office/drawing/2014/main" val="213999969"/>
                    </a:ext>
                  </a:extLst>
                </a:gridCol>
                <a:gridCol w="6263699">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dirty="0">
                          <a:solidFill>
                            <a:schemeClr val="tx1"/>
                          </a:solidFill>
                        </a:rPr>
                        <a:t>Wellcare by Allwell Dual Access (H0908-001)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$5,000 Dental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Spendable Card - $2,076</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Monthly OTC - $173, Rolling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r>
                        <a:rPr lang="en-US" sz="1400" dirty="0">
                          <a:solidFill>
                            <a:schemeClr val="tx1"/>
                          </a:solidFill>
                        </a:rPr>
                        <a:t>Wellcare All Dual Assure (H0980-006)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$1,000 Dental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Spendable Card - $2,580</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Monthly OTC - $215, Rolling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5284255"/>
                  </a:ext>
                </a:extLst>
              </a:tr>
              <a:tr h="548640">
                <a:tc>
                  <a:txBody>
                    <a:bodyPr/>
                    <a:lstStyle/>
                    <a:p>
                      <a:r>
                        <a:rPr lang="en-US" sz="1400" dirty="0">
                          <a:solidFill>
                            <a:schemeClr val="tx1"/>
                          </a:solidFill>
                        </a:rPr>
                        <a:t>Wellcare by Allwell No Premium (H0908-003)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$3,000 Dental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Spendable Card - $648</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Monthly OTC - $54, Rolling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55775169"/>
                  </a:ext>
                </a:extLst>
              </a:tr>
              <a:tr h="548640">
                <a:tc>
                  <a:txBody>
                    <a:bodyPr/>
                    <a:lstStyle/>
                    <a:p>
                      <a:r>
                        <a:rPr lang="en-US" sz="1400" dirty="0">
                          <a:solidFill>
                            <a:schemeClr val="tx1"/>
                          </a:solidFill>
                        </a:rPr>
                        <a:t>Wellcare by Allwell Giveback (H0908-005)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$105 Giveback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QTR OTC - $40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6344939"/>
                  </a:ext>
                </a:extLst>
              </a:tr>
              <a:tr h="941832">
                <a:tc>
                  <a:txBody>
                    <a:bodyPr/>
                    <a:lstStyle/>
                    <a:p>
                      <a:r>
                        <a:rPr lang="en-US" sz="1400" dirty="0">
                          <a:solidFill>
                            <a:schemeClr val="tx1"/>
                          </a:solidFill>
                        </a:rPr>
                        <a:t>Wellcare by Allwell Dual Access Open</a:t>
                      </a:r>
                    </a:p>
                    <a:p>
                      <a:r>
                        <a:rPr lang="en-US" sz="1400" dirty="0">
                          <a:solidFill>
                            <a:schemeClr val="tx1"/>
                          </a:solidFill>
                        </a:rPr>
                        <a:t>(H7169-003)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b="1" dirty="0">
                          <a:solidFill>
                            <a:schemeClr val="tx1"/>
                          </a:solidFill>
                        </a:rPr>
                        <a:t>New Plan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$3,000 Dental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Spendable Card - $1,740</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Monthly OTC - $145, Rolling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43733852"/>
                  </a:ext>
                </a:extLst>
              </a:tr>
              <a:tr h="548640">
                <a:tc>
                  <a:txBody>
                    <a:bodyPr/>
                    <a:lstStyle/>
                    <a:p>
                      <a:r>
                        <a:rPr lang="en-US" sz="1400" dirty="0">
                          <a:solidFill>
                            <a:schemeClr val="tx1"/>
                          </a:solidFill>
                        </a:rPr>
                        <a:t>Wellcare No Premium Open (H7169-001)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$1,000 Dental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Spendable Card - $240</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Monthly OTC - $20, Rolling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5089738"/>
                  </a:ext>
                </a:extLst>
              </a:tr>
            </a:tbl>
          </a:graphicData>
        </a:graphic>
      </p:graphicFrame>
      <p:sp>
        <p:nvSpPr>
          <p:cNvPr id="3" name="TextBox 2">
            <a:extLst>
              <a:ext uri="{FF2B5EF4-FFF2-40B4-BE49-F238E27FC236}">
                <a16:creationId xmlns:a16="http://schemas.microsoft.com/office/drawing/2014/main" id="{22514873-1BAF-1780-D505-E7B7283909A9}"/>
              </a:ext>
            </a:extLst>
          </p:cNvPr>
          <p:cNvSpPr txBox="1"/>
          <p:nvPr/>
        </p:nvSpPr>
        <p:spPr>
          <a:xfrm>
            <a:off x="7024546" y="6284091"/>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09944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Pennsylvania | </a:t>
            </a:r>
            <a:r>
              <a:rPr lang="en-US" sz="3000" i="1" dirty="0"/>
              <a:t>Review</a:t>
            </a:r>
            <a:endParaRPr lang="en-US" dirty="0"/>
          </a:p>
        </p:txBody>
      </p:sp>
      <p:sp>
        <p:nvSpPr>
          <p:cNvPr id="12" name="Content Placeholder 4">
            <a:extLst>
              <a:ext uri="{FF2B5EF4-FFF2-40B4-BE49-F238E27FC236}">
                <a16:creationId xmlns:a16="http://schemas.microsoft.com/office/drawing/2014/main" id="{C79A18D3-E0A7-481C-A042-D8DC9DD81ADE}"/>
              </a:ext>
            </a:extLst>
          </p:cNvPr>
          <p:cNvSpPr>
            <a:spLocks noGrp="1"/>
          </p:cNvSpPr>
          <p:nvPr>
            <p:ph idx="1"/>
          </p:nvPr>
        </p:nvSpPr>
        <p:spPr>
          <a:xfrm>
            <a:off x="628661" y="1916410"/>
            <a:ext cx="6169703" cy="4000296"/>
          </a:xfrm>
        </p:spPr>
        <p:txBody>
          <a:bodyPr/>
          <a:lstStyle/>
          <a:p>
            <a:pPr>
              <a:lnSpc>
                <a:spcPct val="100000"/>
              </a:lnSpc>
            </a:pPr>
            <a:r>
              <a:rPr lang="en-US" sz="2200" dirty="0"/>
              <a:t>In 64 of 67 counties</a:t>
            </a:r>
          </a:p>
          <a:p>
            <a:pPr>
              <a:lnSpc>
                <a:spcPct val="100000"/>
              </a:lnSpc>
            </a:pPr>
            <a:r>
              <a:rPr lang="en-US" sz="2200" dirty="0"/>
              <a:t>Strong in five counties in the Philadelphia area (Philadelphia, Chester, Bucks, Montgomery, Delaware)</a:t>
            </a:r>
          </a:p>
          <a:p>
            <a:pPr>
              <a:lnSpc>
                <a:spcPct val="100000"/>
              </a:lnSpc>
            </a:pPr>
            <a:r>
              <a:rPr lang="en-US" sz="2200" dirty="0"/>
              <a:t>Top competitors: Cigna, Health Partners, Aetna, Blue Cross, Gateway (D-SNP), Highmark, UPMC</a:t>
            </a:r>
          </a:p>
          <a:p>
            <a:pPr>
              <a:lnSpc>
                <a:spcPct val="100000"/>
              </a:lnSpc>
            </a:pPr>
            <a:r>
              <a:rPr lang="en-US" sz="2200" dirty="0"/>
              <a:t>Key product offerings: HMO, PPO, D-SNP, </a:t>
            </a:r>
          </a:p>
        </p:txBody>
      </p:sp>
      <p:grpSp>
        <p:nvGrpSpPr>
          <p:cNvPr id="10" name="Group 9">
            <a:extLst>
              <a:ext uri="{FF2B5EF4-FFF2-40B4-BE49-F238E27FC236}">
                <a16:creationId xmlns:a16="http://schemas.microsoft.com/office/drawing/2014/main" id="{691B666C-B072-BC4F-733E-EF58AD81F33B}"/>
              </a:ext>
            </a:extLst>
          </p:cNvPr>
          <p:cNvGrpSpPr/>
          <p:nvPr/>
        </p:nvGrpSpPr>
        <p:grpSpPr>
          <a:xfrm>
            <a:off x="6852651" y="1887835"/>
            <a:ext cx="4821824" cy="3504336"/>
            <a:chOff x="6852651" y="1887835"/>
            <a:chExt cx="4821824" cy="3504336"/>
          </a:xfrm>
        </p:grpSpPr>
        <p:pic>
          <p:nvPicPr>
            <p:cNvPr id="3" name="Picture 2" descr="A map of the state of new jersey&#10;&#10;Description automatically generated with low confidence">
              <a:extLst>
                <a:ext uri="{FF2B5EF4-FFF2-40B4-BE49-F238E27FC236}">
                  <a16:creationId xmlns:a16="http://schemas.microsoft.com/office/drawing/2014/main" id="{5CF4B30E-FED3-1391-43CF-D7A46B8A8407}"/>
                </a:ext>
              </a:extLst>
            </p:cNvPr>
            <p:cNvPicPr>
              <a:picLocks noChangeAspect="1"/>
            </p:cNvPicPr>
            <p:nvPr/>
          </p:nvPicPr>
          <p:blipFill>
            <a:blip r:embed="rId2"/>
            <a:stretch>
              <a:fillRect/>
            </a:stretch>
          </p:blipFill>
          <p:spPr>
            <a:xfrm>
              <a:off x="6852651" y="1887835"/>
              <a:ext cx="4821824" cy="3181171"/>
            </a:xfrm>
            <a:prstGeom prst="rect">
              <a:avLst/>
            </a:prstGeom>
          </p:spPr>
        </p:pic>
        <p:sp>
          <p:nvSpPr>
            <p:cNvPr id="5" name="Rectangle 4">
              <a:extLst>
                <a:ext uri="{FF2B5EF4-FFF2-40B4-BE49-F238E27FC236}">
                  <a16:creationId xmlns:a16="http://schemas.microsoft.com/office/drawing/2014/main" id="{E5145563-7FAB-540A-C92D-ABBF50F9FA1D}"/>
                </a:ext>
              </a:extLst>
            </p:cNvPr>
            <p:cNvSpPr/>
            <p:nvPr/>
          </p:nvSpPr>
          <p:spPr>
            <a:xfrm>
              <a:off x="9677400" y="4733925"/>
              <a:ext cx="135255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574E06A8-618A-CEE4-7E14-1130258E7814}"/>
                </a:ext>
              </a:extLst>
            </p:cNvPr>
            <p:cNvGrpSpPr/>
            <p:nvPr/>
          </p:nvGrpSpPr>
          <p:grpSpPr>
            <a:xfrm>
              <a:off x="8406525" y="4745840"/>
              <a:ext cx="1893175" cy="646331"/>
              <a:chOff x="10062907" y="2078187"/>
              <a:chExt cx="1893175" cy="646331"/>
            </a:xfrm>
          </p:grpSpPr>
          <p:sp>
            <p:nvSpPr>
              <p:cNvPr id="7" name="TextBox 6">
                <a:extLst>
                  <a:ext uri="{FF2B5EF4-FFF2-40B4-BE49-F238E27FC236}">
                    <a16:creationId xmlns:a16="http://schemas.microsoft.com/office/drawing/2014/main" id="{85E1D123-C1AB-D200-3C29-4D8BBF6FE26B}"/>
                  </a:ext>
                </a:extLst>
              </p:cNvPr>
              <p:cNvSpPr txBox="1"/>
              <p:nvPr/>
            </p:nvSpPr>
            <p:spPr>
              <a:xfrm>
                <a:off x="10301391" y="2078187"/>
                <a:ext cx="1654691" cy="646331"/>
              </a:xfrm>
              <a:prstGeom prst="rect">
                <a:avLst/>
              </a:prstGeom>
              <a:noFill/>
            </p:spPr>
            <p:txBody>
              <a:bodyPr wrap="square" rtlCol="0">
                <a:noAutofit/>
              </a:bodyPr>
              <a:lstStyle/>
              <a:p>
                <a:pPr>
                  <a:lnSpc>
                    <a:spcPct val="120000"/>
                  </a:lnSpc>
                </a:pPr>
                <a:r>
                  <a:rPr lang="en-US" dirty="0"/>
                  <a:t>Wellcare</a:t>
                </a:r>
              </a:p>
              <a:p>
                <a:pPr>
                  <a:lnSpc>
                    <a:spcPct val="120000"/>
                  </a:lnSpc>
                </a:pPr>
                <a:r>
                  <a:rPr lang="en-US" dirty="0"/>
                  <a:t>2024 Expansion</a:t>
                </a:r>
              </a:p>
            </p:txBody>
          </p:sp>
          <p:sp>
            <p:nvSpPr>
              <p:cNvPr id="8" name="Rectangle 7">
                <a:extLst>
                  <a:ext uri="{FF2B5EF4-FFF2-40B4-BE49-F238E27FC236}">
                    <a16:creationId xmlns:a16="http://schemas.microsoft.com/office/drawing/2014/main" id="{1F88C126-0FE1-2AD5-2D3E-24BAF4137356}"/>
                  </a:ext>
                </a:extLst>
              </p:cNvPr>
              <p:cNvSpPr/>
              <p:nvPr/>
            </p:nvSpPr>
            <p:spPr>
              <a:xfrm>
                <a:off x="10062907" y="2192174"/>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00723EB-E637-B091-EEB5-5B4350D68F55}"/>
                  </a:ext>
                </a:extLst>
              </p:cNvPr>
              <p:cNvSpPr/>
              <p:nvPr/>
            </p:nvSpPr>
            <p:spPr>
              <a:xfrm>
                <a:off x="10062907" y="2521135"/>
                <a:ext cx="198292" cy="1982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8432758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Pennsylvania | </a:t>
            </a:r>
            <a:r>
              <a:rPr lang="en-US" sz="3000" i="1" dirty="0"/>
              <a:t>At a Glance</a:t>
            </a:r>
            <a:endParaRPr lang="en-US" dirty="0"/>
          </a:p>
        </p:txBody>
      </p:sp>
      <p:graphicFrame>
        <p:nvGraphicFramePr>
          <p:cNvPr id="7" name="Table 4">
            <a:extLst>
              <a:ext uri="{FF2B5EF4-FFF2-40B4-BE49-F238E27FC236}">
                <a16:creationId xmlns:a16="http://schemas.microsoft.com/office/drawing/2014/main" id="{A676FF13-46E8-4892-99FC-44FCC7B42BCE}"/>
              </a:ext>
            </a:extLst>
          </p:cNvPr>
          <p:cNvGraphicFramePr>
            <a:graphicFrameLocks noGrp="1"/>
          </p:cNvGraphicFramePr>
          <p:nvPr/>
        </p:nvGraphicFramePr>
        <p:xfrm>
          <a:off x="622125" y="1648004"/>
          <a:ext cx="10947750" cy="4023360"/>
        </p:xfrm>
        <a:graphic>
          <a:graphicData uri="http://schemas.openxmlformats.org/drawingml/2006/table">
            <a:tbl>
              <a:tblPr firstRow="1" bandRow="1">
                <a:tableStyleId>{5C22544A-7EE6-4342-B048-85BDC9FD1C3A}</a:tableStyleId>
              </a:tblPr>
              <a:tblGrid>
                <a:gridCol w="2617940">
                  <a:extLst>
                    <a:ext uri="{9D8B030D-6E8A-4147-A177-3AD203B41FA5}">
                      <a16:colId xmlns:a16="http://schemas.microsoft.com/office/drawing/2014/main" val="1876114676"/>
                    </a:ext>
                  </a:extLst>
                </a:gridCol>
                <a:gridCol w="1663239">
                  <a:extLst>
                    <a:ext uri="{9D8B030D-6E8A-4147-A177-3AD203B41FA5}">
                      <a16:colId xmlns:a16="http://schemas.microsoft.com/office/drawing/2014/main" val="213999969"/>
                    </a:ext>
                  </a:extLst>
                </a:gridCol>
                <a:gridCol w="6666571">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731520">
                <a:tc>
                  <a:txBody>
                    <a:bodyPr/>
                    <a:lstStyle/>
                    <a:p>
                      <a:r>
                        <a:rPr lang="en-US" sz="1400" dirty="0">
                          <a:solidFill>
                            <a:schemeClr val="tx1"/>
                          </a:solidFill>
                        </a:rPr>
                        <a:t>Wellcare Dual Access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D-SNP 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$66 Spendables card per mo., $5,000 Dental, $300 Vision, $1,000 Hearing (both ears)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731520">
                <a:tc>
                  <a:txBody>
                    <a:bodyPr/>
                    <a:lstStyle/>
                    <a:p>
                      <a:r>
                        <a:rPr lang="en-US" sz="1400" dirty="0">
                          <a:solidFill>
                            <a:schemeClr val="tx1"/>
                          </a:solidFill>
                        </a:rPr>
                        <a:t>Wellcare Dual Access</a:t>
                      </a:r>
                      <a:br>
                        <a:rPr lang="en-US" sz="1400" dirty="0">
                          <a:solidFill>
                            <a:schemeClr val="tx1"/>
                          </a:solidFill>
                        </a:rPr>
                      </a:br>
                      <a:r>
                        <a:rPr lang="en-US" sz="1400" dirty="0">
                          <a:solidFill>
                            <a:schemeClr val="tx1"/>
                          </a:solidFill>
                        </a:rPr>
                        <a:t>(Plan H2915 002 &amp; 007)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D-SNP 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$150 Spendables card per mo. (plan 002), $175 </a:t>
                      </a:r>
                      <a:r>
                        <a:rPr lang="en-US" sz="1400" dirty="0" err="1"/>
                        <a:t>spendables</a:t>
                      </a:r>
                      <a:r>
                        <a:rPr lang="en-US" sz="1400" dirty="0"/>
                        <a:t> card per mo. (plan 007), $500 Vision (plan 002), $300 Vision (plan 007), $1,000 Hearing (both ears) (plan 002), $1,500 Hearing (both ears) (plan 007)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731520">
                <a:tc>
                  <a:txBody>
                    <a:bodyPr/>
                    <a:lstStyle/>
                    <a:p>
                      <a:r>
                        <a:rPr lang="en-US" sz="1400" dirty="0">
                          <a:solidFill>
                            <a:schemeClr val="tx1"/>
                          </a:solidFill>
                        </a:rPr>
                        <a:t>Wellcare Giveback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Giveback $57 per mo.,</a:t>
                      </a:r>
                      <a:r>
                        <a:rPr lang="en-US" sz="1400" baseline="0" dirty="0"/>
                        <a:t> $10 PCP, $45 Specialist, $100 Vision, $350 Hearing (both ears)</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r h="731520">
                <a:tc>
                  <a:txBody>
                    <a:bodyPr/>
                    <a:lstStyle/>
                    <a:p>
                      <a:r>
                        <a:rPr lang="en-US" sz="1400" dirty="0">
                          <a:solidFill>
                            <a:schemeClr val="tx1"/>
                          </a:solidFill>
                        </a:rPr>
                        <a:t>Wellcare Patriot Giveback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Giveback $65 per mo.,</a:t>
                      </a:r>
                      <a:r>
                        <a:rPr lang="en-US" sz="1400" baseline="0" dirty="0"/>
                        <a:t> $65 Spendables card per qtr., $1,000 Dental, $200 Vision, $500 Hearing (both ears)</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9418948"/>
                  </a:ext>
                </a:extLst>
              </a:tr>
              <a:tr h="731520">
                <a:tc>
                  <a:txBody>
                    <a:bodyPr/>
                    <a:lstStyle/>
                    <a:p>
                      <a:r>
                        <a:rPr lang="en-US" sz="1400" dirty="0">
                          <a:solidFill>
                            <a:schemeClr val="tx1"/>
                          </a:solidFill>
                        </a:rPr>
                        <a:t>Wellcare No Premium</a:t>
                      </a:r>
                    </a:p>
                    <a:p>
                      <a:r>
                        <a:rPr lang="en-US" sz="1400" dirty="0">
                          <a:solidFill>
                            <a:schemeClr val="tx1"/>
                          </a:solidFill>
                        </a:rPr>
                        <a:t>(Plan H2915 003 &amp; 016)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aseline="0" dirty="0"/>
                        <a:t>$40 Spendables card per qtr., $3,000 Dental (plan 003), $2,000 Dental (plan 016), $200 Vision (plan 003), $100 Vision (plan 016), $500 Hearing (both ears, both plans)</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83783269"/>
                  </a:ext>
                </a:extLst>
              </a:tr>
            </a:tbl>
          </a:graphicData>
        </a:graphic>
      </p:graphicFrame>
    </p:spTree>
    <p:extLst>
      <p:ext uri="{BB962C8B-B14F-4D97-AF65-F5344CB8AC3E}">
        <p14:creationId xmlns:p14="http://schemas.microsoft.com/office/powerpoint/2010/main" val="15132393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Rhode Island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2004954"/>
            <a:ext cx="6056971" cy="2868888"/>
          </a:xfrm>
        </p:spPr>
        <p:txBody>
          <a:bodyPr vert="horz" lIns="91440" tIns="45720" rIns="91440" bIns="45720" rtlCol="0" anchor="t">
            <a:noAutofit/>
          </a:bodyPr>
          <a:lstStyle/>
          <a:p>
            <a:pPr>
              <a:lnSpc>
                <a:spcPct val="100000"/>
              </a:lnSpc>
            </a:pPr>
            <a:r>
              <a:rPr lang="en-US" sz="2200" dirty="0">
                <a:latin typeface="Calibri"/>
                <a:cs typeface="Calibri"/>
              </a:rPr>
              <a:t>In five of five counties</a:t>
            </a:r>
          </a:p>
          <a:p>
            <a:pPr>
              <a:lnSpc>
                <a:spcPct val="100000"/>
              </a:lnSpc>
            </a:pPr>
            <a:r>
              <a:rPr lang="en-US" sz="2200" dirty="0">
                <a:latin typeface="Calibri"/>
                <a:cs typeface="Calibri"/>
              </a:rPr>
              <a:t>Wellcare Dual Liberty Open has most volume</a:t>
            </a:r>
          </a:p>
          <a:p>
            <a:pPr>
              <a:lnSpc>
                <a:spcPct val="100000"/>
              </a:lnSpc>
            </a:pPr>
            <a:r>
              <a:rPr lang="en-US" sz="2200" dirty="0">
                <a:latin typeface="Calibri"/>
                <a:cs typeface="Calibri"/>
              </a:rPr>
              <a:t>All hospitals in network</a:t>
            </a:r>
          </a:p>
          <a:p>
            <a:pPr>
              <a:lnSpc>
                <a:spcPct val="100000"/>
              </a:lnSpc>
            </a:pPr>
            <a:r>
              <a:rPr lang="en-US" sz="2200" dirty="0">
                <a:latin typeface="Calibri"/>
                <a:cs typeface="Calibri"/>
              </a:rPr>
              <a:t>Top competitors: BCBS, UHC</a:t>
            </a:r>
          </a:p>
        </p:txBody>
      </p:sp>
      <p:grpSp>
        <p:nvGrpSpPr>
          <p:cNvPr id="14" name="Group 13">
            <a:extLst>
              <a:ext uri="{FF2B5EF4-FFF2-40B4-BE49-F238E27FC236}">
                <a16:creationId xmlns:a16="http://schemas.microsoft.com/office/drawing/2014/main" id="{1EE3977F-AB22-6814-ED9B-F68CD751F64A}"/>
              </a:ext>
            </a:extLst>
          </p:cNvPr>
          <p:cNvGrpSpPr/>
          <p:nvPr/>
        </p:nvGrpSpPr>
        <p:grpSpPr>
          <a:xfrm>
            <a:off x="7761415" y="1648004"/>
            <a:ext cx="4085969" cy="4724870"/>
            <a:chOff x="7505473" y="1161371"/>
            <a:chExt cx="4320217" cy="4995746"/>
          </a:xfrm>
        </p:grpSpPr>
        <p:grpSp>
          <p:nvGrpSpPr>
            <p:cNvPr id="15" name="Group 14">
              <a:extLst>
                <a:ext uri="{FF2B5EF4-FFF2-40B4-BE49-F238E27FC236}">
                  <a16:creationId xmlns:a16="http://schemas.microsoft.com/office/drawing/2014/main" id="{AADA5EFF-D8AF-3896-8A6F-626E746919E7}"/>
                </a:ext>
              </a:extLst>
            </p:cNvPr>
            <p:cNvGrpSpPr/>
            <p:nvPr/>
          </p:nvGrpSpPr>
          <p:grpSpPr>
            <a:xfrm>
              <a:off x="7505473" y="1161371"/>
              <a:ext cx="3731143" cy="4995746"/>
              <a:chOff x="7475976" y="1193181"/>
              <a:chExt cx="3731143" cy="4995746"/>
            </a:xfrm>
          </p:grpSpPr>
          <p:pic>
            <p:nvPicPr>
              <p:cNvPr id="19" name="Picture 18">
                <a:extLst>
                  <a:ext uri="{FF2B5EF4-FFF2-40B4-BE49-F238E27FC236}">
                    <a16:creationId xmlns:a16="http://schemas.microsoft.com/office/drawing/2014/main" id="{D3CF5384-6950-D384-C1AC-C1BCB2E69770}"/>
                  </a:ext>
                </a:extLst>
              </p:cNvPr>
              <p:cNvPicPr>
                <a:picLocks noChangeAspect="1"/>
              </p:cNvPicPr>
              <p:nvPr/>
            </p:nvPicPr>
            <p:blipFill>
              <a:blip r:embed="rId2"/>
              <a:srcRect/>
              <a:stretch/>
            </p:blipFill>
            <p:spPr>
              <a:xfrm>
                <a:off x="7475976" y="1193181"/>
                <a:ext cx="3729701" cy="4995746"/>
              </a:xfrm>
              <a:prstGeom prst="rect">
                <a:avLst/>
              </a:prstGeom>
            </p:spPr>
          </p:pic>
          <p:sp>
            <p:nvSpPr>
              <p:cNvPr id="20" name="Rectangle 19">
                <a:extLst>
                  <a:ext uri="{FF2B5EF4-FFF2-40B4-BE49-F238E27FC236}">
                    <a16:creationId xmlns:a16="http://schemas.microsoft.com/office/drawing/2014/main" id="{C96D0215-7FA7-DFA5-540B-85194657F98A}"/>
                  </a:ext>
                </a:extLst>
              </p:cNvPr>
              <p:cNvSpPr/>
              <p:nvPr/>
            </p:nvSpPr>
            <p:spPr>
              <a:xfrm>
                <a:off x="10281568" y="2098390"/>
                <a:ext cx="925551" cy="434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71598DC2-3D02-4DAA-98D1-29B34F48D4F7}"/>
                </a:ext>
              </a:extLst>
            </p:cNvPr>
            <p:cNvGrpSpPr/>
            <p:nvPr/>
          </p:nvGrpSpPr>
          <p:grpSpPr>
            <a:xfrm>
              <a:off x="10311065" y="2066580"/>
              <a:ext cx="1514625" cy="369332"/>
              <a:chOff x="9492445" y="4699568"/>
              <a:chExt cx="1514625" cy="369332"/>
            </a:xfrm>
          </p:grpSpPr>
          <p:sp>
            <p:nvSpPr>
              <p:cNvPr id="17" name="TextBox 16">
                <a:extLst>
                  <a:ext uri="{FF2B5EF4-FFF2-40B4-BE49-F238E27FC236}">
                    <a16:creationId xmlns:a16="http://schemas.microsoft.com/office/drawing/2014/main" id="{178584DF-AC18-D280-BC01-D5F43DA73767}"/>
                  </a:ext>
                </a:extLst>
              </p:cNvPr>
              <p:cNvSpPr txBox="1"/>
              <p:nvPr/>
            </p:nvSpPr>
            <p:spPr>
              <a:xfrm>
                <a:off x="9730930" y="4699568"/>
                <a:ext cx="1276140" cy="369332"/>
              </a:xfrm>
              <a:prstGeom prst="rect">
                <a:avLst/>
              </a:prstGeom>
              <a:noFill/>
            </p:spPr>
            <p:txBody>
              <a:bodyPr wrap="square" rtlCol="0">
                <a:spAutoFit/>
              </a:bodyPr>
              <a:lstStyle/>
              <a:p>
                <a:r>
                  <a:rPr lang="en-US" dirty="0"/>
                  <a:t>Wellcare</a:t>
                </a:r>
              </a:p>
            </p:txBody>
          </p:sp>
          <p:sp>
            <p:nvSpPr>
              <p:cNvPr id="18" name="Rectangle 17">
                <a:extLst>
                  <a:ext uri="{FF2B5EF4-FFF2-40B4-BE49-F238E27FC236}">
                    <a16:creationId xmlns:a16="http://schemas.microsoft.com/office/drawing/2014/main" id="{2EB07D4B-DE69-32DA-647D-C5A4B0445EBF}"/>
                  </a:ext>
                </a:extLst>
              </p:cNvPr>
              <p:cNvSpPr/>
              <p:nvPr/>
            </p:nvSpPr>
            <p:spPr>
              <a:xfrm>
                <a:off x="9492445" y="4786719"/>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179732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Rhode Island | </a:t>
            </a:r>
            <a:r>
              <a:rPr lang="en-US" sz="3000" i="1" dirty="0"/>
              <a:t>At a Glance</a:t>
            </a:r>
            <a:endParaRPr lang="en-US" dirty="0"/>
          </a:p>
        </p:txBody>
      </p:sp>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715665" y="1814936"/>
          <a:ext cx="10749502" cy="2565806"/>
        </p:xfrm>
        <a:graphic>
          <a:graphicData uri="http://schemas.openxmlformats.org/drawingml/2006/table">
            <a:tbl>
              <a:tblPr firstRow="1" bandRow="1">
                <a:tableStyleId>{5C22544A-7EE6-4342-B048-85BDC9FD1C3A}</a:tableStyleId>
              </a:tblPr>
              <a:tblGrid>
                <a:gridCol w="2570533">
                  <a:extLst>
                    <a:ext uri="{9D8B030D-6E8A-4147-A177-3AD203B41FA5}">
                      <a16:colId xmlns:a16="http://schemas.microsoft.com/office/drawing/2014/main" val="1876114676"/>
                    </a:ext>
                  </a:extLst>
                </a:gridCol>
                <a:gridCol w="2570533">
                  <a:extLst>
                    <a:ext uri="{9D8B030D-6E8A-4147-A177-3AD203B41FA5}">
                      <a16:colId xmlns:a16="http://schemas.microsoft.com/office/drawing/2014/main" val="213999969"/>
                    </a:ext>
                  </a:extLst>
                </a:gridCol>
                <a:gridCol w="5608436">
                  <a:extLst>
                    <a:ext uri="{9D8B030D-6E8A-4147-A177-3AD203B41FA5}">
                      <a16:colId xmlns:a16="http://schemas.microsoft.com/office/drawing/2014/main" val="1077905729"/>
                    </a:ext>
                  </a:extLst>
                </a:gridCol>
              </a:tblGrid>
              <a:tr h="371246">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731520">
                <a:tc>
                  <a:txBody>
                    <a:bodyPr/>
                    <a:lstStyle/>
                    <a:p>
                      <a:pPr lvl="0" algn="l">
                        <a:lnSpc>
                          <a:spcPct val="100000"/>
                        </a:lnSpc>
                        <a:spcBef>
                          <a:spcPts val="0"/>
                        </a:spcBef>
                        <a:spcAft>
                          <a:spcPts val="0"/>
                        </a:spcAft>
                        <a:buNone/>
                      </a:pPr>
                      <a:r>
                        <a:rPr lang="en-US" sz="1400" b="0" i="0" u="none" strike="noStrike" noProof="0" dirty="0">
                          <a:latin typeface="Calibri"/>
                        </a:rPr>
                        <a:t>Wellcare No Premium Open</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400" b="0" i="0" u="none" strike="noStrike" noProof="0" dirty="0">
                          <a:latin typeface="Calibri"/>
                        </a:rPr>
                        <a:t>$35 Spendables card per mo., $1,500 Dental, $400 Vision, $500 Hearing (both ears)</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731520">
                <a:tc>
                  <a:txBody>
                    <a:bodyPr/>
                    <a:lstStyle/>
                    <a:p>
                      <a:pPr lvl="0" algn="l">
                        <a:lnSpc>
                          <a:spcPct val="100000"/>
                        </a:lnSpc>
                        <a:spcBef>
                          <a:spcPts val="0"/>
                        </a:spcBef>
                        <a:spcAft>
                          <a:spcPts val="0"/>
                        </a:spcAft>
                        <a:buNone/>
                      </a:pPr>
                      <a:r>
                        <a:rPr lang="en-US" sz="1400" b="0" i="0" u="none" strike="noStrike" noProof="0" dirty="0">
                          <a:latin typeface="Calibri"/>
                        </a:rPr>
                        <a:t>Wellcare Dual Access Open</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Calibri"/>
                        </a:rPr>
                        <a:t>$66 Spendables card per mo., $2,000 Dental, $400 Vision, $1,000 Hearing (both ears), </a:t>
                      </a:r>
                      <a:r>
                        <a:rPr lang="en-US" sz="1400" kern="1200" dirty="0">
                          <a:solidFill>
                            <a:schemeClr val="dk1"/>
                          </a:solidFill>
                          <a:effectLst/>
                          <a:latin typeface="+mn-lt"/>
                          <a:ea typeface="+mn-ea"/>
                          <a:cs typeface="+mn-cs"/>
                        </a:rPr>
                        <a:t>$0 Prescription Drugs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r h="731520">
                <a:tc>
                  <a:txBody>
                    <a:bodyPr/>
                    <a:lstStyle/>
                    <a:p>
                      <a:pPr lvl="0" algn="l">
                        <a:lnSpc>
                          <a:spcPct val="100000"/>
                        </a:lnSpc>
                        <a:spcBef>
                          <a:spcPts val="0"/>
                        </a:spcBef>
                        <a:spcAft>
                          <a:spcPts val="0"/>
                        </a:spcAft>
                        <a:buNone/>
                      </a:pPr>
                      <a:r>
                        <a:rPr lang="en-US" sz="1400" b="0" i="0" u="none" strike="noStrike" noProof="0" dirty="0">
                          <a:latin typeface="Calibri"/>
                        </a:rPr>
                        <a:t>Wellcare Dual Liberty Open</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Calibri"/>
                        </a:rPr>
                        <a:t>$158 Spendables card per mo., $3,000 Dental, $500 Vision, $1,500 Hearing (both ears), </a:t>
                      </a:r>
                      <a:r>
                        <a:rPr lang="en-US" sz="1400" kern="1200" dirty="0">
                          <a:solidFill>
                            <a:schemeClr val="dk1"/>
                          </a:solidFill>
                          <a:effectLst/>
                          <a:latin typeface="+mn-lt"/>
                          <a:ea typeface="+mn-ea"/>
                          <a:cs typeface="+mn-cs"/>
                        </a:rPr>
                        <a:t>$0 Prescription Drugs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9418948"/>
                  </a:ext>
                </a:extLst>
              </a:tr>
            </a:tbl>
          </a:graphicData>
        </a:graphic>
      </p:graphicFrame>
    </p:spTree>
    <p:extLst>
      <p:ext uri="{BB962C8B-B14F-4D97-AF65-F5344CB8AC3E}">
        <p14:creationId xmlns:p14="http://schemas.microsoft.com/office/powerpoint/2010/main" val="3090782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4A69A9D-7ED6-945A-D71D-177319F8A9E8}"/>
              </a:ext>
            </a:extLst>
          </p:cNvPr>
          <p:cNvGrpSpPr/>
          <p:nvPr/>
        </p:nvGrpSpPr>
        <p:grpSpPr>
          <a:xfrm>
            <a:off x="7908254" y="1399409"/>
            <a:ext cx="4001700" cy="4801862"/>
            <a:chOff x="7226277" y="1237785"/>
            <a:chExt cx="4001700" cy="4801862"/>
          </a:xfrm>
        </p:grpSpPr>
        <p:grpSp>
          <p:nvGrpSpPr>
            <p:cNvPr id="25" name="Group 24">
              <a:extLst>
                <a:ext uri="{FF2B5EF4-FFF2-40B4-BE49-F238E27FC236}">
                  <a16:creationId xmlns:a16="http://schemas.microsoft.com/office/drawing/2014/main" id="{422B99DD-EA7E-1CE8-2272-E0A4FF739FCB}"/>
                </a:ext>
              </a:extLst>
            </p:cNvPr>
            <p:cNvGrpSpPr/>
            <p:nvPr/>
          </p:nvGrpSpPr>
          <p:grpSpPr>
            <a:xfrm>
              <a:off x="7226277" y="1237785"/>
              <a:ext cx="3314444" cy="4801862"/>
              <a:chOff x="7226277" y="1237785"/>
              <a:chExt cx="3314444" cy="4801862"/>
            </a:xfrm>
          </p:grpSpPr>
          <p:pic>
            <p:nvPicPr>
              <p:cNvPr id="30" name="Picture 29">
                <a:extLst>
                  <a:ext uri="{FF2B5EF4-FFF2-40B4-BE49-F238E27FC236}">
                    <a16:creationId xmlns:a16="http://schemas.microsoft.com/office/drawing/2014/main" id="{0BC56BD3-124D-72CD-FB37-E1EF987D0FA5}"/>
                  </a:ext>
                </a:extLst>
              </p:cNvPr>
              <p:cNvPicPr>
                <a:picLocks noChangeAspect="1"/>
              </p:cNvPicPr>
              <p:nvPr/>
            </p:nvPicPr>
            <p:blipFill>
              <a:blip r:embed="rId2"/>
              <a:srcRect/>
              <a:stretch/>
            </p:blipFill>
            <p:spPr>
              <a:xfrm>
                <a:off x="7226277" y="1237785"/>
                <a:ext cx="3214981" cy="4801862"/>
              </a:xfrm>
              <a:prstGeom prst="rect">
                <a:avLst/>
              </a:prstGeom>
            </p:spPr>
          </p:pic>
          <p:sp>
            <p:nvSpPr>
              <p:cNvPr id="31" name="Rectangle 30">
                <a:extLst>
                  <a:ext uri="{FF2B5EF4-FFF2-40B4-BE49-F238E27FC236}">
                    <a16:creationId xmlns:a16="http://schemas.microsoft.com/office/drawing/2014/main" id="{C9289207-7A35-049B-0FFE-284C213BBA36}"/>
                  </a:ext>
                </a:extLst>
              </p:cNvPr>
              <p:cNvSpPr/>
              <p:nvPr/>
            </p:nvSpPr>
            <p:spPr>
              <a:xfrm>
                <a:off x="8993275" y="4250453"/>
                <a:ext cx="1547446" cy="64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3D21F0B5-0E7F-55BC-B753-1E4AA01C6753}"/>
                </a:ext>
              </a:extLst>
            </p:cNvPr>
            <p:cNvGrpSpPr/>
            <p:nvPr/>
          </p:nvGrpSpPr>
          <p:grpSpPr>
            <a:xfrm>
              <a:off x="9334802" y="4013600"/>
              <a:ext cx="1893175" cy="646331"/>
              <a:chOff x="7116459" y="2787018"/>
              <a:chExt cx="1893175" cy="646331"/>
            </a:xfrm>
          </p:grpSpPr>
          <p:sp>
            <p:nvSpPr>
              <p:cNvPr id="27" name="TextBox 26">
                <a:extLst>
                  <a:ext uri="{FF2B5EF4-FFF2-40B4-BE49-F238E27FC236}">
                    <a16:creationId xmlns:a16="http://schemas.microsoft.com/office/drawing/2014/main" id="{5C70284A-A4EB-F2B0-042E-712E9A2CB7D4}"/>
                  </a:ext>
                </a:extLst>
              </p:cNvPr>
              <p:cNvSpPr txBox="1"/>
              <p:nvPr/>
            </p:nvSpPr>
            <p:spPr>
              <a:xfrm>
                <a:off x="7354943" y="2787018"/>
                <a:ext cx="1654691" cy="646331"/>
              </a:xfrm>
              <a:prstGeom prst="rect">
                <a:avLst/>
              </a:prstGeom>
              <a:noFill/>
            </p:spPr>
            <p:txBody>
              <a:bodyPr wrap="square" rtlCol="0">
                <a:noAutofit/>
              </a:bodyPr>
              <a:lstStyle/>
              <a:p>
                <a:pPr>
                  <a:lnSpc>
                    <a:spcPct val="120000"/>
                  </a:lnSpc>
                </a:pPr>
                <a:r>
                  <a:rPr lang="en-US" dirty="0"/>
                  <a:t>Wellcare</a:t>
                </a:r>
              </a:p>
            </p:txBody>
          </p:sp>
          <p:sp>
            <p:nvSpPr>
              <p:cNvPr id="28" name="Rectangle 27">
                <a:extLst>
                  <a:ext uri="{FF2B5EF4-FFF2-40B4-BE49-F238E27FC236}">
                    <a16:creationId xmlns:a16="http://schemas.microsoft.com/office/drawing/2014/main" id="{4A6F6756-8282-A6E6-6296-F9870147CF2F}"/>
                  </a:ext>
                </a:extLst>
              </p:cNvPr>
              <p:cNvSpPr/>
              <p:nvPr/>
            </p:nvSpPr>
            <p:spPr>
              <a:xfrm>
                <a:off x="7116459" y="2911891"/>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Vermont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701992" y="1882085"/>
            <a:ext cx="6253979" cy="3750089"/>
          </a:xfrm>
        </p:spPr>
        <p:txBody>
          <a:bodyPr vert="horz" lIns="91440" tIns="45720" rIns="91440" bIns="45720" rtlCol="0" anchor="t">
            <a:noAutofit/>
          </a:bodyPr>
          <a:lstStyle/>
          <a:p>
            <a:pPr>
              <a:lnSpc>
                <a:spcPct val="100000"/>
              </a:lnSpc>
            </a:pPr>
            <a:r>
              <a:rPr lang="en-US" sz="2200" b="1" dirty="0">
                <a:latin typeface="Calibri"/>
                <a:cs typeface="Calibri"/>
              </a:rPr>
              <a:t>Strongest areas: </a:t>
            </a:r>
            <a:r>
              <a:rPr lang="en-US" sz="2200" dirty="0">
                <a:latin typeface="Calibri"/>
                <a:cs typeface="Calibri"/>
              </a:rPr>
              <a:t>Bennington, Rutland, Windham, Windsor Counties (Southern VT)</a:t>
            </a:r>
          </a:p>
          <a:p>
            <a:pPr>
              <a:lnSpc>
                <a:spcPct val="100000"/>
              </a:lnSpc>
            </a:pPr>
            <a:r>
              <a:rPr lang="en-US" sz="2200" b="1" dirty="0">
                <a:latin typeface="Calibri"/>
                <a:cs typeface="Calibri"/>
              </a:rPr>
              <a:t>Key network partners: </a:t>
            </a:r>
            <a:r>
              <a:rPr lang="en-US" sz="2200" dirty="0">
                <a:latin typeface="Calibri"/>
                <a:cs typeface="Calibri"/>
              </a:rPr>
              <a:t>Southwest Vermont Medical Center, Rutland Hospital, Community Health Centers of Rutland Region, Brattleboro PC, Grace Cottage/Carlos Otis</a:t>
            </a:r>
          </a:p>
          <a:p>
            <a:endParaRPr lang="en-US" dirty="0"/>
          </a:p>
        </p:txBody>
      </p:sp>
    </p:spTree>
    <p:extLst>
      <p:ext uri="{BB962C8B-B14F-4D97-AF65-F5344CB8AC3E}">
        <p14:creationId xmlns:p14="http://schemas.microsoft.com/office/powerpoint/2010/main" val="24100290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Vermont | </a:t>
            </a:r>
            <a:r>
              <a:rPr lang="en-US" sz="3000" i="1" dirty="0"/>
              <a:t>At a Glance</a:t>
            </a:r>
            <a:endParaRPr lang="en-US" dirty="0"/>
          </a:p>
        </p:txBody>
      </p:sp>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638735" y="1815352"/>
          <a:ext cx="10956917" cy="2565806"/>
        </p:xfrm>
        <a:graphic>
          <a:graphicData uri="http://schemas.openxmlformats.org/drawingml/2006/table">
            <a:tbl>
              <a:tblPr firstRow="1" bandRow="1">
                <a:tableStyleId>{5C22544A-7EE6-4342-B048-85BDC9FD1C3A}</a:tableStyleId>
              </a:tblPr>
              <a:tblGrid>
                <a:gridCol w="2608048">
                  <a:extLst>
                    <a:ext uri="{9D8B030D-6E8A-4147-A177-3AD203B41FA5}">
                      <a16:colId xmlns:a16="http://schemas.microsoft.com/office/drawing/2014/main" val="1876114676"/>
                    </a:ext>
                  </a:extLst>
                </a:gridCol>
                <a:gridCol w="1550504">
                  <a:extLst>
                    <a:ext uri="{9D8B030D-6E8A-4147-A177-3AD203B41FA5}">
                      <a16:colId xmlns:a16="http://schemas.microsoft.com/office/drawing/2014/main" val="213999969"/>
                    </a:ext>
                  </a:extLst>
                </a:gridCol>
                <a:gridCol w="6798365">
                  <a:extLst>
                    <a:ext uri="{9D8B030D-6E8A-4147-A177-3AD203B41FA5}">
                      <a16:colId xmlns:a16="http://schemas.microsoft.com/office/drawing/2014/main" val="1077905729"/>
                    </a:ext>
                  </a:extLst>
                </a:gridCol>
              </a:tblGrid>
              <a:tr h="371246">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731520">
                <a:tc>
                  <a:txBody>
                    <a:bodyPr/>
                    <a:lstStyle/>
                    <a:p>
                      <a:r>
                        <a:rPr lang="en-US" sz="1400" dirty="0">
                          <a:solidFill>
                            <a:schemeClr val="tx1"/>
                          </a:solidFill>
                        </a:rPr>
                        <a:t>No Premium Open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$20 Spendables card per mo., $1,000 Dental, $200 Vision, $750 Hearing (both ears), </a:t>
                      </a:r>
                    </a:p>
                    <a:p>
                      <a:r>
                        <a:rPr lang="en-US" sz="1400" dirty="0">
                          <a:solidFill>
                            <a:schemeClr val="tx1"/>
                          </a:solidFill>
                        </a:rPr>
                        <a:t>No Part D Deductible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731520">
                <a:tc>
                  <a:txBody>
                    <a:bodyPr/>
                    <a:lstStyle/>
                    <a:p>
                      <a:r>
                        <a:rPr lang="en-US" sz="1400" dirty="0">
                          <a:solidFill>
                            <a:schemeClr val="tx1"/>
                          </a:solidFill>
                        </a:rPr>
                        <a:t>Wellcare Plus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$100 Spendables card per mo., $300 Vision, $750 Hearing (both ears), PERS benefit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731520">
                <a:tc>
                  <a:txBody>
                    <a:bodyPr/>
                    <a:lstStyle/>
                    <a:p>
                      <a:r>
                        <a:rPr lang="en-US" sz="1400" dirty="0">
                          <a:solidFill>
                            <a:schemeClr val="tx1"/>
                          </a:solidFill>
                        </a:rPr>
                        <a:t>Wellcare Giveback 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Giveback $60 per mo., $100 Vision, $350 Hearing (both ears), $0 PCP, $50 Specialist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5812899"/>
                  </a:ext>
                </a:extLst>
              </a:tr>
            </a:tbl>
          </a:graphicData>
        </a:graphic>
      </p:graphicFrame>
    </p:spTree>
    <p:extLst>
      <p:ext uri="{BB962C8B-B14F-4D97-AF65-F5344CB8AC3E}">
        <p14:creationId xmlns:p14="http://schemas.microsoft.com/office/powerpoint/2010/main" val="1116471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8CDEF4-8FA0-0436-ACEF-037E8336C13F}"/>
              </a:ext>
            </a:extLst>
          </p:cNvPr>
          <p:cNvSpPr>
            <a:spLocks noGrp="1"/>
          </p:cNvSpPr>
          <p:nvPr>
            <p:ph type="title"/>
          </p:nvPr>
        </p:nvSpPr>
        <p:spPr/>
        <p:txBody>
          <a:bodyPr/>
          <a:lstStyle/>
          <a:p>
            <a:r>
              <a:rPr lang="en-US" dirty="0"/>
              <a:t>Central Region Markets</a:t>
            </a:r>
          </a:p>
        </p:txBody>
      </p:sp>
      <p:sp>
        <p:nvSpPr>
          <p:cNvPr id="2" name="Text Placeholder 1">
            <a:extLst>
              <a:ext uri="{FF2B5EF4-FFF2-40B4-BE49-F238E27FC236}">
                <a16:creationId xmlns:a16="http://schemas.microsoft.com/office/drawing/2014/main" id="{453DFCA1-0695-59D7-FA79-0B9D45E503B5}"/>
              </a:ext>
            </a:extLst>
          </p:cNvPr>
          <p:cNvSpPr>
            <a:spLocks noGrp="1"/>
          </p:cNvSpPr>
          <p:nvPr>
            <p:ph type="body" idx="1"/>
          </p:nvPr>
        </p:nvSpPr>
        <p:spPr>
          <a:xfrm>
            <a:off x="601578" y="2063140"/>
            <a:ext cx="5367528" cy="553988"/>
          </a:xfrm>
        </p:spPr>
        <p:txBody>
          <a:bodyPr/>
          <a:lstStyle/>
          <a:p>
            <a:r>
              <a:rPr lang="en-US" dirty="0"/>
              <a:t>Existing 2023 markets</a:t>
            </a:r>
          </a:p>
        </p:txBody>
      </p:sp>
      <p:sp>
        <p:nvSpPr>
          <p:cNvPr id="5" name="Content Placeholder 4">
            <a:extLst>
              <a:ext uri="{FF2B5EF4-FFF2-40B4-BE49-F238E27FC236}">
                <a16:creationId xmlns:a16="http://schemas.microsoft.com/office/drawing/2014/main" id="{807FA84C-1EE5-D23A-9CBF-22B7250B59A7}"/>
              </a:ext>
            </a:extLst>
          </p:cNvPr>
          <p:cNvSpPr>
            <a:spLocks noGrp="1"/>
          </p:cNvSpPr>
          <p:nvPr>
            <p:ph idx="12"/>
          </p:nvPr>
        </p:nvSpPr>
        <p:spPr>
          <a:xfrm>
            <a:off x="622125" y="2782097"/>
            <a:ext cx="5346981" cy="3590777"/>
          </a:xfrm>
        </p:spPr>
        <p:txBody>
          <a:bodyPr numCol="2"/>
          <a:lstStyle/>
          <a:p>
            <a:r>
              <a:rPr lang="en-US" dirty="0"/>
              <a:t>Arkansas</a:t>
            </a:r>
          </a:p>
          <a:p>
            <a:r>
              <a:rPr lang="en-US" dirty="0"/>
              <a:t>Illinois</a:t>
            </a:r>
          </a:p>
          <a:p>
            <a:r>
              <a:rPr lang="en-US" dirty="0"/>
              <a:t>Indiana</a:t>
            </a:r>
          </a:p>
          <a:p>
            <a:r>
              <a:rPr lang="en-US" dirty="0"/>
              <a:t>Kansas</a:t>
            </a:r>
          </a:p>
          <a:p>
            <a:r>
              <a:rPr lang="en-US" dirty="0"/>
              <a:t>Kentucky</a:t>
            </a:r>
          </a:p>
          <a:p>
            <a:r>
              <a:rPr lang="en-US" dirty="0"/>
              <a:t>Michigan</a:t>
            </a:r>
          </a:p>
          <a:p>
            <a:endParaRPr lang="en-US" dirty="0"/>
          </a:p>
          <a:p>
            <a:r>
              <a:rPr lang="en-US" dirty="0"/>
              <a:t>Missouri</a:t>
            </a:r>
          </a:p>
          <a:p>
            <a:r>
              <a:rPr lang="en-US" dirty="0"/>
              <a:t>Nebraska</a:t>
            </a:r>
          </a:p>
          <a:p>
            <a:r>
              <a:rPr lang="en-US" dirty="0"/>
              <a:t>Oklahoma</a:t>
            </a:r>
          </a:p>
          <a:p>
            <a:r>
              <a:rPr lang="en-US" dirty="0"/>
              <a:t>Tennessee</a:t>
            </a:r>
          </a:p>
          <a:p>
            <a:r>
              <a:rPr lang="en-US" dirty="0"/>
              <a:t>Wisconsin</a:t>
            </a:r>
          </a:p>
          <a:p>
            <a:endParaRPr lang="en-US" dirty="0"/>
          </a:p>
        </p:txBody>
      </p:sp>
      <p:pic>
        <p:nvPicPr>
          <p:cNvPr id="7" name="Picture 6">
            <a:extLst>
              <a:ext uri="{FF2B5EF4-FFF2-40B4-BE49-F238E27FC236}">
                <a16:creationId xmlns:a16="http://schemas.microsoft.com/office/drawing/2014/main" id="{920CD92C-AAE1-66DB-BCA3-096E3CF6A707}"/>
              </a:ext>
            </a:extLst>
          </p:cNvPr>
          <p:cNvPicPr>
            <a:picLocks noChangeAspect="1"/>
          </p:cNvPicPr>
          <p:nvPr/>
        </p:nvPicPr>
        <p:blipFill>
          <a:blip r:embed="rId2"/>
          <a:srcRect/>
          <a:stretch/>
        </p:blipFill>
        <p:spPr>
          <a:xfrm>
            <a:off x="6565187" y="1956386"/>
            <a:ext cx="5272158" cy="3230848"/>
          </a:xfrm>
          <a:prstGeom prst="rect">
            <a:avLst/>
          </a:prstGeom>
        </p:spPr>
      </p:pic>
    </p:spTree>
    <p:extLst>
      <p:ext uri="{BB962C8B-B14F-4D97-AF65-F5344CB8AC3E}">
        <p14:creationId xmlns:p14="http://schemas.microsoft.com/office/powerpoint/2010/main" val="297938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5765-03F0-FB60-FF1B-984CB230C119}"/>
              </a:ext>
            </a:extLst>
          </p:cNvPr>
          <p:cNvSpPr>
            <a:spLocks noGrp="1"/>
          </p:cNvSpPr>
          <p:nvPr>
            <p:ph type="title"/>
          </p:nvPr>
        </p:nvSpPr>
        <p:spPr>
          <a:xfrm>
            <a:off x="1442303" y="3429000"/>
            <a:ext cx="9307394" cy="1162878"/>
          </a:xfrm>
        </p:spPr>
        <p:txBody>
          <a:bodyPr/>
          <a:lstStyle/>
          <a:p>
            <a:r>
              <a:rPr lang="en-US" dirty="0"/>
              <a:t>Materials Update</a:t>
            </a:r>
          </a:p>
        </p:txBody>
      </p:sp>
    </p:spTree>
    <p:extLst>
      <p:ext uri="{BB962C8B-B14F-4D97-AF65-F5344CB8AC3E}">
        <p14:creationId xmlns:p14="http://schemas.microsoft.com/office/powerpoint/2010/main" val="24533598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Arkansas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1712" y="1530448"/>
            <a:ext cx="5723569" cy="4484261"/>
          </a:xfrm>
        </p:spPr>
        <p:txBody>
          <a:bodyPr/>
          <a:lstStyle/>
          <a:p>
            <a:pPr>
              <a:lnSpc>
                <a:spcPct val="100000"/>
              </a:lnSpc>
            </a:pPr>
            <a:r>
              <a:rPr lang="en-US" dirty="0"/>
              <a:t>Statewide</a:t>
            </a:r>
          </a:p>
          <a:p>
            <a:pPr>
              <a:lnSpc>
                <a:spcPct val="100000"/>
              </a:lnSpc>
            </a:pPr>
            <a:r>
              <a:rPr lang="en-US" dirty="0"/>
              <a:t>Key hospital network outside of state</a:t>
            </a:r>
          </a:p>
          <a:p>
            <a:pPr lvl="1">
              <a:lnSpc>
                <a:spcPct val="100000"/>
              </a:lnSpc>
              <a:spcBef>
                <a:spcPts val="400"/>
              </a:spcBef>
            </a:pPr>
            <a:r>
              <a:rPr lang="en-US" dirty="0"/>
              <a:t>Memphis, TN – Baptist Memorial </a:t>
            </a:r>
          </a:p>
          <a:p>
            <a:pPr lvl="1">
              <a:lnSpc>
                <a:spcPct val="100000"/>
              </a:lnSpc>
              <a:spcBef>
                <a:spcPts val="400"/>
              </a:spcBef>
            </a:pPr>
            <a:r>
              <a:rPr lang="en-US" dirty="0"/>
              <a:t>Springfield, MO – Cox Health</a:t>
            </a:r>
          </a:p>
          <a:p>
            <a:pPr lvl="1">
              <a:lnSpc>
                <a:spcPct val="100000"/>
              </a:lnSpc>
              <a:spcBef>
                <a:spcPts val="400"/>
              </a:spcBef>
            </a:pPr>
            <a:r>
              <a:rPr lang="en-US" dirty="0"/>
              <a:t>Texarkana, TX – Christus St. Michael</a:t>
            </a:r>
          </a:p>
          <a:p>
            <a:pPr>
              <a:lnSpc>
                <a:spcPct val="100000"/>
              </a:lnSpc>
            </a:pPr>
            <a:r>
              <a:rPr lang="en-US" dirty="0"/>
              <a:t>Delta Dental</a:t>
            </a:r>
          </a:p>
          <a:p>
            <a:pPr lvl="1">
              <a:lnSpc>
                <a:spcPct val="100000"/>
              </a:lnSpc>
            </a:pPr>
            <a:r>
              <a:rPr lang="en-US" dirty="0"/>
              <a:t>Delta Dental MA network created for Wellcare by Allwell</a:t>
            </a:r>
          </a:p>
          <a:p>
            <a:pPr>
              <a:lnSpc>
                <a:spcPct val="100000"/>
              </a:lnSpc>
            </a:pPr>
            <a:r>
              <a:rPr lang="en-US" dirty="0"/>
              <a:t>New Wellcare Spendables Card!</a:t>
            </a:r>
          </a:p>
          <a:p>
            <a:pPr>
              <a:lnSpc>
                <a:spcPct val="100000"/>
              </a:lnSpc>
            </a:pPr>
            <a:r>
              <a:rPr lang="en-US" dirty="0"/>
              <a:t>New All Dual plan for partial dual eligibles</a:t>
            </a:r>
          </a:p>
          <a:p>
            <a:pPr marL="230187" lvl="1" indent="0">
              <a:lnSpc>
                <a:spcPct val="100000"/>
              </a:lnSpc>
              <a:spcBef>
                <a:spcPts val="400"/>
              </a:spcBef>
              <a:buNone/>
            </a:pPr>
            <a:r>
              <a:rPr lang="en-US" dirty="0"/>
              <a:t> </a:t>
            </a:r>
          </a:p>
          <a:p>
            <a:pPr marL="230187" lvl="1" indent="0">
              <a:lnSpc>
                <a:spcPct val="100000"/>
              </a:lnSpc>
              <a:buNone/>
            </a:pPr>
            <a:endParaRPr lang="en-US" dirty="0"/>
          </a:p>
          <a:p>
            <a:pPr lvl="1"/>
            <a:endParaRPr lang="en-US" dirty="0"/>
          </a:p>
          <a:p>
            <a:pPr marL="230187" lvl="1" indent="0">
              <a:buNone/>
            </a:pPr>
            <a:endParaRPr lang="en-US" dirty="0"/>
          </a:p>
          <a:p>
            <a:endParaRPr lang="en-US" dirty="0"/>
          </a:p>
        </p:txBody>
      </p:sp>
      <p:grpSp>
        <p:nvGrpSpPr>
          <p:cNvPr id="2" name="Group 1">
            <a:extLst>
              <a:ext uri="{FF2B5EF4-FFF2-40B4-BE49-F238E27FC236}">
                <a16:creationId xmlns:a16="http://schemas.microsoft.com/office/drawing/2014/main" id="{FBF1E68E-D532-F0E3-AF77-F18E46E3E3FF}"/>
              </a:ext>
            </a:extLst>
          </p:cNvPr>
          <p:cNvGrpSpPr/>
          <p:nvPr/>
        </p:nvGrpSpPr>
        <p:grpSpPr>
          <a:xfrm>
            <a:off x="7230429" y="1648004"/>
            <a:ext cx="4339446" cy="4418910"/>
            <a:chOff x="7262972" y="1265169"/>
            <a:chExt cx="4339446" cy="4418910"/>
          </a:xfrm>
        </p:grpSpPr>
        <p:grpSp>
          <p:nvGrpSpPr>
            <p:cNvPr id="9" name="Group 8">
              <a:extLst>
                <a:ext uri="{FF2B5EF4-FFF2-40B4-BE49-F238E27FC236}">
                  <a16:creationId xmlns:a16="http://schemas.microsoft.com/office/drawing/2014/main" id="{94F3ABB8-A141-B135-4C87-AC7F9CD244C0}"/>
                </a:ext>
              </a:extLst>
            </p:cNvPr>
            <p:cNvGrpSpPr/>
            <p:nvPr/>
          </p:nvGrpSpPr>
          <p:grpSpPr>
            <a:xfrm>
              <a:off x="7262972" y="1265169"/>
              <a:ext cx="4339446" cy="3644662"/>
              <a:chOff x="6835168" y="1664048"/>
              <a:chExt cx="4339446" cy="3644662"/>
            </a:xfrm>
          </p:grpSpPr>
          <p:pic>
            <p:nvPicPr>
              <p:cNvPr id="18" name="Picture 17">
                <a:extLst>
                  <a:ext uri="{FF2B5EF4-FFF2-40B4-BE49-F238E27FC236}">
                    <a16:creationId xmlns:a16="http://schemas.microsoft.com/office/drawing/2014/main" id="{38F26E0E-DA52-3F2B-1B1E-D5E0B36A24D4}"/>
                  </a:ext>
                </a:extLst>
              </p:cNvPr>
              <p:cNvPicPr>
                <a:picLocks noChangeAspect="1"/>
              </p:cNvPicPr>
              <p:nvPr/>
            </p:nvPicPr>
            <p:blipFill>
              <a:blip r:embed="rId2"/>
              <a:srcRect/>
              <a:stretch/>
            </p:blipFill>
            <p:spPr>
              <a:xfrm>
                <a:off x="6835168" y="1664048"/>
                <a:ext cx="4296356" cy="3644662"/>
              </a:xfrm>
              <a:prstGeom prst="rect">
                <a:avLst/>
              </a:prstGeom>
            </p:spPr>
          </p:pic>
          <p:sp>
            <p:nvSpPr>
              <p:cNvPr id="19" name="Rectangle 18">
                <a:extLst>
                  <a:ext uri="{FF2B5EF4-FFF2-40B4-BE49-F238E27FC236}">
                    <a16:creationId xmlns:a16="http://schemas.microsoft.com/office/drawing/2014/main" id="{AC491A0B-CF1F-23E5-370B-14105E306BA5}"/>
                  </a:ext>
                </a:extLst>
              </p:cNvPr>
              <p:cNvSpPr/>
              <p:nvPr/>
            </p:nvSpPr>
            <p:spPr>
              <a:xfrm>
                <a:off x="9959768" y="4341272"/>
                <a:ext cx="1214846"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4978AAE-6879-812A-8500-E7B10F675474}"/>
                </a:ext>
              </a:extLst>
            </p:cNvPr>
            <p:cNvGrpSpPr/>
            <p:nvPr/>
          </p:nvGrpSpPr>
          <p:grpSpPr>
            <a:xfrm>
              <a:off x="8288913" y="5037748"/>
              <a:ext cx="1893175" cy="646331"/>
              <a:chOff x="6910870" y="1174813"/>
              <a:chExt cx="1893175" cy="646331"/>
            </a:xfrm>
          </p:grpSpPr>
          <p:sp>
            <p:nvSpPr>
              <p:cNvPr id="12" name="TextBox 11">
                <a:extLst>
                  <a:ext uri="{FF2B5EF4-FFF2-40B4-BE49-F238E27FC236}">
                    <a16:creationId xmlns:a16="http://schemas.microsoft.com/office/drawing/2014/main" id="{B1DC8ED3-7FC1-36C9-5912-43D2DA243206}"/>
                  </a:ext>
                </a:extLst>
              </p:cNvPr>
              <p:cNvSpPr txBox="1"/>
              <p:nvPr/>
            </p:nvSpPr>
            <p:spPr>
              <a:xfrm>
                <a:off x="7149354" y="1174813"/>
                <a:ext cx="1654691" cy="646331"/>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Wellcare</a:t>
                </a:r>
              </a:p>
            </p:txBody>
          </p:sp>
          <p:sp>
            <p:nvSpPr>
              <p:cNvPr id="14" name="Rectangle 13">
                <a:extLst>
                  <a:ext uri="{FF2B5EF4-FFF2-40B4-BE49-F238E27FC236}">
                    <a16:creationId xmlns:a16="http://schemas.microsoft.com/office/drawing/2014/main" id="{B2CBA36F-F150-5F9E-2008-1F41AC048EE6}"/>
                  </a:ext>
                </a:extLst>
              </p:cNvPr>
              <p:cNvSpPr/>
              <p:nvPr/>
            </p:nvSpPr>
            <p:spPr>
              <a:xfrm>
                <a:off x="6910870" y="1299686"/>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9325597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Arkansas | </a:t>
            </a:r>
            <a:r>
              <a:rPr lang="en-US" sz="3000" i="1" dirty="0"/>
              <a:t>At a Glance</a:t>
            </a:r>
            <a:endParaRPr lang="en-US" dirty="0"/>
          </a:p>
        </p:txBody>
      </p:sp>
      <p:sp>
        <p:nvSpPr>
          <p:cNvPr id="4" name="TextBox 3">
            <a:extLst>
              <a:ext uri="{FF2B5EF4-FFF2-40B4-BE49-F238E27FC236}">
                <a16:creationId xmlns:a16="http://schemas.microsoft.com/office/drawing/2014/main" id="{F145549D-760C-58BF-A631-92754C28DE9F}"/>
              </a:ext>
            </a:extLst>
          </p:cNvPr>
          <p:cNvSpPr txBox="1"/>
          <p:nvPr/>
        </p:nvSpPr>
        <p:spPr>
          <a:xfrm>
            <a:off x="7024546" y="6353313"/>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4">
            <a:extLst>
              <a:ext uri="{FF2B5EF4-FFF2-40B4-BE49-F238E27FC236}">
                <a16:creationId xmlns:a16="http://schemas.microsoft.com/office/drawing/2014/main" id="{307207D5-D359-CDB1-441B-5B1DFB77001A}"/>
              </a:ext>
            </a:extLst>
          </p:cNvPr>
          <p:cNvGraphicFramePr>
            <a:graphicFrameLocks noGrp="1"/>
          </p:cNvGraphicFramePr>
          <p:nvPr>
            <p:extLst>
              <p:ext uri="{D42A27DB-BD31-4B8C-83A1-F6EECF244321}">
                <p14:modId xmlns:p14="http://schemas.microsoft.com/office/powerpoint/2010/main" val="2927466637"/>
              </p:ext>
            </p:extLst>
          </p:nvPr>
        </p:nvGraphicFramePr>
        <p:xfrm>
          <a:off x="622125" y="1648004"/>
          <a:ext cx="10947751" cy="4236720"/>
        </p:xfrm>
        <a:graphic>
          <a:graphicData uri="http://schemas.openxmlformats.org/drawingml/2006/table">
            <a:tbl>
              <a:tblPr firstRow="1" bandRow="1">
                <a:tableStyleId>{5C22544A-7EE6-4342-B048-85BDC9FD1C3A}</a:tableStyleId>
              </a:tblPr>
              <a:tblGrid>
                <a:gridCol w="2342026">
                  <a:extLst>
                    <a:ext uri="{9D8B030D-6E8A-4147-A177-3AD203B41FA5}">
                      <a16:colId xmlns:a16="http://schemas.microsoft.com/office/drawing/2014/main" val="1876114676"/>
                    </a:ext>
                  </a:extLst>
                </a:gridCol>
                <a:gridCol w="2342026">
                  <a:extLst>
                    <a:ext uri="{9D8B030D-6E8A-4147-A177-3AD203B41FA5}">
                      <a16:colId xmlns:a16="http://schemas.microsoft.com/office/drawing/2014/main" val="213999969"/>
                    </a:ext>
                  </a:extLst>
                </a:gridCol>
                <a:gridCol w="6263699">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dirty="0">
                          <a:solidFill>
                            <a:schemeClr val="tx1"/>
                          </a:solidFill>
                        </a:rPr>
                        <a:t>Wellcare Dual Access Open (H0270-002)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$1,920</a:t>
                      </a:r>
                    </a:p>
                    <a:p>
                      <a:pPr marL="457200" lvl="1" indent="-228600">
                        <a:buFont typeface="Wingdings" pitchFamily="2" charset="2"/>
                        <a:buChar char="§"/>
                        <a:tabLst/>
                      </a:pPr>
                      <a:r>
                        <a:rPr lang="en-US" sz="1400" dirty="0">
                          <a:solidFill>
                            <a:schemeClr val="tx1"/>
                          </a:solidFill>
                        </a:rPr>
                        <a:t>Monthly </a:t>
                      </a:r>
                      <a:r>
                        <a:rPr lang="en-US" sz="1400" kern="1200" dirty="0">
                          <a:solidFill>
                            <a:schemeClr val="tx1"/>
                          </a:solidFill>
                          <a:latin typeface="+mn-lt"/>
                          <a:ea typeface="+mn-ea"/>
                          <a:cs typeface="+mn-cs"/>
                        </a:rPr>
                        <a:t>Utilities</a:t>
                      </a:r>
                      <a:r>
                        <a:rPr lang="en-US" sz="1400" dirty="0">
                          <a:solidFill>
                            <a:schemeClr val="tx1"/>
                          </a:solidFill>
                        </a:rPr>
                        <a:t>, Rent, Gas, Healthy Food, OTC, DVH - $160, Rolling</a:t>
                      </a:r>
                    </a:p>
                    <a:p>
                      <a:pPr marL="228600" indent="-228600">
                        <a:buFont typeface="Arial" panose="020B0604020202020204" pitchFamily="34" charset="0"/>
                        <a:buChar char="•"/>
                        <a:tabLst/>
                      </a:pPr>
                      <a:r>
                        <a:rPr lang="en-US" sz="1400" dirty="0">
                          <a:solidFill>
                            <a:schemeClr val="tx1"/>
                          </a:solidFill>
                        </a:rPr>
                        <a:t>Dental with dentures - $2,000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r>
                        <a:rPr lang="en-US" sz="1400" dirty="0">
                          <a:solidFill>
                            <a:schemeClr val="tx1"/>
                          </a:solidFill>
                        </a:rPr>
                        <a:t>Wellcare No Premium</a:t>
                      </a:r>
                    </a:p>
                    <a:p>
                      <a:r>
                        <a:rPr lang="en-US" sz="1400">
                          <a:solidFill>
                            <a:schemeClr val="tx1"/>
                          </a:solidFill>
                        </a:rPr>
                        <a:t>(H9630-002)</a:t>
                      </a:r>
                      <a:endParaRPr lang="en-US" sz="1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$600</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OTC, DVH - $50, Rolling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Dental with dentures - $2,000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5284255"/>
                  </a:ext>
                </a:extLst>
              </a:tr>
              <a:tr h="548640">
                <a:tc>
                  <a:txBody>
                    <a:bodyPr/>
                    <a:lstStyle/>
                    <a:p>
                      <a:r>
                        <a:rPr lang="en-US" sz="1400" dirty="0">
                          <a:solidFill>
                            <a:schemeClr val="tx1"/>
                          </a:solidFill>
                        </a:rPr>
                        <a:t>Wellcare Dual Access</a:t>
                      </a:r>
                    </a:p>
                    <a:p>
                      <a:r>
                        <a:rPr lang="en-US" sz="1400" dirty="0">
                          <a:solidFill>
                            <a:schemeClr val="tx1"/>
                          </a:solidFill>
                        </a:rPr>
                        <a:t>(H9630-010)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$1,980</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Utilities, Rent, Gas, Healthy Food, OTC, DVH - $165, Rolling</a:t>
                      </a:r>
                    </a:p>
                    <a:p>
                      <a:pPr marL="228600" indent="-228600">
                        <a:buFont typeface="Arial" panose="020B0604020202020204" pitchFamily="34" charset="0"/>
                        <a:buChar char="•"/>
                        <a:tabLst/>
                      </a:pPr>
                      <a:r>
                        <a:rPr lang="en-US" sz="1400" dirty="0">
                          <a:solidFill>
                            <a:schemeClr val="tx1"/>
                          </a:solidFill>
                        </a:rPr>
                        <a:t>Dental with dentures - $3,000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0550823"/>
                  </a:ext>
                </a:extLst>
              </a:tr>
              <a:tr h="548640">
                <a:tc>
                  <a:txBody>
                    <a:bodyPr/>
                    <a:lstStyle/>
                    <a:p>
                      <a:r>
                        <a:rPr lang="en-US" sz="1400" dirty="0">
                          <a:solidFill>
                            <a:schemeClr val="tx1"/>
                          </a:solidFill>
                        </a:rPr>
                        <a:t>Wellcare Dual Liberty</a:t>
                      </a:r>
                    </a:p>
                    <a:p>
                      <a:r>
                        <a:rPr lang="en-US" sz="1400" dirty="0">
                          <a:solidFill>
                            <a:schemeClr val="tx1"/>
                          </a:solidFill>
                        </a:rPr>
                        <a:t>(H9630-011)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$2,220</a:t>
                      </a:r>
                    </a:p>
                    <a:p>
                      <a:pPr marL="514350" marR="0" lvl="1"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Utilities, Rent, Gas, Healthy Food, OTC, DVH - $185, Rolling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Dental with dentures - $4,000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55775169"/>
                  </a:ext>
                </a:extLst>
              </a:tr>
              <a:tr h="548640">
                <a:tc>
                  <a:txBody>
                    <a:bodyPr/>
                    <a:lstStyle/>
                    <a:p>
                      <a:r>
                        <a:rPr lang="en-US" sz="1400" dirty="0">
                          <a:solidFill>
                            <a:schemeClr val="tx1"/>
                          </a:solidFill>
                        </a:rPr>
                        <a:t>Wellcare All Dual Assure</a:t>
                      </a:r>
                    </a:p>
                    <a:p>
                      <a:r>
                        <a:rPr lang="en-US" sz="1400" dirty="0">
                          <a:solidFill>
                            <a:schemeClr val="tx1"/>
                          </a:solidFill>
                        </a:rPr>
                        <a:t>(H9630-014)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rPr>
                        <a:t>New Plan</a:t>
                      </a:r>
                    </a:p>
                    <a:p>
                      <a:pPr marL="228600" indent="-228600">
                        <a:buFont typeface="Arial" panose="020B0604020202020204" pitchFamily="34" charset="0"/>
                        <a:buChar char="•"/>
                        <a:tabLst/>
                      </a:pPr>
                      <a:r>
                        <a:rPr lang="en-US" sz="1400" dirty="0">
                          <a:solidFill>
                            <a:schemeClr val="tx1"/>
                          </a:solidFill>
                        </a:rPr>
                        <a:t>Spendables Card - $960</a:t>
                      </a:r>
                    </a:p>
                    <a:p>
                      <a:pPr marL="514350" lvl="1" indent="-285750">
                        <a:buFont typeface="Wingdings" pitchFamily="2" charset="2"/>
                        <a:buChar char="§"/>
                        <a:tabLst/>
                      </a:pPr>
                      <a:r>
                        <a:rPr lang="en-US" sz="1400" dirty="0">
                          <a:solidFill>
                            <a:schemeClr val="tx1"/>
                          </a:solidFill>
                        </a:rPr>
                        <a:t>Monthly Utilities, Rent, Gas, Healthy Food, OTC, DVH - $80, Rolling</a:t>
                      </a:r>
                    </a:p>
                    <a:p>
                      <a:pPr marL="228600" indent="-228600">
                        <a:buFont typeface="Arial" panose="020B0604020202020204" pitchFamily="34" charset="0"/>
                        <a:buChar char="•"/>
                        <a:tabLst/>
                      </a:pPr>
                      <a:r>
                        <a:rPr lang="en-US" sz="1400" dirty="0">
                          <a:solidFill>
                            <a:schemeClr val="tx1"/>
                          </a:solidFill>
                        </a:rPr>
                        <a:t>Dental with dentures - $2,500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06697696"/>
                  </a:ext>
                </a:extLst>
              </a:tr>
            </a:tbl>
          </a:graphicData>
        </a:graphic>
      </p:graphicFrame>
    </p:spTree>
    <p:extLst>
      <p:ext uri="{BB962C8B-B14F-4D97-AF65-F5344CB8AC3E}">
        <p14:creationId xmlns:p14="http://schemas.microsoft.com/office/powerpoint/2010/main" val="509798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Illinois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648004"/>
            <a:ext cx="7016037" cy="4950629"/>
          </a:xfrm>
        </p:spPr>
        <p:txBody>
          <a:bodyPr/>
          <a:lstStyle/>
          <a:p>
            <a:pPr>
              <a:lnSpc>
                <a:spcPct val="100000"/>
              </a:lnSpc>
            </a:pPr>
            <a:r>
              <a:rPr lang="en-US" dirty="0"/>
              <a:t>95-county service area </a:t>
            </a:r>
          </a:p>
          <a:p>
            <a:pPr>
              <a:lnSpc>
                <a:spcPct val="100000"/>
              </a:lnSpc>
            </a:pPr>
            <a:r>
              <a:rPr lang="en-US" dirty="0"/>
              <a:t>Array of products offered</a:t>
            </a:r>
          </a:p>
          <a:p>
            <a:pPr marL="457200" indent="-225425">
              <a:lnSpc>
                <a:spcPct val="100000"/>
              </a:lnSpc>
              <a:spcBef>
                <a:spcPts val="300"/>
              </a:spcBef>
              <a:buClr>
                <a:schemeClr val="accent6"/>
              </a:buClr>
              <a:buFont typeface="Wingdings" pitchFamily="2" charset="2"/>
              <a:buChar char="§"/>
            </a:pPr>
            <a:r>
              <a:rPr lang="en-US" dirty="0"/>
              <a:t>HMO, HMO-POS, PPO</a:t>
            </a:r>
          </a:p>
          <a:p>
            <a:pPr>
              <a:lnSpc>
                <a:spcPct val="100000"/>
              </a:lnSpc>
            </a:pPr>
            <a:r>
              <a:rPr lang="en-US" dirty="0"/>
              <a:t>Strong provider network</a:t>
            </a:r>
          </a:p>
          <a:p>
            <a:pPr marL="457200" indent="-225425">
              <a:lnSpc>
                <a:spcPct val="100000"/>
              </a:lnSpc>
              <a:spcBef>
                <a:spcPts val="300"/>
              </a:spcBef>
              <a:buClr>
                <a:schemeClr val="accent6"/>
              </a:buClr>
              <a:buFont typeface="Wingdings" pitchFamily="2" charset="2"/>
              <a:buChar char="§"/>
            </a:pPr>
            <a:r>
              <a:rPr lang="en-US" dirty="0"/>
              <a:t>Oak Street Health</a:t>
            </a:r>
          </a:p>
          <a:p>
            <a:pPr marL="457200" indent="-225425">
              <a:lnSpc>
                <a:spcPct val="100000"/>
              </a:lnSpc>
              <a:spcBef>
                <a:spcPts val="300"/>
              </a:spcBef>
              <a:buClr>
                <a:schemeClr val="accent6"/>
              </a:buClr>
              <a:buFont typeface="Wingdings" pitchFamily="2" charset="2"/>
              <a:buChar char="§"/>
            </a:pPr>
            <a:r>
              <a:rPr lang="en-US" dirty="0"/>
              <a:t>JenCare Senior Medical</a:t>
            </a:r>
          </a:p>
          <a:p>
            <a:pPr marL="457200" indent="-225425">
              <a:lnSpc>
                <a:spcPct val="100000"/>
              </a:lnSpc>
              <a:spcBef>
                <a:spcPts val="300"/>
              </a:spcBef>
              <a:buClr>
                <a:schemeClr val="accent6"/>
              </a:buClr>
              <a:buFont typeface="Wingdings" pitchFamily="2" charset="2"/>
              <a:buChar char="§"/>
            </a:pPr>
            <a:r>
              <a:rPr lang="en-US" dirty="0"/>
              <a:t>Solid supporting partner groups in Advocate Health, Cook County Stronger System, UIC Med., Access Health  </a:t>
            </a:r>
          </a:p>
          <a:p>
            <a:r>
              <a:rPr lang="en-US" dirty="0"/>
              <a:t>New Wellcare Spendables Card!</a:t>
            </a:r>
          </a:p>
          <a:p>
            <a:pPr marL="0" indent="0">
              <a:buNone/>
            </a:pPr>
            <a:endParaRPr lang="en-US" dirty="0"/>
          </a:p>
        </p:txBody>
      </p:sp>
      <p:grpSp>
        <p:nvGrpSpPr>
          <p:cNvPr id="19" name="Group 18">
            <a:extLst>
              <a:ext uri="{FF2B5EF4-FFF2-40B4-BE49-F238E27FC236}">
                <a16:creationId xmlns:a16="http://schemas.microsoft.com/office/drawing/2014/main" id="{F61B0974-CF22-4199-0F02-6062AA8E4B49}"/>
              </a:ext>
            </a:extLst>
          </p:cNvPr>
          <p:cNvGrpSpPr/>
          <p:nvPr/>
        </p:nvGrpSpPr>
        <p:grpSpPr>
          <a:xfrm>
            <a:off x="7280062" y="739716"/>
            <a:ext cx="3674450" cy="5709805"/>
            <a:chOff x="7178462" y="790751"/>
            <a:chExt cx="3674450" cy="5709805"/>
          </a:xfrm>
        </p:grpSpPr>
        <p:grpSp>
          <p:nvGrpSpPr>
            <p:cNvPr id="20" name="Group 19">
              <a:extLst>
                <a:ext uri="{FF2B5EF4-FFF2-40B4-BE49-F238E27FC236}">
                  <a16:creationId xmlns:a16="http://schemas.microsoft.com/office/drawing/2014/main" id="{6714D171-2498-4C71-B17A-9DF7550BBD40}"/>
                </a:ext>
              </a:extLst>
            </p:cNvPr>
            <p:cNvGrpSpPr/>
            <p:nvPr/>
          </p:nvGrpSpPr>
          <p:grpSpPr>
            <a:xfrm>
              <a:off x="7388324" y="790751"/>
              <a:ext cx="3464588" cy="5709805"/>
              <a:chOff x="7277439" y="646960"/>
              <a:chExt cx="3464588" cy="5709805"/>
            </a:xfrm>
          </p:grpSpPr>
          <p:pic>
            <p:nvPicPr>
              <p:cNvPr id="25" name="Picture 24">
                <a:extLst>
                  <a:ext uri="{FF2B5EF4-FFF2-40B4-BE49-F238E27FC236}">
                    <a16:creationId xmlns:a16="http://schemas.microsoft.com/office/drawing/2014/main" id="{5562B1C5-526C-45A6-632B-7E6E6AC3091A}"/>
                  </a:ext>
                </a:extLst>
              </p:cNvPr>
              <p:cNvPicPr>
                <a:picLocks noChangeAspect="1"/>
              </p:cNvPicPr>
              <p:nvPr/>
            </p:nvPicPr>
            <p:blipFill rotWithShape="1">
              <a:blip r:embed="rId2"/>
              <a:srcRect l="-7126" t="-5847" r="-8551" b="-2321"/>
              <a:stretch/>
            </p:blipFill>
            <p:spPr>
              <a:xfrm>
                <a:off x="7277439" y="646960"/>
                <a:ext cx="3464588" cy="5709805"/>
              </a:xfrm>
              <a:prstGeom prst="rect">
                <a:avLst/>
              </a:prstGeom>
            </p:spPr>
          </p:pic>
          <p:sp>
            <p:nvSpPr>
              <p:cNvPr id="26" name="Rectangle 25">
                <a:extLst>
                  <a:ext uri="{FF2B5EF4-FFF2-40B4-BE49-F238E27FC236}">
                    <a16:creationId xmlns:a16="http://schemas.microsoft.com/office/drawing/2014/main" id="{24A77B57-C7E9-DCF2-1478-BC09A8D77B51}"/>
                  </a:ext>
                </a:extLst>
              </p:cNvPr>
              <p:cNvSpPr/>
              <p:nvPr/>
            </p:nvSpPr>
            <p:spPr>
              <a:xfrm>
                <a:off x="7277439" y="5401864"/>
                <a:ext cx="1270028" cy="412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190F0A42-C12F-510B-B2A8-475FBD690FA8}"/>
                </a:ext>
              </a:extLst>
            </p:cNvPr>
            <p:cNvGrpSpPr/>
            <p:nvPr/>
          </p:nvGrpSpPr>
          <p:grpSpPr>
            <a:xfrm>
              <a:off x="7178462" y="5502357"/>
              <a:ext cx="2003639" cy="684044"/>
              <a:chOff x="7116355" y="1431587"/>
              <a:chExt cx="1893175" cy="646331"/>
            </a:xfrm>
          </p:grpSpPr>
          <p:sp>
            <p:nvSpPr>
              <p:cNvPr id="22" name="TextBox 21">
                <a:extLst>
                  <a:ext uri="{FF2B5EF4-FFF2-40B4-BE49-F238E27FC236}">
                    <a16:creationId xmlns:a16="http://schemas.microsoft.com/office/drawing/2014/main" id="{EE027D80-64F7-3CE5-33FD-29C47A94083D}"/>
                  </a:ext>
                </a:extLst>
              </p:cNvPr>
              <p:cNvSpPr txBox="1"/>
              <p:nvPr/>
            </p:nvSpPr>
            <p:spPr>
              <a:xfrm>
                <a:off x="7354839" y="1431587"/>
                <a:ext cx="1654691" cy="646331"/>
              </a:xfrm>
              <a:prstGeom prst="rect">
                <a:avLst/>
              </a:prstGeom>
              <a:noFill/>
            </p:spPr>
            <p:txBody>
              <a:bodyPr wrap="square" rtlCol="0">
                <a:noAutofit/>
              </a:bodyPr>
              <a:lstStyle/>
              <a:p>
                <a:pPr>
                  <a:lnSpc>
                    <a:spcPct val="120000"/>
                  </a:lnSpc>
                </a:pPr>
                <a:r>
                  <a:rPr lang="en-US" dirty="0"/>
                  <a:t>Wellcare</a:t>
                </a:r>
              </a:p>
            </p:txBody>
          </p:sp>
          <p:sp>
            <p:nvSpPr>
              <p:cNvPr id="23" name="Rectangle 22">
                <a:extLst>
                  <a:ext uri="{FF2B5EF4-FFF2-40B4-BE49-F238E27FC236}">
                    <a16:creationId xmlns:a16="http://schemas.microsoft.com/office/drawing/2014/main" id="{B35FFF7A-AB4B-2D69-5212-616BC1956258}"/>
                  </a:ext>
                </a:extLst>
              </p:cNvPr>
              <p:cNvSpPr/>
              <p:nvPr/>
            </p:nvSpPr>
            <p:spPr>
              <a:xfrm>
                <a:off x="7116355" y="1556461"/>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1096869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19AB043-8210-704E-8808-90DCD28B512F}"/>
              </a:ext>
            </a:extLst>
          </p:cNvPr>
          <p:cNvGraphicFramePr>
            <a:graphicFrameLocks noGrp="1"/>
          </p:cNvGraphicFramePr>
          <p:nvPr/>
        </p:nvGraphicFramePr>
        <p:xfrm>
          <a:off x="622125" y="1692060"/>
          <a:ext cx="10947751" cy="3474720"/>
        </p:xfrm>
        <a:graphic>
          <a:graphicData uri="http://schemas.openxmlformats.org/drawingml/2006/table">
            <a:tbl>
              <a:tblPr firstRow="1" bandRow="1">
                <a:tableStyleId>{5C22544A-7EE6-4342-B048-85BDC9FD1C3A}</a:tableStyleId>
              </a:tblPr>
              <a:tblGrid>
                <a:gridCol w="2342026">
                  <a:extLst>
                    <a:ext uri="{9D8B030D-6E8A-4147-A177-3AD203B41FA5}">
                      <a16:colId xmlns:a16="http://schemas.microsoft.com/office/drawing/2014/main" val="1876114676"/>
                    </a:ext>
                  </a:extLst>
                </a:gridCol>
                <a:gridCol w="2342026">
                  <a:extLst>
                    <a:ext uri="{9D8B030D-6E8A-4147-A177-3AD203B41FA5}">
                      <a16:colId xmlns:a16="http://schemas.microsoft.com/office/drawing/2014/main" val="213999969"/>
                    </a:ext>
                  </a:extLst>
                </a:gridCol>
                <a:gridCol w="6263699">
                  <a:extLst>
                    <a:ext uri="{9D8B030D-6E8A-4147-A177-3AD203B41FA5}">
                      <a16:colId xmlns:a16="http://schemas.microsoft.com/office/drawing/2014/main" val="1077905729"/>
                    </a:ext>
                  </a:extLst>
                </a:gridCol>
              </a:tblGrid>
              <a:tr h="365760">
                <a:tc>
                  <a:txBody>
                    <a:bodyPr/>
                    <a:lstStyle/>
                    <a:p>
                      <a:r>
                        <a:rPr lang="en-US" sz="1600" dirty="0"/>
                        <a:t>Normal (No 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pPr algn="l"/>
                      <a:r>
                        <a:rPr lang="en-US" sz="1400" dirty="0"/>
                        <a:t>Wellcare</a:t>
                      </a:r>
                      <a:r>
                        <a:rPr lang="en-US" sz="1400" baseline="0" dirty="0"/>
                        <a:t> No Premium </a:t>
                      </a:r>
                      <a:r>
                        <a:rPr lang="en-US" sz="1400" dirty="0"/>
                        <a:t>Exclusive (H5779-007)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$540</a:t>
                      </a:r>
                    </a:p>
                    <a:p>
                      <a:pPr marL="457200" lvl="1" indent="-228600">
                        <a:buFont typeface="Wingdings" pitchFamily="2" charset="2"/>
                        <a:buChar char="§"/>
                        <a:tabLst/>
                      </a:pPr>
                      <a:r>
                        <a:rPr lang="en-US" sz="1400" dirty="0">
                          <a:solidFill>
                            <a:schemeClr val="tx1"/>
                          </a:solidFill>
                        </a:rPr>
                        <a:t> Monthly OTC, DVH - $45, Rolling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r>
                        <a:rPr lang="en-US" sz="1400" dirty="0">
                          <a:solidFill>
                            <a:schemeClr val="tx1"/>
                          </a:solidFill>
                        </a:rPr>
                        <a:t>Wellcare No Premium Essential (H5779-002)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baseline="0" dirty="0"/>
                        <a:t>Available in 95 counties</a:t>
                      </a:r>
                    </a:p>
                    <a:p>
                      <a:pPr marL="228600" indent="-228600">
                        <a:buFont typeface="Arial" panose="020B0604020202020204" pitchFamily="34" charset="0"/>
                        <a:buChar char="•"/>
                        <a:tabLst/>
                      </a:pPr>
                      <a:r>
                        <a:rPr lang="en-US" sz="1400" baseline="0" dirty="0"/>
                        <a:t>$3,000 Dental includes dentures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5284255"/>
                  </a:ext>
                </a:extLst>
              </a:tr>
              <a:tr h="548640">
                <a:tc>
                  <a:txBody>
                    <a:bodyPr/>
                    <a:lstStyle/>
                    <a:p>
                      <a:r>
                        <a:rPr lang="en-US" sz="1400" dirty="0"/>
                        <a:t>Wellcare No Premium </a:t>
                      </a:r>
                    </a:p>
                    <a:p>
                      <a:r>
                        <a:rPr lang="en-US" sz="1400" dirty="0"/>
                        <a:t>(H1416-009)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HMO-POS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Spendables Card - $660</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OTC, DVH - $55, Rolling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$5,000 Dental includes dentures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0550823"/>
                  </a:ext>
                </a:extLst>
              </a:tr>
              <a:tr h="548640">
                <a:tc>
                  <a:txBody>
                    <a:bodyPr/>
                    <a:lstStyle/>
                    <a:p>
                      <a:pPr algn="l"/>
                      <a:r>
                        <a:rPr lang="en-US" sz="1400" dirty="0"/>
                        <a:t>Wellcare Assist Compass</a:t>
                      </a:r>
                    </a:p>
                    <a:p>
                      <a:pPr algn="l"/>
                      <a:r>
                        <a:rPr lang="en-US" sz="1400" dirty="0"/>
                        <a:t>(H1416-023)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baseline="0" dirty="0"/>
                        <a:t>LIS-centric plan</a:t>
                      </a:r>
                    </a:p>
                    <a:p>
                      <a:pPr marL="228600" indent="-228600">
                        <a:buFont typeface="Arial" panose="020B0604020202020204" pitchFamily="34" charset="0"/>
                        <a:buChar char="•"/>
                        <a:tabLst/>
                      </a:pPr>
                      <a:r>
                        <a:rPr lang="en-US" sz="1400" baseline="0" dirty="0"/>
                        <a:t>Spendables Card - $720</a:t>
                      </a:r>
                    </a:p>
                    <a:p>
                      <a:pPr marL="457200" lvl="1" indent="-228600">
                        <a:buFont typeface="Wingdings" pitchFamily="2" charset="2"/>
                        <a:buChar char="§"/>
                        <a:tabLst/>
                      </a:pPr>
                      <a:r>
                        <a:rPr lang="en-US" sz="1400" baseline="0" dirty="0"/>
                        <a:t>Monthly OTC, DVH - $60 Rolling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55775169"/>
                  </a:ext>
                </a:extLst>
              </a:tr>
              <a:tr h="548640">
                <a:tc>
                  <a:txBody>
                    <a:bodyPr/>
                    <a:lstStyle/>
                    <a:p>
                      <a:r>
                        <a:rPr lang="en-US" sz="1400" dirty="0">
                          <a:solidFill>
                            <a:schemeClr val="tx1"/>
                          </a:solidFill>
                        </a:rPr>
                        <a:t>Wellcare No Premium Open (H6713-001)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pPr>
                      <a:r>
                        <a:rPr lang="en-US" sz="1400" dirty="0">
                          <a:solidFill>
                            <a:schemeClr val="tx1"/>
                          </a:solidFill>
                        </a:rPr>
                        <a:t>Spendables Card - $120</a:t>
                      </a:r>
                    </a:p>
                    <a:p>
                      <a:pPr marL="228600" indent="-228600">
                        <a:buFont typeface="Arial" panose="020B0604020202020204" pitchFamily="34" charset="0"/>
                        <a:buChar char="•"/>
                      </a:pPr>
                      <a:r>
                        <a:rPr lang="en-US" sz="1400" dirty="0">
                          <a:solidFill>
                            <a:schemeClr val="tx1"/>
                          </a:solidFill>
                        </a:rPr>
                        <a:t>Available in 95 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06697696"/>
                  </a:ext>
                </a:extLst>
              </a:tr>
            </a:tbl>
          </a:graphicData>
        </a:graphic>
      </p:graphicFrame>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Illinois | </a:t>
            </a:r>
            <a:r>
              <a:rPr lang="en-US" sz="3000" i="1" dirty="0"/>
              <a:t>At a Glance</a:t>
            </a:r>
            <a:endParaRPr lang="en-US" dirty="0"/>
          </a:p>
        </p:txBody>
      </p:sp>
      <p:sp>
        <p:nvSpPr>
          <p:cNvPr id="5" name="TextBox 4">
            <a:extLst>
              <a:ext uri="{FF2B5EF4-FFF2-40B4-BE49-F238E27FC236}">
                <a16:creationId xmlns:a16="http://schemas.microsoft.com/office/drawing/2014/main" id="{11F7994C-2CBF-DA70-9EBB-789F67DFD82D}"/>
              </a:ext>
            </a:extLst>
          </p:cNvPr>
          <p:cNvSpPr txBox="1"/>
          <p:nvPr/>
        </p:nvSpPr>
        <p:spPr>
          <a:xfrm>
            <a:off x="7024546" y="6258691"/>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0556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Indiana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633611"/>
            <a:ext cx="6487592" cy="3590777"/>
          </a:xfrm>
        </p:spPr>
        <p:txBody>
          <a:bodyPr/>
          <a:lstStyle/>
          <a:p>
            <a:pPr>
              <a:lnSpc>
                <a:spcPct val="100000"/>
              </a:lnSpc>
            </a:pPr>
            <a:r>
              <a:rPr lang="en-US" dirty="0"/>
              <a:t>Statewide</a:t>
            </a:r>
          </a:p>
          <a:p>
            <a:pPr>
              <a:lnSpc>
                <a:spcPct val="100000"/>
              </a:lnSpc>
            </a:pPr>
            <a:r>
              <a:rPr lang="en-US" dirty="0"/>
              <a:t>Strong provider network</a:t>
            </a:r>
          </a:p>
          <a:p>
            <a:pPr lvl="1">
              <a:lnSpc>
                <a:spcPct val="100000"/>
              </a:lnSpc>
            </a:pPr>
            <a:r>
              <a:rPr lang="en-US" dirty="0"/>
              <a:t>Oak Street Health</a:t>
            </a:r>
          </a:p>
          <a:p>
            <a:pPr lvl="1">
              <a:lnSpc>
                <a:spcPct val="100000"/>
              </a:lnSpc>
            </a:pPr>
            <a:r>
              <a:rPr lang="en-US" dirty="0"/>
              <a:t>Ascension</a:t>
            </a:r>
          </a:p>
          <a:p>
            <a:pPr>
              <a:lnSpc>
                <a:spcPct val="100000"/>
              </a:lnSpc>
            </a:pPr>
            <a:r>
              <a:rPr lang="en-US" dirty="0"/>
              <a:t>Array of products offered</a:t>
            </a:r>
          </a:p>
          <a:p>
            <a:pPr lvl="1">
              <a:lnSpc>
                <a:spcPct val="100000"/>
              </a:lnSpc>
            </a:pPr>
            <a:r>
              <a:rPr lang="en-US" dirty="0"/>
              <a:t>Multiple PPO and HMO plan options available</a:t>
            </a:r>
          </a:p>
          <a:p>
            <a:pPr>
              <a:lnSpc>
                <a:spcPct val="100000"/>
              </a:lnSpc>
            </a:pPr>
            <a:r>
              <a:rPr lang="en-US" dirty="0"/>
              <a:t>New Wellcare Spendables Card!</a:t>
            </a:r>
          </a:p>
        </p:txBody>
      </p:sp>
      <p:grpSp>
        <p:nvGrpSpPr>
          <p:cNvPr id="3" name="Group 2">
            <a:extLst>
              <a:ext uri="{FF2B5EF4-FFF2-40B4-BE49-F238E27FC236}">
                <a16:creationId xmlns:a16="http://schemas.microsoft.com/office/drawing/2014/main" id="{C62F45EF-A1BE-A25E-D71C-A10181334C90}"/>
              </a:ext>
            </a:extLst>
          </p:cNvPr>
          <p:cNvGrpSpPr/>
          <p:nvPr/>
        </p:nvGrpSpPr>
        <p:grpSpPr>
          <a:xfrm>
            <a:off x="5694484" y="1262270"/>
            <a:ext cx="6630037" cy="4972527"/>
            <a:chOff x="5561963" y="1262270"/>
            <a:chExt cx="6630037" cy="4972527"/>
          </a:xfrm>
        </p:grpSpPr>
        <p:grpSp>
          <p:nvGrpSpPr>
            <p:cNvPr id="7" name="Group 6">
              <a:extLst>
                <a:ext uri="{FF2B5EF4-FFF2-40B4-BE49-F238E27FC236}">
                  <a16:creationId xmlns:a16="http://schemas.microsoft.com/office/drawing/2014/main" id="{24C8F123-59A7-8CD3-E6D5-4B0A2F1C0DD6}"/>
                </a:ext>
              </a:extLst>
            </p:cNvPr>
            <p:cNvGrpSpPr/>
            <p:nvPr/>
          </p:nvGrpSpPr>
          <p:grpSpPr>
            <a:xfrm>
              <a:off x="5561963" y="1262270"/>
              <a:ext cx="6630037" cy="4972527"/>
              <a:chOff x="6294783" y="1400347"/>
              <a:chExt cx="6630037" cy="4972527"/>
            </a:xfrm>
          </p:grpSpPr>
          <p:pic>
            <p:nvPicPr>
              <p:cNvPr id="16" name="Picture 15">
                <a:extLst>
                  <a:ext uri="{FF2B5EF4-FFF2-40B4-BE49-F238E27FC236}">
                    <a16:creationId xmlns:a16="http://schemas.microsoft.com/office/drawing/2014/main" id="{C8536EEE-4407-A28A-C41A-4F5895087531}"/>
                  </a:ext>
                </a:extLst>
              </p:cNvPr>
              <p:cNvPicPr>
                <a:picLocks noChangeAspect="1"/>
              </p:cNvPicPr>
              <p:nvPr/>
            </p:nvPicPr>
            <p:blipFill>
              <a:blip r:embed="rId2"/>
              <a:srcRect/>
              <a:stretch/>
            </p:blipFill>
            <p:spPr>
              <a:xfrm>
                <a:off x="6294783" y="1400347"/>
                <a:ext cx="6630037" cy="4972527"/>
              </a:xfrm>
              <a:prstGeom prst="rect">
                <a:avLst/>
              </a:prstGeom>
            </p:spPr>
          </p:pic>
          <p:sp>
            <p:nvSpPr>
              <p:cNvPr id="17" name="Rectangle 16">
                <a:extLst>
                  <a:ext uri="{FF2B5EF4-FFF2-40B4-BE49-F238E27FC236}">
                    <a16:creationId xmlns:a16="http://schemas.microsoft.com/office/drawing/2014/main" id="{3E893704-CB76-557E-DD1C-942FC3FDF821}"/>
                  </a:ext>
                </a:extLst>
              </p:cNvPr>
              <p:cNvSpPr/>
              <p:nvPr/>
            </p:nvSpPr>
            <p:spPr>
              <a:xfrm>
                <a:off x="10743126" y="5276415"/>
                <a:ext cx="1291772" cy="63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712C8B4E-DB6A-B7E4-D52A-F3DA518CB8EB}"/>
                </a:ext>
              </a:extLst>
            </p:cNvPr>
            <p:cNvGrpSpPr/>
            <p:nvPr/>
          </p:nvGrpSpPr>
          <p:grpSpPr>
            <a:xfrm>
              <a:off x="10010306" y="5528488"/>
              <a:ext cx="1893175" cy="646331"/>
              <a:chOff x="7116354" y="1406732"/>
              <a:chExt cx="1893175" cy="646331"/>
            </a:xfrm>
          </p:grpSpPr>
          <p:sp>
            <p:nvSpPr>
              <p:cNvPr id="9" name="TextBox 8">
                <a:extLst>
                  <a:ext uri="{FF2B5EF4-FFF2-40B4-BE49-F238E27FC236}">
                    <a16:creationId xmlns:a16="http://schemas.microsoft.com/office/drawing/2014/main" id="{2EA0C546-439A-1130-01C2-DE4F73E74A5D}"/>
                  </a:ext>
                </a:extLst>
              </p:cNvPr>
              <p:cNvSpPr txBox="1"/>
              <p:nvPr/>
            </p:nvSpPr>
            <p:spPr>
              <a:xfrm>
                <a:off x="7354838" y="1406732"/>
                <a:ext cx="1654691" cy="646331"/>
              </a:xfrm>
              <a:prstGeom prst="rect">
                <a:avLst/>
              </a:prstGeom>
              <a:noFill/>
            </p:spPr>
            <p:txBody>
              <a:bodyPr wrap="square" rtlCol="0">
                <a:noAutofit/>
              </a:bodyPr>
              <a:lstStyle/>
              <a:p>
                <a:pPr>
                  <a:lnSpc>
                    <a:spcPct val="120000"/>
                  </a:lnSpc>
                </a:pPr>
                <a:r>
                  <a:rPr lang="en-US" dirty="0"/>
                  <a:t>Wellcare</a:t>
                </a:r>
              </a:p>
            </p:txBody>
          </p:sp>
          <p:sp>
            <p:nvSpPr>
              <p:cNvPr id="11" name="Rectangle 10">
                <a:extLst>
                  <a:ext uri="{FF2B5EF4-FFF2-40B4-BE49-F238E27FC236}">
                    <a16:creationId xmlns:a16="http://schemas.microsoft.com/office/drawing/2014/main" id="{AE973FD9-5EDC-8C78-BEF1-6CD6FAD6D7C6}"/>
                  </a:ext>
                </a:extLst>
              </p:cNvPr>
              <p:cNvSpPr/>
              <p:nvPr/>
            </p:nvSpPr>
            <p:spPr>
              <a:xfrm>
                <a:off x="7116354"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8184646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D4456F5-E820-419F-8485-848865C1B6D9}"/>
              </a:ext>
            </a:extLst>
          </p:cNvPr>
          <p:cNvGraphicFramePr>
            <a:graphicFrameLocks noGrp="1"/>
          </p:cNvGraphicFramePr>
          <p:nvPr/>
        </p:nvGraphicFramePr>
        <p:xfrm>
          <a:off x="622124" y="1677070"/>
          <a:ext cx="10947751" cy="4206240"/>
        </p:xfrm>
        <a:graphic>
          <a:graphicData uri="http://schemas.openxmlformats.org/drawingml/2006/table">
            <a:tbl>
              <a:tblPr firstRow="1" bandRow="1">
                <a:tableStyleId>{5C22544A-7EE6-4342-B048-85BDC9FD1C3A}</a:tableStyleId>
              </a:tblPr>
              <a:tblGrid>
                <a:gridCol w="2342026">
                  <a:extLst>
                    <a:ext uri="{9D8B030D-6E8A-4147-A177-3AD203B41FA5}">
                      <a16:colId xmlns:a16="http://schemas.microsoft.com/office/drawing/2014/main" val="1876114676"/>
                    </a:ext>
                  </a:extLst>
                </a:gridCol>
                <a:gridCol w="2342026">
                  <a:extLst>
                    <a:ext uri="{9D8B030D-6E8A-4147-A177-3AD203B41FA5}">
                      <a16:colId xmlns:a16="http://schemas.microsoft.com/office/drawing/2014/main" val="213999969"/>
                    </a:ext>
                  </a:extLst>
                </a:gridCol>
                <a:gridCol w="6263699">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b="0" dirty="0">
                          <a:solidFill>
                            <a:schemeClr val="tx1"/>
                          </a:solidFill>
                        </a:rPr>
                        <a:t>Wellcare No Premium</a:t>
                      </a:r>
                    </a:p>
                    <a:p>
                      <a:r>
                        <a:rPr lang="en-US" sz="1400" b="0" dirty="0">
                          <a:solidFill>
                            <a:schemeClr val="tx1"/>
                          </a:solidFill>
                        </a:rPr>
                        <a:t>(H3499-002)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Spendables Card - $600</a:t>
                      </a:r>
                    </a:p>
                    <a:p>
                      <a:pPr marL="457200" lvl="1" indent="-228600">
                        <a:buFont typeface="Wingdings" pitchFamily="2" charset="2"/>
                        <a:buChar char="§"/>
                        <a:tabLst/>
                      </a:pPr>
                      <a:r>
                        <a:rPr lang="en-US" sz="1400" dirty="0">
                          <a:solidFill>
                            <a:schemeClr val="tx1"/>
                          </a:solidFill>
                        </a:rPr>
                        <a:t>Monthly OTC + DVH - $50, Rolling</a:t>
                      </a:r>
                    </a:p>
                    <a:p>
                      <a:pPr marL="228600" indent="-228600">
                        <a:buFont typeface="Arial" panose="020B0604020202020204" pitchFamily="34" charset="0"/>
                        <a:buChar char="•"/>
                        <a:tabLst/>
                      </a:pPr>
                      <a:r>
                        <a:rPr lang="en-US" sz="1400" dirty="0">
                          <a:solidFill>
                            <a:schemeClr val="tx1"/>
                          </a:solidFill>
                        </a:rPr>
                        <a:t>$1,500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r>
                        <a:rPr lang="en-US" sz="1400" b="0" dirty="0">
                          <a:solidFill>
                            <a:schemeClr val="tx1"/>
                          </a:solidFill>
                        </a:rPr>
                        <a:t>Wellcare Assist </a:t>
                      </a:r>
                    </a:p>
                    <a:p>
                      <a:r>
                        <a:rPr lang="en-US" sz="1400" b="0" dirty="0">
                          <a:solidFill>
                            <a:schemeClr val="tx1"/>
                          </a:solidFill>
                        </a:rPr>
                        <a:t>(H3499-008)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Quarterly OTC - $64</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$4,000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5284255"/>
                  </a:ext>
                </a:extLst>
              </a:tr>
              <a:tr h="548640">
                <a:tc>
                  <a:txBody>
                    <a:bodyPr/>
                    <a:lstStyle/>
                    <a:p>
                      <a:r>
                        <a:rPr lang="en-US" sz="1400" b="0" dirty="0"/>
                        <a:t>Wellcare No Premium Open (H6348-002)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0188" indent="-230188">
                        <a:buFont typeface="Arial" panose="020B0604020202020204" pitchFamily="34" charset="0"/>
                        <a:buChar char="•"/>
                        <a:tabLst/>
                      </a:pPr>
                      <a:r>
                        <a:rPr lang="en-US" sz="1400" dirty="0"/>
                        <a:t>$2,000 Dental </a:t>
                      </a:r>
                    </a:p>
                    <a:p>
                      <a:pPr marL="230188" marR="0" lvl="0" indent="-230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Quarterly OTC - $60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0550823"/>
                  </a:ext>
                </a:extLst>
              </a:tr>
              <a:tr h="548640">
                <a:tc>
                  <a:txBody>
                    <a:bodyPr/>
                    <a:lstStyle/>
                    <a:p>
                      <a:r>
                        <a:rPr lang="en-US" sz="1400" b="0" dirty="0">
                          <a:solidFill>
                            <a:schemeClr val="tx1"/>
                          </a:solidFill>
                        </a:rPr>
                        <a:t>Wellcare Patriot </a:t>
                      </a:r>
                    </a:p>
                    <a:p>
                      <a:r>
                        <a:rPr lang="en-US" sz="1400" b="0" dirty="0">
                          <a:solidFill>
                            <a:schemeClr val="tx1"/>
                          </a:solidFill>
                        </a:rPr>
                        <a:t>Giveback Open </a:t>
                      </a:r>
                    </a:p>
                    <a:p>
                      <a:r>
                        <a:rPr lang="en-US" sz="1400" b="0" dirty="0">
                          <a:solidFill>
                            <a:schemeClr val="tx1"/>
                          </a:solidFill>
                        </a:rPr>
                        <a:t>(H6348-005)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0188" indent="-230188">
                        <a:buFont typeface="Arial" panose="020B0604020202020204" pitchFamily="34" charset="0"/>
                        <a:buChar char="•"/>
                        <a:tabLst/>
                      </a:pPr>
                      <a:r>
                        <a:rPr lang="en-US" sz="1400" dirty="0">
                          <a:solidFill>
                            <a:schemeClr val="tx1"/>
                          </a:solidFill>
                        </a:rPr>
                        <a:t>Spendables Card - $300</a:t>
                      </a:r>
                    </a:p>
                    <a:p>
                      <a:pPr marL="457200" lvl="1" indent="-228600">
                        <a:buFont typeface="Wingdings" pitchFamily="2" charset="2"/>
                        <a:buChar char="§"/>
                        <a:tabLst/>
                      </a:pPr>
                      <a:r>
                        <a:rPr lang="en-US" sz="1400" dirty="0">
                          <a:solidFill>
                            <a:schemeClr val="tx1"/>
                          </a:solidFill>
                        </a:rPr>
                        <a:t>Monthly OTC + DVH - $25, Rolling</a:t>
                      </a:r>
                    </a:p>
                    <a:p>
                      <a:pPr marL="230188" indent="-230188">
                        <a:buFont typeface="Arial" panose="020B0604020202020204" pitchFamily="34" charset="0"/>
                        <a:buChar char="•"/>
                        <a:tabLst/>
                      </a:pPr>
                      <a:r>
                        <a:rPr lang="en-US" sz="1400" dirty="0">
                          <a:solidFill>
                            <a:schemeClr val="tx1"/>
                          </a:solidFill>
                        </a:rPr>
                        <a:t>$1,500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55775169"/>
                  </a:ext>
                </a:extLst>
              </a:tr>
              <a:tr h="548640">
                <a:tc>
                  <a:txBody>
                    <a:bodyPr/>
                    <a:lstStyle/>
                    <a:p>
                      <a:r>
                        <a:rPr lang="en-US" sz="1400" b="0" dirty="0">
                          <a:solidFill>
                            <a:schemeClr val="tx1"/>
                          </a:solidFill>
                        </a:rPr>
                        <a:t>Wellcare Low Premium Open (H6348-007)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0188" indent="-230188">
                        <a:buFont typeface="Arial" panose="020B0604020202020204" pitchFamily="34" charset="0"/>
                        <a:buChar char="•"/>
                        <a:tabLst/>
                      </a:pPr>
                      <a:r>
                        <a:rPr lang="en-US" sz="1400" b="0" dirty="0">
                          <a:solidFill>
                            <a:schemeClr val="tx1"/>
                          </a:solidFill>
                        </a:rPr>
                        <a:t>Quarterly OTC - $50</a:t>
                      </a:r>
                    </a:p>
                    <a:p>
                      <a:pPr marL="230188" indent="-230188">
                        <a:buFont typeface="Arial" panose="020B0604020202020204" pitchFamily="34" charset="0"/>
                        <a:buChar char="•"/>
                        <a:tabLst/>
                      </a:pPr>
                      <a:r>
                        <a:rPr lang="en-US" sz="1400" dirty="0">
                          <a:solidFill>
                            <a:schemeClr val="tx1"/>
                          </a:solidFill>
                        </a:rPr>
                        <a:t>$3,000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06697696"/>
                  </a:ext>
                </a:extLst>
              </a:tr>
              <a:tr h="548640">
                <a:tc>
                  <a:txBody>
                    <a:bodyPr/>
                    <a:lstStyle/>
                    <a:p>
                      <a:r>
                        <a:rPr lang="en-US" sz="1400" b="0" dirty="0">
                          <a:solidFill>
                            <a:schemeClr val="tx1"/>
                          </a:solidFill>
                        </a:rPr>
                        <a:t>Wellcare Complete No Premium </a:t>
                      </a:r>
                    </a:p>
                    <a:p>
                      <a:r>
                        <a:rPr lang="en-US" sz="1400" b="0" dirty="0">
                          <a:solidFill>
                            <a:schemeClr val="tx1"/>
                          </a:solidFill>
                        </a:rPr>
                        <a:t>(H7925-002)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b="1" dirty="0">
                          <a:solidFill>
                            <a:schemeClr val="tx1"/>
                          </a:solidFill>
                        </a:rPr>
                        <a:t>New Plan</a:t>
                      </a:r>
                    </a:p>
                    <a:p>
                      <a:pPr marL="228600" indent="-228600">
                        <a:buFont typeface="Arial" panose="020B0604020202020204" pitchFamily="34" charset="0"/>
                        <a:buChar char="•"/>
                        <a:tabLst/>
                      </a:pPr>
                      <a:r>
                        <a:rPr lang="en-US" sz="1400" b="0" dirty="0">
                          <a:solidFill>
                            <a:schemeClr val="tx1"/>
                          </a:solidFill>
                        </a:rPr>
                        <a:t>Spendables Card - $744</a:t>
                      </a:r>
                    </a:p>
                    <a:p>
                      <a:pPr marL="457200" lvl="1" indent="-228600">
                        <a:buFont typeface="Wingdings" pitchFamily="2" charset="2"/>
                        <a:buChar char="§"/>
                        <a:tabLst/>
                      </a:pPr>
                      <a:r>
                        <a:rPr lang="en-US" sz="1400" b="0" dirty="0">
                          <a:solidFill>
                            <a:schemeClr val="tx1"/>
                          </a:solidFill>
                        </a:rPr>
                        <a:t>Monthly OTC + DVH - $62, Rolling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39076083"/>
                  </a:ext>
                </a:extLst>
              </a:tr>
            </a:tbl>
          </a:graphicData>
        </a:graphic>
      </p:graphicFrame>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Indiana | </a:t>
            </a:r>
            <a:r>
              <a:rPr lang="en-US" sz="3000" i="1" dirty="0"/>
              <a:t>At a Glance</a:t>
            </a:r>
            <a:endParaRPr lang="en-US" dirty="0"/>
          </a:p>
        </p:txBody>
      </p:sp>
      <p:sp>
        <p:nvSpPr>
          <p:cNvPr id="3" name="TextBox 3">
            <a:extLst>
              <a:ext uri="{FF2B5EF4-FFF2-40B4-BE49-F238E27FC236}">
                <a16:creationId xmlns:a16="http://schemas.microsoft.com/office/drawing/2014/main" id="{EF7CDF92-384C-773C-A379-D72F695B3B01}"/>
              </a:ext>
            </a:extLst>
          </p:cNvPr>
          <p:cNvSpPr txBox="1"/>
          <p:nvPr/>
        </p:nvSpPr>
        <p:spPr>
          <a:xfrm>
            <a:off x="7024546" y="6258691"/>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28741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2C229CF-F400-8A95-203F-66A852BC5B07}"/>
              </a:ext>
            </a:extLst>
          </p:cNvPr>
          <p:cNvGrpSpPr/>
          <p:nvPr/>
        </p:nvGrpSpPr>
        <p:grpSpPr>
          <a:xfrm>
            <a:off x="6489564" y="1949034"/>
            <a:ext cx="5082843" cy="3340043"/>
            <a:chOff x="6489564" y="1949034"/>
            <a:chExt cx="5082843" cy="3340043"/>
          </a:xfrm>
        </p:grpSpPr>
        <p:grpSp>
          <p:nvGrpSpPr>
            <p:cNvPr id="10" name="Group 9">
              <a:extLst>
                <a:ext uri="{FF2B5EF4-FFF2-40B4-BE49-F238E27FC236}">
                  <a16:creationId xmlns:a16="http://schemas.microsoft.com/office/drawing/2014/main" id="{979B03D1-928A-56B2-DC2F-7E57E17FB203}"/>
                </a:ext>
              </a:extLst>
            </p:cNvPr>
            <p:cNvGrpSpPr/>
            <p:nvPr/>
          </p:nvGrpSpPr>
          <p:grpSpPr>
            <a:xfrm>
              <a:off x="6489564" y="1949034"/>
              <a:ext cx="5082843" cy="3215394"/>
              <a:chOff x="7261155" y="1904673"/>
              <a:chExt cx="4311252" cy="2727288"/>
            </a:xfrm>
          </p:grpSpPr>
          <p:pic>
            <p:nvPicPr>
              <p:cNvPr id="11" name="Picture 10">
                <a:extLst>
                  <a:ext uri="{FF2B5EF4-FFF2-40B4-BE49-F238E27FC236}">
                    <a16:creationId xmlns:a16="http://schemas.microsoft.com/office/drawing/2014/main" id="{7851E340-2A89-8C19-3C13-6ECA488DBDEC}"/>
                  </a:ext>
                </a:extLst>
              </p:cNvPr>
              <p:cNvPicPr>
                <a:picLocks noChangeAspect="1"/>
              </p:cNvPicPr>
              <p:nvPr/>
            </p:nvPicPr>
            <p:blipFill>
              <a:blip r:embed="rId2"/>
              <a:srcRect/>
              <a:stretch/>
            </p:blipFill>
            <p:spPr>
              <a:xfrm>
                <a:off x="7261155" y="1904673"/>
                <a:ext cx="4227052" cy="2418395"/>
              </a:xfrm>
              <a:prstGeom prst="rect">
                <a:avLst/>
              </a:prstGeom>
            </p:spPr>
          </p:pic>
          <p:sp>
            <p:nvSpPr>
              <p:cNvPr id="12" name="Rectangle 11">
                <a:extLst>
                  <a:ext uri="{FF2B5EF4-FFF2-40B4-BE49-F238E27FC236}">
                    <a16:creationId xmlns:a16="http://schemas.microsoft.com/office/drawing/2014/main" id="{2E86293F-A8C3-28BF-C978-D583518DFDC7}"/>
                  </a:ext>
                </a:extLst>
              </p:cNvPr>
              <p:cNvSpPr/>
              <p:nvPr/>
            </p:nvSpPr>
            <p:spPr>
              <a:xfrm>
                <a:off x="10403174" y="4152275"/>
                <a:ext cx="1169233" cy="479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8A9FFD9A-9537-094A-4B15-F485CF91E77F}"/>
                </a:ext>
              </a:extLst>
            </p:cNvPr>
            <p:cNvGrpSpPr/>
            <p:nvPr/>
          </p:nvGrpSpPr>
          <p:grpSpPr>
            <a:xfrm>
              <a:off x="9579963" y="4642746"/>
              <a:ext cx="1893175" cy="646331"/>
              <a:chOff x="7116354" y="1406732"/>
              <a:chExt cx="1893175" cy="646331"/>
            </a:xfrm>
          </p:grpSpPr>
          <p:sp>
            <p:nvSpPr>
              <p:cNvPr id="14" name="TextBox 13">
                <a:extLst>
                  <a:ext uri="{FF2B5EF4-FFF2-40B4-BE49-F238E27FC236}">
                    <a16:creationId xmlns:a16="http://schemas.microsoft.com/office/drawing/2014/main" id="{A1874698-C1DD-C8FC-B7AF-B6A4E2D48CC4}"/>
                  </a:ext>
                </a:extLst>
              </p:cNvPr>
              <p:cNvSpPr txBox="1"/>
              <p:nvPr/>
            </p:nvSpPr>
            <p:spPr>
              <a:xfrm>
                <a:off x="7354838" y="1406732"/>
                <a:ext cx="1654691" cy="646331"/>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Wellcare</a:t>
                </a:r>
              </a:p>
            </p:txBody>
          </p:sp>
          <p:sp>
            <p:nvSpPr>
              <p:cNvPr id="15" name="Rectangle 14">
                <a:extLst>
                  <a:ext uri="{FF2B5EF4-FFF2-40B4-BE49-F238E27FC236}">
                    <a16:creationId xmlns:a16="http://schemas.microsoft.com/office/drawing/2014/main" id="{BEB839E4-CCE9-9236-A797-2FD7A51B93F4}"/>
                  </a:ext>
                </a:extLst>
              </p:cNvPr>
              <p:cNvSpPr/>
              <p:nvPr/>
            </p:nvSpPr>
            <p:spPr>
              <a:xfrm>
                <a:off x="7116354"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Kansas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19593" y="1904376"/>
            <a:ext cx="5473875" cy="3590777"/>
          </a:xfrm>
        </p:spPr>
        <p:txBody>
          <a:bodyPr/>
          <a:lstStyle/>
          <a:p>
            <a:r>
              <a:rPr lang="en-US" dirty="0"/>
              <a:t>47-county service area</a:t>
            </a:r>
          </a:p>
          <a:p>
            <a:r>
              <a:rPr lang="en-US" dirty="0"/>
              <a:t>Provider network</a:t>
            </a:r>
          </a:p>
          <a:p>
            <a:pPr lvl="1">
              <a:lnSpc>
                <a:spcPct val="100000"/>
              </a:lnSpc>
            </a:pPr>
            <a:r>
              <a:rPr lang="en-US" dirty="0"/>
              <a:t>Hutchinson Regional Medical Center in Reno County has agreed to file our PPO  D-SNP and charge Medicaid for the remainder of the cost-share.</a:t>
            </a:r>
          </a:p>
          <a:p>
            <a:pPr lvl="1">
              <a:lnSpc>
                <a:spcPct val="100000"/>
              </a:lnSpc>
            </a:pPr>
            <a:r>
              <a:rPr lang="en-US" dirty="0"/>
              <a:t>No other PPO D-SNPs in the county </a:t>
            </a:r>
          </a:p>
          <a:p>
            <a:r>
              <a:rPr lang="en-US" dirty="0"/>
              <a:t>Strong D-SNP products </a:t>
            </a:r>
          </a:p>
          <a:p>
            <a:r>
              <a:rPr lang="en-US" dirty="0"/>
              <a:t>New Wellcare Spendables Card!</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4356304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Kansas | </a:t>
            </a:r>
            <a:r>
              <a:rPr lang="en-US" sz="3000" i="1" dirty="0"/>
              <a:t>At a Glance</a:t>
            </a:r>
            <a:endParaRPr lang="en-US" dirty="0"/>
          </a:p>
        </p:txBody>
      </p:sp>
      <p:sp>
        <p:nvSpPr>
          <p:cNvPr id="4" name="TextBox 3">
            <a:extLst>
              <a:ext uri="{FF2B5EF4-FFF2-40B4-BE49-F238E27FC236}">
                <a16:creationId xmlns:a16="http://schemas.microsoft.com/office/drawing/2014/main" id="{CC7240E7-E5AB-8ED5-C360-C7967EE20011}"/>
              </a:ext>
            </a:extLst>
          </p:cNvPr>
          <p:cNvSpPr txBox="1"/>
          <p:nvPr/>
        </p:nvSpPr>
        <p:spPr>
          <a:xfrm>
            <a:off x="7024546" y="6258691"/>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38A96EB-C2A6-82D6-FE2F-2CBBAFB6B9D7}"/>
              </a:ext>
            </a:extLst>
          </p:cNvPr>
          <p:cNvGraphicFramePr>
            <a:graphicFrameLocks noGrp="1"/>
          </p:cNvGraphicFramePr>
          <p:nvPr/>
        </p:nvGraphicFramePr>
        <p:xfrm>
          <a:off x="622125" y="1677070"/>
          <a:ext cx="10947751" cy="2560320"/>
        </p:xfrm>
        <a:graphic>
          <a:graphicData uri="http://schemas.openxmlformats.org/drawingml/2006/table">
            <a:tbl>
              <a:tblPr firstRow="1" bandRow="1">
                <a:tableStyleId>{5C22544A-7EE6-4342-B048-85BDC9FD1C3A}</a:tableStyleId>
              </a:tblPr>
              <a:tblGrid>
                <a:gridCol w="2342026">
                  <a:extLst>
                    <a:ext uri="{9D8B030D-6E8A-4147-A177-3AD203B41FA5}">
                      <a16:colId xmlns:a16="http://schemas.microsoft.com/office/drawing/2014/main" val="1876114676"/>
                    </a:ext>
                  </a:extLst>
                </a:gridCol>
                <a:gridCol w="2342026">
                  <a:extLst>
                    <a:ext uri="{9D8B030D-6E8A-4147-A177-3AD203B41FA5}">
                      <a16:colId xmlns:a16="http://schemas.microsoft.com/office/drawing/2014/main" val="213999969"/>
                    </a:ext>
                  </a:extLst>
                </a:gridCol>
                <a:gridCol w="6263699">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b="0" dirty="0">
                          <a:solidFill>
                            <a:schemeClr val="tx1"/>
                          </a:solidFill>
                        </a:rPr>
                        <a:t>Wellcare Dual Access</a:t>
                      </a:r>
                    </a:p>
                    <a:p>
                      <a:r>
                        <a:rPr lang="en-US" sz="1400" b="0" dirty="0">
                          <a:solidFill>
                            <a:schemeClr val="tx1"/>
                          </a:solidFill>
                        </a:rPr>
                        <a:t>(H6550-004)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$2,100</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kern="1200" dirty="0">
                          <a:solidFill>
                            <a:schemeClr val="dk1"/>
                          </a:solidFill>
                          <a:effectLst/>
                          <a:latin typeface="+mn-lt"/>
                          <a:ea typeface="+mn-ea"/>
                          <a:cs typeface="+mn-cs"/>
                        </a:rPr>
                        <a:t>Monthly </a:t>
                      </a:r>
                      <a:r>
                        <a:rPr lang="en-US" sz="1400" dirty="0">
                          <a:solidFill>
                            <a:schemeClr val="tx1"/>
                          </a:solidFill>
                        </a:rPr>
                        <a:t>Utilities, Rent, Gas, Healthy Food, OTC, DVH - $175, Rolling</a:t>
                      </a:r>
                    </a:p>
                    <a:p>
                      <a:pPr marL="228600" indent="-228600">
                        <a:buFont typeface="Arial" panose="020B0604020202020204" pitchFamily="34" charset="0"/>
                        <a:buChar char="•"/>
                        <a:tabLst/>
                      </a:pPr>
                      <a:r>
                        <a:rPr lang="en-US" sz="1400" kern="1200" dirty="0">
                          <a:solidFill>
                            <a:schemeClr val="dk1"/>
                          </a:solidFill>
                          <a:effectLst/>
                          <a:latin typeface="+mn-lt"/>
                          <a:ea typeface="+mn-ea"/>
                          <a:cs typeface="+mn-cs"/>
                        </a:rPr>
                        <a:t>$5,000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r>
                        <a:rPr lang="en-US" sz="1400" b="0" dirty="0">
                          <a:solidFill>
                            <a:schemeClr val="tx1"/>
                          </a:solidFill>
                        </a:rPr>
                        <a:t>Wellcare Dual Liberty</a:t>
                      </a:r>
                    </a:p>
                    <a:p>
                      <a:r>
                        <a:rPr lang="en-US" sz="1400" b="0" dirty="0">
                          <a:solidFill>
                            <a:schemeClr val="tx1"/>
                          </a:solidFill>
                        </a:rPr>
                        <a:t>(H6550-009)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Spendables Card - $2,460</a:t>
                      </a:r>
                      <a:endParaRPr lang="en-US" sz="1400" b="1" kern="1200" dirty="0">
                        <a:solidFill>
                          <a:schemeClr val="dk1"/>
                        </a:solidFill>
                        <a:effectLst/>
                        <a:latin typeface="+mn-lt"/>
                        <a:ea typeface="+mn-ea"/>
                        <a:cs typeface="+mn-cs"/>
                      </a:endParaRP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kern="1200" dirty="0">
                          <a:solidFill>
                            <a:schemeClr val="dk1"/>
                          </a:solidFill>
                          <a:effectLst/>
                          <a:latin typeface="+mn-lt"/>
                          <a:ea typeface="+mn-ea"/>
                          <a:cs typeface="+mn-cs"/>
                        </a:rPr>
                        <a:t>Monthly </a:t>
                      </a:r>
                      <a:r>
                        <a:rPr lang="en-US" sz="1400" dirty="0">
                          <a:solidFill>
                            <a:schemeClr val="tx1"/>
                          </a:solidFill>
                        </a:rPr>
                        <a:t>Utilities, Rent, Gas, Healthy Food, OTC, DVH - $205, Rolling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Dental Platinum $0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5284255"/>
                  </a:ext>
                </a:extLst>
              </a:tr>
              <a:tr h="548640">
                <a:tc>
                  <a:txBody>
                    <a:bodyPr/>
                    <a:lstStyle/>
                    <a:p>
                      <a:r>
                        <a:rPr lang="en-US" sz="1400" b="0" dirty="0">
                          <a:solidFill>
                            <a:schemeClr val="tx1"/>
                          </a:solidFill>
                        </a:rPr>
                        <a:t>Wellcare Dual Access Open (H9387-004)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$2,220</a:t>
                      </a:r>
                    </a:p>
                    <a:p>
                      <a:pPr marL="457200" lvl="1" indent="-228600">
                        <a:buFont typeface="Wingdings" pitchFamily="2" charset="2"/>
                        <a:buChar char="§"/>
                        <a:tabLst/>
                      </a:pPr>
                      <a:r>
                        <a:rPr lang="en-US" sz="1400" kern="1200" dirty="0">
                          <a:solidFill>
                            <a:schemeClr val="dk1"/>
                          </a:solidFill>
                          <a:effectLst/>
                          <a:latin typeface="+mn-lt"/>
                          <a:ea typeface="+mn-ea"/>
                          <a:cs typeface="+mn-cs"/>
                        </a:rPr>
                        <a:t>Monthly </a:t>
                      </a:r>
                      <a:r>
                        <a:rPr lang="en-US" sz="1400" dirty="0">
                          <a:solidFill>
                            <a:schemeClr val="tx1"/>
                          </a:solidFill>
                        </a:rPr>
                        <a:t>Utilities, Rent, Gas, Healthy Food, OTC, DVH - $185, Rolling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$3,000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0550823"/>
                  </a:ext>
                </a:extLst>
              </a:tr>
            </a:tbl>
          </a:graphicData>
        </a:graphic>
      </p:graphicFrame>
    </p:spTree>
    <p:extLst>
      <p:ext uri="{BB962C8B-B14F-4D97-AF65-F5344CB8AC3E}">
        <p14:creationId xmlns:p14="http://schemas.microsoft.com/office/powerpoint/2010/main" val="698794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Kentucky | </a:t>
            </a:r>
            <a:r>
              <a:rPr lang="en-US" sz="3000" i="1" dirty="0"/>
              <a:t>Review</a:t>
            </a:r>
            <a:endParaRPr lang="en-US" dirty="0"/>
          </a:p>
        </p:txBody>
      </p:sp>
      <p:sp>
        <p:nvSpPr>
          <p:cNvPr id="21" name="Content Placeholder 4">
            <a:extLst>
              <a:ext uri="{FF2B5EF4-FFF2-40B4-BE49-F238E27FC236}">
                <a16:creationId xmlns:a16="http://schemas.microsoft.com/office/drawing/2014/main" id="{4B2CC24F-1EC6-4FEB-8B73-ED082D3CB248}"/>
              </a:ext>
            </a:extLst>
          </p:cNvPr>
          <p:cNvSpPr>
            <a:spLocks noGrp="1"/>
          </p:cNvSpPr>
          <p:nvPr>
            <p:ph idx="1"/>
          </p:nvPr>
        </p:nvSpPr>
        <p:spPr>
          <a:xfrm>
            <a:off x="693355" y="1571320"/>
            <a:ext cx="6000541" cy="4739337"/>
          </a:xfrm>
        </p:spPr>
        <p:txBody>
          <a:bodyPr/>
          <a:lstStyle/>
          <a:p>
            <a:pPr>
              <a:lnSpc>
                <a:spcPct val="100000"/>
              </a:lnSpc>
            </a:pPr>
            <a:r>
              <a:rPr lang="en-US" dirty="0"/>
              <a:t>Statewide</a:t>
            </a:r>
          </a:p>
          <a:p>
            <a:pPr>
              <a:lnSpc>
                <a:spcPct val="100000"/>
              </a:lnSpc>
            </a:pPr>
            <a:r>
              <a:rPr lang="en-US" dirty="0"/>
              <a:t>Array of products offered</a:t>
            </a:r>
          </a:p>
          <a:p>
            <a:pPr marL="457200" indent="-225425">
              <a:lnSpc>
                <a:spcPct val="100000"/>
              </a:lnSpc>
              <a:spcBef>
                <a:spcPts val="400"/>
              </a:spcBef>
              <a:buClr>
                <a:schemeClr val="accent6"/>
              </a:buClr>
              <a:buFont typeface="Wingdings" pitchFamily="2" charset="2"/>
              <a:buChar char="§"/>
            </a:pPr>
            <a:r>
              <a:rPr lang="en-US" dirty="0"/>
              <a:t>HMO, HMO D-SNP, PPO D-SNP</a:t>
            </a:r>
          </a:p>
          <a:p>
            <a:pPr>
              <a:lnSpc>
                <a:spcPct val="100000"/>
              </a:lnSpc>
            </a:pPr>
            <a:r>
              <a:rPr lang="en-US" dirty="0"/>
              <a:t>Strong provider network</a:t>
            </a:r>
          </a:p>
          <a:p>
            <a:pPr marL="457200" indent="-225425">
              <a:lnSpc>
                <a:spcPct val="100000"/>
              </a:lnSpc>
              <a:spcBef>
                <a:spcPts val="400"/>
              </a:spcBef>
              <a:buClr>
                <a:schemeClr val="accent6"/>
              </a:buClr>
              <a:buFont typeface="Wingdings" pitchFamily="2" charset="2"/>
              <a:buChar char="§"/>
            </a:pPr>
            <a:r>
              <a:rPr lang="en-US" dirty="0"/>
              <a:t>Oak Street Health</a:t>
            </a:r>
          </a:p>
          <a:p>
            <a:pPr marL="457200" indent="-225425">
              <a:lnSpc>
                <a:spcPct val="100000"/>
              </a:lnSpc>
              <a:spcBef>
                <a:spcPts val="400"/>
              </a:spcBef>
              <a:buClr>
                <a:schemeClr val="accent6"/>
              </a:buClr>
              <a:buFont typeface="Wingdings" pitchFamily="2" charset="2"/>
              <a:buChar char="§"/>
            </a:pPr>
            <a:r>
              <a:rPr lang="en-US" dirty="0"/>
              <a:t>JenCare Senior Medical</a:t>
            </a:r>
          </a:p>
          <a:p>
            <a:pPr marL="457200" indent="-225425">
              <a:lnSpc>
                <a:spcPct val="100000"/>
              </a:lnSpc>
              <a:spcBef>
                <a:spcPts val="400"/>
              </a:spcBef>
              <a:buClr>
                <a:schemeClr val="accent6"/>
              </a:buClr>
              <a:buFont typeface="Wingdings" pitchFamily="2" charset="2"/>
              <a:buChar char="§"/>
            </a:pPr>
            <a:r>
              <a:rPr lang="en-US" dirty="0"/>
              <a:t>Centerwell</a:t>
            </a:r>
          </a:p>
          <a:p>
            <a:r>
              <a:rPr lang="en-US" dirty="0"/>
              <a:t>New Wellcare Spendables Card!</a:t>
            </a:r>
          </a:p>
          <a:p>
            <a:r>
              <a:rPr lang="en-US" dirty="0"/>
              <a:t>New All Dual plan for partial dual eligibles</a:t>
            </a:r>
          </a:p>
          <a:p>
            <a:endParaRPr lang="en-US" dirty="0"/>
          </a:p>
          <a:p>
            <a:endParaRPr lang="en-US" dirty="0"/>
          </a:p>
        </p:txBody>
      </p:sp>
      <p:grpSp>
        <p:nvGrpSpPr>
          <p:cNvPr id="5" name="Group 4">
            <a:extLst>
              <a:ext uri="{FF2B5EF4-FFF2-40B4-BE49-F238E27FC236}">
                <a16:creationId xmlns:a16="http://schemas.microsoft.com/office/drawing/2014/main" id="{2CD09417-D365-E771-A07D-23563CF7A670}"/>
              </a:ext>
            </a:extLst>
          </p:cNvPr>
          <p:cNvGrpSpPr/>
          <p:nvPr/>
        </p:nvGrpSpPr>
        <p:grpSpPr>
          <a:xfrm>
            <a:off x="6564133" y="1648004"/>
            <a:ext cx="5353741" cy="4015306"/>
            <a:chOff x="6377432" y="1648004"/>
            <a:chExt cx="5353741" cy="4015306"/>
          </a:xfrm>
        </p:grpSpPr>
        <p:grpSp>
          <p:nvGrpSpPr>
            <p:cNvPr id="6" name="Group 5">
              <a:extLst>
                <a:ext uri="{FF2B5EF4-FFF2-40B4-BE49-F238E27FC236}">
                  <a16:creationId xmlns:a16="http://schemas.microsoft.com/office/drawing/2014/main" id="{9FDC2CFF-593F-5732-6215-6742013BD0C0}"/>
                </a:ext>
              </a:extLst>
            </p:cNvPr>
            <p:cNvGrpSpPr/>
            <p:nvPr/>
          </p:nvGrpSpPr>
          <p:grpSpPr>
            <a:xfrm>
              <a:off x="6377432" y="1648004"/>
              <a:ext cx="5353741" cy="4015306"/>
              <a:chOff x="6377432" y="1648004"/>
              <a:chExt cx="5353741" cy="4015306"/>
            </a:xfrm>
          </p:grpSpPr>
          <p:pic>
            <p:nvPicPr>
              <p:cNvPr id="10" name="Picture 9">
                <a:extLst>
                  <a:ext uri="{FF2B5EF4-FFF2-40B4-BE49-F238E27FC236}">
                    <a16:creationId xmlns:a16="http://schemas.microsoft.com/office/drawing/2014/main" id="{68BF71FF-4497-72B7-AF7F-E6C5350DCC51}"/>
                  </a:ext>
                </a:extLst>
              </p:cNvPr>
              <p:cNvPicPr>
                <a:picLocks noChangeAspect="1"/>
              </p:cNvPicPr>
              <p:nvPr/>
            </p:nvPicPr>
            <p:blipFill>
              <a:blip r:embed="rId2"/>
              <a:srcRect/>
              <a:stretch/>
            </p:blipFill>
            <p:spPr>
              <a:xfrm>
                <a:off x="6377432" y="1648004"/>
                <a:ext cx="5353741" cy="4015306"/>
              </a:xfrm>
              <a:prstGeom prst="rect">
                <a:avLst/>
              </a:prstGeom>
            </p:spPr>
          </p:pic>
          <p:sp>
            <p:nvSpPr>
              <p:cNvPr id="11" name="Rectangle 10">
                <a:extLst>
                  <a:ext uri="{FF2B5EF4-FFF2-40B4-BE49-F238E27FC236}">
                    <a16:creationId xmlns:a16="http://schemas.microsoft.com/office/drawing/2014/main" id="{FF7D7EA8-FA98-73E8-EBB6-DF2F072A5E5B}"/>
                  </a:ext>
                </a:extLst>
              </p:cNvPr>
              <p:cNvSpPr/>
              <p:nvPr/>
            </p:nvSpPr>
            <p:spPr>
              <a:xfrm>
                <a:off x="7616820" y="2559105"/>
                <a:ext cx="1133856" cy="40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9B5A12C7-BA9F-F4D7-3901-3A8BD051F173}"/>
                </a:ext>
              </a:extLst>
            </p:cNvPr>
            <p:cNvGrpSpPr/>
            <p:nvPr/>
          </p:nvGrpSpPr>
          <p:grpSpPr>
            <a:xfrm>
              <a:off x="8382186" y="4677214"/>
              <a:ext cx="1893175" cy="646331"/>
              <a:chOff x="7116354" y="1406732"/>
              <a:chExt cx="1893175" cy="646331"/>
            </a:xfrm>
          </p:grpSpPr>
          <p:sp>
            <p:nvSpPr>
              <p:cNvPr id="8" name="TextBox 7">
                <a:extLst>
                  <a:ext uri="{FF2B5EF4-FFF2-40B4-BE49-F238E27FC236}">
                    <a16:creationId xmlns:a16="http://schemas.microsoft.com/office/drawing/2014/main" id="{7360B19C-A68C-994F-E90E-6B8ED72470B0}"/>
                  </a:ext>
                </a:extLst>
              </p:cNvPr>
              <p:cNvSpPr txBox="1"/>
              <p:nvPr/>
            </p:nvSpPr>
            <p:spPr>
              <a:xfrm>
                <a:off x="7354838" y="1406732"/>
                <a:ext cx="1654691" cy="646331"/>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Wellcare</a:t>
                </a:r>
              </a:p>
            </p:txBody>
          </p:sp>
          <p:sp>
            <p:nvSpPr>
              <p:cNvPr id="9" name="Rectangle 8">
                <a:extLst>
                  <a:ext uri="{FF2B5EF4-FFF2-40B4-BE49-F238E27FC236}">
                    <a16:creationId xmlns:a16="http://schemas.microsoft.com/office/drawing/2014/main" id="{5EE46E75-88DA-A355-EF30-65EE18F7E228}"/>
                  </a:ext>
                </a:extLst>
              </p:cNvPr>
              <p:cNvSpPr/>
              <p:nvPr/>
            </p:nvSpPr>
            <p:spPr>
              <a:xfrm>
                <a:off x="7116354"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7986560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Kentucky | </a:t>
            </a:r>
            <a:r>
              <a:rPr lang="en-US" sz="3000" i="1" dirty="0"/>
              <a:t>At a Glance</a:t>
            </a:r>
            <a:endParaRPr lang="en-US" dirty="0"/>
          </a:p>
        </p:txBody>
      </p:sp>
      <p:sp>
        <p:nvSpPr>
          <p:cNvPr id="3" name="TextBox 3">
            <a:extLst>
              <a:ext uri="{FF2B5EF4-FFF2-40B4-BE49-F238E27FC236}">
                <a16:creationId xmlns:a16="http://schemas.microsoft.com/office/drawing/2014/main" id="{03C23432-DECE-2365-F943-325DAA5495DF}"/>
              </a:ext>
            </a:extLst>
          </p:cNvPr>
          <p:cNvSpPr txBox="1"/>
          <p:nvPr/>
        </p:nvSpPr>
        <p:spPr>
          <a:xfrm>
            <a:off x="7024546" y="6258691"/>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E4EB4B9F-5EB0-0408-04D2-B8E4AFA602DF}"/>
              </a:ext>
            </a:extLst>
          </p:cNvPr>
          <p:cNvGraphicFramePr>
            <a:graphicFrameLocks noGrp="1"/>
          </p:cNvGraphicFramePr>
          <p:nvPr/>
        </p:nvGraphicFramePr>
        <p:xfrm>
          <a:off x="622125" y="1648004"/>
          <a:ext cx="10947751" cy="4236720"/>
        </p:xfrm>
        <a:graphic>
          <a:graphicData uri="http://schemas.openxmlformats.org/drawingml/2006/table">
            <a:tbl>
              <a:tblPr firstRow="1" bandRow="1">
                <a:tableStyleId>{5C22544A-7EE6-4342-B048-85BDC9FD1C3A}</a:tableStyleId>
              </a:tblPr>
              <a:tblGrid>
                <a:gridCol w="2342026">
                  <a:extLst>
                    <a:ext uri="{9D8B030D-6E8A-4147-A177-3AD203B41FA5}">
                      <a16:colId xmlns:a16="http://schemas.microsoft.com/office/drawing/2014/main" val="1876114676"/>
                    </a:ext>
                  </a:extLst>
                </a:gridCol>
                <a:gridCol w="2342026">
                  <a:extLst>
                    <a:ext uri="{9D8B030D-6E8A-4147-A177-3AD203B41FA5}">
                      <a16:colId xmlns:a16="http://schemas.microsoft.com/office/drawing/2014/main" val="213999969"/>
                    </a:ext>
                  </a:extLst>
                </a:gridCol>
                <a:gridCol w="6263699">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dirty="0">
                          <a:solidFill>
                            <a:schemeClr val="tx1"/>
                          </a:solidFill>
                        </a:rPr>
                        <a:t>Wellcare Dual Access Open (H3975-004)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indent="-231775">
                        <a:buFont typeface="Arial" panose="020B0604020202020204" pitchFamily="34" charset="0"/>
                        <a:buChar char="•"/>
                        <a:tabLst/>
                      </a:pPr>
                      <a:r>
                        <a:rPr lang="en-US" sz="1400" dirty="0">
                          <a:solidFill>
                            <a:schemeClr val="tx1"/>
                          </a:solidFill>
                        </a:rPr>
                        <a:t>Spendables Card - $1,212</a:t>
                      </a:r>
                    </a:p>
                    <a:p>
                      <a:pPr marL="457200" lvl="1" indent="-228600">
                        <a:buFont typeface="Wingdings" pitchFamily="2" charset="2"/>
                        <a:buChar char="§"/>
                        <a:tabLst/>
                      </a:pPr>
                      <a:r>
                        <a:rPr lang="en-US" sz="1400" dirty="0">
                          <a:solidFill>
                            <a:schemeClr val="tx1"/>
                          </a:solidFill>
                        </a:rPr>
                        <a:t>Monthly OTC, DVH - $101, Rolling</a:t>
                      </a:r>
                    </a:p>
                    <a:p>
                      <a:pPr marL="231775" indent="-231775">
                        <a:buFont typeface="Arial" panose="020B0604020202020204" pitchFamily="34" charset="0"/>
                        <a:buChar char="•"/>
                        <a:tabLst/>
                      </a:pPr>
                      <a:r>
                        <a:rPr lang="en-US" sz="1400" dirty="0">
                          <a:solidFill>
                            <a:schemeClr val="tx1"/>
                          </a:solidFill>
                        </a:rPr>
                        <a:t>Dental $2,000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r>
                        <a:rPr lang="en-US" sz="1400" dirty="0">
                          <a:solidFill>
                            <a:schemeClr val="tx1"/>
                          </a:solidFill>
                        </a:rPr>
                        <a:t>Wellcare Dual Access</a:t>
                      </a:r>
                    </a:p>
                    <a:p>
                      <a:r>
                        <a:rPr lang="en-US" sz="1400" dirty="0">
                          <a:solidFill>
                            <a:schemeClr val="tx1"/>
                          </a:solidFill>
                        </a:rPr>
                        <a:t>(H9730-003)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indent="-231775">
                        <a:buFont typeface="Arial" panose="020B0604020202020204" pitchFamily="34" charset="0"/>
                        <a:buChar char="•"/>
                        <a:tabLst/>
                      </a:pPr>
                      <a:r>
                        <a:rPr lang="en-US" sz="1400" dirty="0">
                          <a:solidFill>
                            <a:schemeClr val="tx1"/>
                          </a:solidFill>
                        </a:rPr>
                        <a:t>Spendables Card - $1,500</a:t>
                      </a:r>
                    </a:p>
                    <a:p>
                      <a:pPr marL="457200" lvl="1" indent="-228600">
                        <a:buFont typeface="Wingdings" pitchFamily="2" charset="2"/>
                        <a:buChar char="§"/>
                        <a:tabLst/>
                      </a:pPr>
                      <a:r>
                        <a:rPr lang="en-US" sz="1400" dirty="0">
                          <a:solidFill>
                            <a:schemeClr val="tx1"/>
                          </a:solidFill>
                        </a:rPr>
                        <a:t>Monthly Utilities, Rent, Gas, Healthy Food, OTC, DVH - $125, Rolling</a:t>
                      </a:r>
                    </a:p>
                    <a:p>
                      <a:pPr marL="231775" indent="-231775">
                        <a:buFont typeface="Arial" panose="020B0604020202020204" pitchFamily="34" charset="0"/>
                        <a:buChar char="•"/>
                        <a:tabLst/>
                      </a:pPr>
                      <a:r>
                        <a:rPr lang="en-US" sz="1400" dirty="0">
                          <a:solidFill>
                            <a:schemeClr val="tx1"/>
                          </a:solidFill>
                        </a:rPr>
                        <a:t>Dental $3,000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5284255"/>
                  </a:ext>
                </a:extLst>
              </a:tr>
              <a:tr h="548640">
                <a:tc>
                  <a:txBody>
                    <a:bodyPr/>
                    <a:lstStyle/>
                    <a:p>
                      <a:r>
                        <a:rPr lang="en-US" sz="1400" dirty="0">
                          <a:solidFill>
                            <a:schemeClr val="tx1"/>
                          </a:solidFill>
                        </a:rPr>
                        <a:t>Wellcare Dual Liberty</a:t>
                      </a:r>
                    </a:p>
                    <a:p>
                      <a:r>
                        <a:rPr lang="en-US" sz="1400" dirty="0">
                          <a:solidFill>
                            <a:schemeClr val="tx1"/>
                          </a:solidFill>
                        </a:rPr>
                        <a:t>(H9730-004)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indent="-231775">
                        <a:buFont typeface="Arial" panose="020B0604020202020204" pitchFamily="34" charset="0"/>
                        <a:buChar char="•"/>
                        <a:tabLst/>
                      </a:pPr>
                      <a:r>
                        <a:rPr lang="en-US" sz="1400" dirty="0">
                          <a:solidFill>
                            <a:schemeClr val="tx1"/>
                          </a:solidFill>
                        </a:rPr>
                        <a:t>Spendables Card - $2,100</a:t>
                      </a:r>
                    </a:p>
                    <a:p>
                      <a:pPr marL="457200" lvl="1" indent="-228600">
                        <a:buFont typeface="Wingdings" pitchFamily="2" charset="2"/>
                        <a:buChar char="§"/>
                        <a:tabLst/>
                      </a:pPr>
                      <a:r>
                        <a:rPr lang="en-US" sz="1400" dirty="0">
                          <a:solidFill>
                            <a:schemeClr val="tx1"/>
                          </a:solidFill>
                        </a:rPr>
                        <a:t>Month Utilities, Rent, Gas, Healthy Food, OTC, DVH - $175, Rolling</a:t>
                      </a:r>
                    </a:p>
                    <a:p>
                      <a:pPr marL="231775" indent="-231775">
                        <a:buFont typeface="Arial" panose="020B0604020202020204" pitchFamily="34" charset="0"/>
                        <a:buChar char="•"/>
                        <a:tabLst/>
                      </a:pPr>
                      <a:r>
                        <a:rPr lang="en-US" sz="1400" dirty="0">
                          <a:solidFill>
                            <a:schemeClr val="tx1"/>
                          </a:solidFill>
                        </a:rPr>
                        <a:t>Dental $4,000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0550823"/>
                  </a:ext>
                </a:extLst>
              </a:tr>
              <a:tr h="548640">
                <a:tc>
                  <a:txBody>
                    <a:bodyPr/>
                    <a:lstStyle/>
                    <a:p>
                      <a:r>
                        <a:rPr lang="en-US" sz="1400" dirty="0">
                          <a:solidFill>
                            <a:schemeClr val="tx1"/>
                          </a:solidFill>
                        </a:rPr>
                        <a:t>Wellcare No Premium </a:t>
                      </a:r>
                    </a:p>
                    <a:p>
                      <a:r>
                        <a:rPr lang="en-US" sz="1400" dirty="0">
                          <a:solidFill>
                            <a:schemeClr val="tx1"/>
                          </a:solidFill>
                        </a:rPr>
                        <a:t>(H9730-009)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indent="-231775">
                        <a:buFont typeface="Arial" panose="020B0604020202020204" pitchFamily="34" charset="0"/>
                        <a:buChar char="•"/>
                        <a:tabLst/>
                      </a:pPr>
                      <a:r>
                        <a:rPr lang="en-US" sz="1400" dirty="0">
                          <a:solidFill>
                            <a:schemeClr val="tx1"/>
                          </a:solidFill>
                        </a:rPr>
                        <a:t>Spendables Card - $504</a:t>
                      </a:r>
                    </a:p>
                    <a:p>
                      <a:pPr marL="457200" lvl="1" indent="-228600">
                        <a:buFont typeface="Wingdings" pitchFamily="2" charset="2"/>
                        <a:buChar char="§"/>
                        <a:tabLst/>
                      </a:pPr>
                      <a:r>
                        <a:rPr lang="en-US" sz="1400" dirty="0">
                          <a:solidFill>
                            <a:schemeClr val="tx1"/>
                          </a:solidFill>
                        </a:rPr>
                        <a:t>Monthly OTC, DVH - $42, Rolling</a:t>
                      </a:r>
                    </a:p>
                    <a:p>
                      <a:pPr marL="231775" indent="-231775">
                        <a:buFont typeface="Arial" panose="020B0604020202020204" pitchFamily="34" charset="0"/>
                        <a:buChar char="•"/>
                        <a:tabLst/>
                      </a:pPr>
                      <a:r>
                        <a:rPr lang="en-US" sz="1400" dirty="0">
                          <a:solidFill>
                            <a:schemeClr val="tx1"/>
                          </a:solidFill>
                        </a:rPr>
                        <a:t>Dental $1,500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95159515"/>
                  </a:ext>
                </a:extLst>
              </a:tr>
              <a:tr h="548640">
                <a:tc>
                  <a:txBody>
                    <a:bodyPr/>
                    <a:lstStyle/>
                    <a:p>
                      <a:r>
                        <a:rPr lang="en-US" sz="1400" dirty="0">
                          <a:solidFill>
                            <a:schemeClr val="tx1"/>
                          </a:solidFill>
                        </a:rPr>
                        <a:t>Wellcare All Dual Assure (H9730-011)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rPr>
                        <a:t>New Plan</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Spendables Card - $696</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Utilities, Rent, Gas, Healthy Food, OTC, DVH - $58, Rolling</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Dental $2,000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90233274"/>
                  </a:ext>
                </a:extLst>
              </a:tr>
            </a:tbl>
          </a:graphicData>
        </a:graphic>
      </p:graphicFrame>
    </p:spTree>
    <p:extLst>
      <p:ext uri="{BB962C8B-B14F-4D97-AF65-F5344CB8AC3E}">
        <p14:creationId xmlns:p14="http://schemas.microsoft.com/office/powerpoint/2010/main" val="270199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E8E9E1-F78E-FE78-B224-C2D8BA91B72D}"/>
              </a:ext>
            </a:extLst>
          </p:cNvPr>
          <p:cNvSpPr>
            <a:spLocks noGrp="1"/>
          </p:cNvSpPr>
          <p:nvPr>
            <p:ph type="title"/>
          </p:nvPr>
        </p:nvSpPr>
        <p:spPr/>
        <p:txBody>
          <a:bodyPr/>
          <a:lstStyle/>
          <a:p>
            <a:r>
              <a:rPr lang="en-US" dirty="0"/>
              <a:t>Enrollment Guide:</a:t>
            </a:r>
            <a:br>
              <a:rPr lang="en-US" dirty="0"/>
            </a:br>
            <a:r>
              <a:rPr lang="en-US" sz="2800" b="1" dirty="0">
                <a:solidFill>
                  <a:schemeClr val="accent1"/>
                </a:solidFill>
              </a:rPr>
              <a:t>Color Covers by Plan Type with Photo</a:t>
            </a:r>
          </a:p>
        </p:txBody>
      </p:sp>
      <p:sp>
        <p:nvSpPr>
          <p:cNvPr id="3" name="Content Placeholder 2">
            <a:extLst>
              <a:ext uri="{FF2B5EF4-FFF2-40B4-BE49-F238E27FC236}">
                <a16:creationId xmlns:a16="http://schemas.microsoft.com/office/drawing/2014/main" id="{08F5F1E9-AE40-9422-23B5-C1EA94952C90}"/>
              </a:ext>
            </a:extLst>
          </p:cNvPr>
          <p:cNvSpPr>
            <a:spLocks noGrp="1"/>
          </p:cNvSpPr>
          <p:nvPr>
            <p:ph idx="1"/>
          </p:nvPr>
        </p:nvSpPr>
        <p:spPr>
          <a:xfrm>
            <a:off x="622125" y="1952699"/>
            <a:ext cx="4011520" cy="3590777"/>
          </a:xfrm>
        </p:spPr>
        <p:txBody>
          <a:bodyPr/>
          <a:lstStyle/>
          <a:p>
            <a:pPr marL="0" indent="0">
              <a:buNone/>
            </a:pPr>
            <a:r>
              <a:rPr lang="en-US" sz="1800" b="1" dirty="0">
                <a:solidFill>
                  <a:schemeClr val="accent1"/>
                </a:solidFill>
              </a:rPr>
              <a:t>Enhancements include:</a:t>
            </a:r>
          </a:p>
          <a:p>
            <a:pPr>
              <a:lnSpc>
                <a:spcPct val="100000"/>
              </a:lnSpc>
              <a:spcBef>
                <a:spcPts val="600"/>
              </a:spcBef>
            </a:pPr>
            <a:r>
              <a:rPr lang="en-US" sz="1800" dirty="0"/>
              <a:t>Modern, redesigned look and feel</a:t>
            </a:r>
          </a:p>
          <a:p>
            <a:pPr>
              <a:lnSpc>
                <a:spcPct val="100000"/>
              </a:lnSpc>
              <a:spcBef>
                <a:spcPts val="600"/>
              </a:spcBef>
              <a:buFont typeface="Arial" panose="020B0604020202020204" pitchFamily="34" charset="0"/>
              <a:buChar char="•"/>
            </a:pPr>
            <a:r>
              <a:rPr lang="en-US" sz="1800" dirty="0"/>
              <a:t>Added a true Table of Contents</a:t>
            </a:r>
          </a:p>
          <a:p>
            <a:pPr>
              <a:lnSpc>
                <a:spcPct val="100000"/>
              </a:lnSpc>
              <a:spcBef>
                <a:spcPts val="600"/>
              </a:spcBef>
              <a:buFont typeface="Arial" panose="020B0604020202020204" pitchFamily="34" charset="0"/>
              <a:buChar char="•"/>
            </a:pPr>
            <a:r>
              <a:rPr lang="en-US" sz="1800" dirty="0"/>
              <a:t>Addition of Plan Benefits-at-a-Glance</a:t>
            </a:r>
          </a:p>
          <a:p>
            <a:pPr>
              <a:lnSpc>
                <a:spcPct val="100000"/>
              </a:lnSpc>
              <a:spcBef>
                <a:spcPts val="600"/>
              </a:spcBef>
              <a:buFont typeface="Arial" panose="020B0604020202020204" pitchFamily="34" charset="0"/>
              <a:buChar char="•"/>
            </a:pPr>
            <a:r>
              <a:rPr lang="en-US" sz="1800" dirty="0"/>
              <a:t>Copy-heavy content replaced with infographics</a:t>
            </a:r>
          </a:p>
          <a:p>
            <a:pPr>
              <a:lnSpc>
                <a:spcPct val="100000"/>
              </a:lnSpc>
              <a:spcBef>
                <a:spcPts val="600"/>
              </a:spcBef>
              <a:buFont typeface="Arial" panose="020B0604020202020204" pitchFamily="34" charset="0"/>
              <a:buChar char="•"/>
            </a:pPr>
            <a:r>
              <a:rPr lang="en-US" sz="1800" dirty="0"/>
              <a:t>Addition of new Member Portal section</a:t>
            </a:r>
          </a:p>
          <a:p>
            <a:endParaRPr lang="en-US" sz="1800" dirty="0"/>
          </a:p>
          <a:p>
            <a:endParaRPr lang="en-US" sz="1800" dirty="0"/>
          </a:p>
        </p:txBody>
      </p:sp>
      <p:pic>
        <p:nvPicPr>
          <p:cNvPr id="9" name="Picture 8">
            <a:extLst>
              <a:ext uri="{FF2B5EF4-FFF2-40B4-BE49-F238E27FC236}">
                <a16:creationId xmlns:a16="http://schemas.microsoft.com/office/drawing/2014/main" id="{9EF09DE5-F3C6-E846-568D-9A18E62FD362}"/>
              </a:ext>
            </a:extLst>
          </p:cNvPr>
          <p:cNvPicPr>
            <a:picLocks noChangeAspect="1"/>
          </p:cNvPicPr>
          <p:nvPr/>
        </p:nvPicPr>
        <p:blipFill>
          <a:blip r:embed="rId2"/>
          <a:stretch>
            <a:fillRect/>
          </a:stretch>
        </p:blipFill>
        <p:spPr>
          <a:xfrm>
            <a:off x="4950321" y="1932760"/>
            <a:ext cx="3238329" cy="4114800"/>
          </a:xfrm>
          <a:prstGeom prst="rect">
            <a:avLst/>
          </a:prstGeom>
          <a:ln w="6350">
            <a:solidFill>
              <a:schemeClr val="tx1"/>
            </a:solidFill>
          </a:ln>
        </p:spPr>
      </p:pic>
      <p:pic>
        <p:nvPicPr>
          <p:cNvPr id="14" name="Picture 13">
            <a:extLst>
              <a:ext uri="{FF2B5EF4-FFF2-40B4-BE49-F238E27FC236}">
                <a16:creationId xmlns:a16="http://schemas.microsoft.com/office/drawing/2014/main" id="{F2C751B3-234D-F24C-24E7-1FD32DF483D5}"/>
              </a:ext>
            </a:extLst>
          </p:cNvPr>
          <p:cNvPicPr>
            <a:picLocks noChangeAspect="1"/>
          </p:cNvPicPr>
          <p:nvPr/>
        </p:nvPicPr>
        <p:blipFill>
          <a:blip r:embed="rId3"/>
          <a:stretch>
            <a:fillRect/>
          </a:stretch>
        </p:blipFill>
        <p:spPr>
          <a:xfrm>
            <a:off x="8391321" y="4088449"/>
            <a:ext cx="3178554" cy="1959111"/>
          </a:xfrm>
          <a:prstGeom prst="rect">
            <a:avLst/>
          </a:prstGeom>
          <a:ln w="6350">
            <a:solidFill>
              <a:schemeClr val="tx1"/>
            </a:solidFill>
          </a:ln>
        </p:spPr>
      </p:pic>
      <p:pic>
        <p:nvPicPr>
          <p:cNvPr id="16" name="Picture 15">
            <a:extLst>
              <a:ext uri="{FF2B5EF4-FFF2-40B4-BE49-F238E27FC236}">
                <a16:creationId xmlns:a16="http://schemas.microsoft.com/office/drawing/2014/main" id="{53CEDEE3-0ACA-EAA3-625B-E0AD66592D25}"/>
              </a:ext>
            </a:extLst>
          </p:cNvPr>
          <p:cNvPicPr>
            <a:picLocks noChangeAspect="1"/>
          </p:cNvPicPr>
          <p:nvPr/>
        </p:nvPicPr>
        <p:blipFill>
          <a:blip r:embed="rId4"/>
          <a:stretch>
            <a:fillRect/>
          </a:stretch>
        </p:blipFill>
        <p:spPr>
          <a:xfrm>
            <a:off x="8390322" y="1932760"/>
            <a:ext cx="3179553" cy="1988194"/>
          </a:xfrm>
          <a:prstGeom prst="rect">
            <a:avLst/>
          </a:prstGeom>
          <a:ln w="6350">
            <a:solidFill>
              <a:schemeClr val="tx1"/>
            </a:solidFill>
          </a:ln>
        </p:spPr>
      </p:pic>
    </p:spTree>
    <p:extLst>
      <p:ext uri="{BB962C8B-B14F-4D97-AF65-F5344CB8AC3E}">
        <p14:creationId xmlns:p14="http://schemas.microsoft.com/office/powerpoint/2010/main" val="604687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ADF999A-F8E1-A05E-F5B5-629624A1865D}"/>
              </a:ext>
            </a:extLst>
          </p:cNvPr>
          <p:cNvGrpSpPr/>
          <p:nvPr/>
        </p:nvGrpSpPr>
        <p:grpSpPr>
          <a:xfrm>
            <a:off x="5766816" y="283500"/>
            <a:ext cx="5329521" cy="6089374"/>
            <a:chOff x="6365022" y="283500"/>
            <a:chExt cx="5329521" cy="6089374"/>
          </a:xfrm>
        </p:grpSpPr>
        <p:grpSp>
          <p:nvGrpSpPr>
            <p:cNvPr id="19" name="Group 18">
              <a:extLst>
                <a:ext uri="{FF2B5EF4-FFF2-40B4-BE49-F238E27FC236}">
                  <a16:creationId xmlns:a16="http://schemas.microsoft.com/office/drawing/2014/main" id="{7DBEDC26-F058-736E-FE86-1F3FF6189D36}"/>
                </a:ext>
              </a:extLst>
            </p:cNvPr>
            <p:cNvGrpSpPr/>
            <p:nvPr/>
          </p:nvGrpSpPr>
          <p:grpSpPr>
            <a:xfrm>
              <a:off x="6365022" y="283500"/>
              <a:ext cx="5329521" cy="6089374"/>
              <a:chOff x="6365022" y="283500"/>
              <a:chExt cx="5329521" cy="6089374"/>
            </a:xfrm>
          </p:grpSpPr>
          <p:pic>
            <p:nvPicPr>
              <p:cNvPr id="11" name="Picture 10">
                <a:extLst>
                  <a:ext uri="{FF2B5EF4-FFF2-40B4-BE49-F238E27FC236}">
                    <a16:creationId xmlns:a16="http://schemas.microsoft.com/office/drawing/2014/main" id="{A13A802B-E34B-7747-BEC4-0A2A77A3416C}"/>
                  </a:ext>
                </a:extLst>
              </p:cNvPr>
              <p:cNvPicPr>
                <a:picLocks noChangeAspect="1"/>
              </p:cNvPicPr>
              <p:nvPr/>
            </p:nvPicPr>
            <p:blipFill>
              <a:blip r:embed="rId2"/>
              <a:srcRect/>
              <a:stretch/>
            </p:blipFill>
            <p:spPr>
              <a:xfrm>
                <a:off x="6365022" y="283500"/>
                <a:ext cx="5329521" cy="6089374"/>
              </a:xfrm>
              <a:prstGeom prst="rect">
                <a:avLst/>
              </a:prstGeom>
            </p:spPr>
          </p:pic>
          <p:sp>
            <p:nvSpPr>
              <p:cNvPr id="12" name="Rectangle 11">
                <a:extLst>
                  <a:ext uri="{FF2B5EF4-FFF2-40B4-BE49-F238E27FC236}">
                    <a16:creationId xmlns:a16="http://schemas.microsoft.com/office/drawing/2014/main" id="{A1BFF5F3-5719-F3EE-15FC-A1A4B1E7D179}"/>
                  </a:ext>
                </a:extLst>
              </p:cNvPr>
              <p:cNvSpPr/>
              <p:nvPr/>
            </p:nvSpPr>
            <p:spPr>
              <a:xfrm>
                <a:off x="7328452" y="5035826"/>
                <a:ext cx="1484244" cy="702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5" name="Group 14">
              <a:extLst>
                <a:ext uri="{FF2B5EF4-FFF2-40B4-BE49-F238E27FC236}">
                  <a16:creationId xmlns:a16="http://schemas.microsoft.com/office/drawing/2014/main" id="{273C8605-B28C-232A-44C9-6D92C5C55F84}"/>
                </a:ext>
              </a:extLst>
            </p:cNvPr>
            <p:cNvGrpSpPr/>
            <p:nvPr/>
          </p:nvGrpSpPr>
          <p:grpSpPr>
            <a:xfrm>
              <a:off x="7328452" y="5035826"/>
              <a:ext cx="1893175" cy="646331"/>
              <a:chOff x="7626724" y="1406732"/>
              <a:chExt cx="1893175" cy="646331"/>
            </a:xfrm>
          </p:grpSpPr>
          <p:sp>
            <p:nvSpPr>
              <p:cNvPr id="16" name="TextBox 15">
                <a:extLst>
                  <a:ext uri="{FF2B5EF4-FFF2-40B4-BE49-F238E27FC236}">
                    <a16:creationId xmlns:a16="http://schemas.microsoft.com/office/drawing/2014/main" id="{B5B9025A-BCAD-2601-3189-949AB20FDBE0}"/>
                  </a:ext>
                </a:extLst>
              </p:cNvPr>
              <p:cNvSpPr txBox="1"/>
              <p:nvPr/>
            </p:nvSpPr>
            <p:spPr>
              <a:xfrm>
                <a:off x="7865208" y="1406732"/>
                <a:ext cx="1654691" cy="646331"/>
              </a:xfrm>
              <a:prstGeom prst="rect">
                <a:avLst/>
              </a:prstGeom>
              <a:noFill/>
            </p:spPr>
            <p:txBody>
              <a:bodyPr wrap="square" rtlCol="0">
                <a:noAutofit/>
              </a:bodyPr>
              <a:lstStyle/>
              <a:p>
                <a:pPr>
                  <a:lnSpc>
                    <a:spcPct val="120000"/>
                  </a:lnSpc>
                </a:pPr>
                <a:r>
                  <a:rPr lang="en-US" dirty="0"/>
                  <a:t>Wellcare</a:t>
                </a:r>
              </a:p>
            </p:txBody>
          </p:sp>
          <p:sp>
            <p:nvSpPr>
              <p:cNvPr id="17" name="Rectangle 16">
                <a:extLst>
                  <a:ext uri="{FF2B5EF4-FFF2-40B4-BE49-F238E27FC236}">
                    <a16:creationId xmlns:a16="http://schemas.microsoft.com/office/drawing/2014/main" id="{18CFDA92-30D0-CD5C-515F-8B2850423529}"/>
                  </a:ext>
                </a:extLst>
              </p:cNvPr>
              <p:cNvSpPr/>
              <p:nvPr/>
            </p:nvSpPr>
            <p:spPr>
              <a:xfrm>
                <a:off x="7626724"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Michigan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785664"/>
            <a:ext cx="5566640" cy="3817349"/>
          </a:xfrm>
        </p:spPr>
        <p:txBody>
          <a:bodyPr/>
          <a:lstStyle/>
          <a:p>
            <a:r>
              <a:rPr lang="en-US" dirty="0"/>
              <a:t>48-county service area </a:t>
            </a:r>
          </a:p>
          <a:p>
            <a:r>
              <a:rPr lang="en-US" dirty="0"/>
              <a:t>Strong provider network</a:t>
            </a:r>
          </a:p>
          <a:p>
            <a:pPr marL="457200" indent="-225425">
              <a:lnSpc>
                <a:spcPct val="100000"/>
              </a:lnSpc>
              <a:spcBef>
                <a:spcPts val="400"/>
              </a:spcBef>
              <a:buClr>
                <a:schemeClr val="accent6"/>
              </a:buClr>
              <a:buFont typeface="Wingdings" pitchFamily="2" charset="2"/>
              <a:buChar char="§"/>
            </a:pPr>
            <a:r>
              <a:rPr lang="en-US" dirty="0"/>
              <a:t>Oak Street Health</a:t>
            </a:r>
          </a:p>
          <a:p>
            <a:pPr marL="457200" indent="-225425">
              <a:lnSpc>
                <a:spcPct val="100000"/>
              </a:lnSpc>
              <a:spcBef>
                <a:spcPts val="400"/>
              </a:spcBef>
              <a:buClr>
                <a:schemeClr val="accent6"/>
              </a:buClr>
              <a:buFont typeface="Wingdings" pitchFamily="2" charset="2"/>
              <a:buChar char="§"/>
            </a:pPr>
            <a:r>
              <a:rPr lang="en-US" dirty="0"/>
              <a:t>Dedicated Senior Medical Center</a:t>
            </a:r>
          </a:p>
          <a:p>
            <a:r>
              <a:rPr lang="en-US" dirty="0"/>
              <a:t>Rich dental benefits on all D-SNPs</a:t>
            </a:r>
          </a:p>
          <a:p>
            <a:r>
              <a:rPr lang="en-US" dirty="0"/>
              <a:t>New Wellcare Spendables Card!</a:t>
            </a:r>
          </a:p>
          <a:p>
            <a:r>
              <a:rPr lang="en-US" dirty="0"/>
              <a:t>New All Dual plan for partial dual eligibles</a:t>
            </a:r>
          </a:p>
          <a:p>
            <a:endParaRPr lang="en-US" dirty="0"/>
          </a:p>
          <a:p>
            <a:endParaRPr lang="en-US" dirty="0"/>
          </a:p>
        </p:txBody>
      </p:sp>
    </p:spTree>
    <p:extLst>
      <p:ext uri="{BB962C8B-B14F-4D97-AF65-F5344CB8AC3E}">
        <p14:creationId xmlns:p14="http://schemas.microsoft.com/office/powerpoint/2010/main" val="4441432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Michigan | </a:t>
            </a:r>
            <a:r>
              <a:rPr lang="en-US" sz="3000" i="1" dirty="0"/>
              <a:t>At a Glance</a:t>
            </a:r>
            <a:endParaRPr lang="en-US" dirty="0"/>
          </a:p>
        </p:txBody>
      </p:sp>
      <p:graphicFrame>
        <p:nvGraphicFramePr>
          <p:cNvPr id="6" name="Table 4">
            <a:extLst>
              <a:ext uri="{FF2B5EF4-FFF2-40B4-BE49-F238E27FC236}">
                <a16:creationId xmlns:a16="http://schemas.microsoft.com/office/drawing/2014/main" id="{1DC0018A-482F-6EF3-C947-05B35EC340DF}"/>
              </a:ext>
            </a:extLst>
          </p:cNvPr>
          <p:cNvGraphicFramePr>
            <a:graphicFrameLocks noGrp="1"/>
          </p:cNvGraphicFramePr>
          <p:nvPr/>
        </p:nvGraphicFramePr>
        <p:xfrm>
          <a:off x="622125" y="1648004"/>
          <a:ext cx="10947751" cy="3505200"/>
        </p:xfrm>
        <a:graphic>
          <a:graphicData uri="http://schemas.openxmlformats.org/drawingml/2006/table">
            <a:tbl>
              <a:tblPr firstRow="1" bandRow="1">
                <a:tableStyleId>{5C22544A-7EE6-4342-B048-85BDC9FD1C3A}</a:tableStyleId>
              </a:tblPr>
              <a:tblGrid>
                <a:gridCol w="2342026">
                  <a:extLst>
                    <a:ext uri="{9D8B030D-6E8A-4147-A177-3AD203B41FA5}">
                      <a16:colId xmlns:a16="http://schemas.microsoft.com/office/drawing/2014/main" val="1876114676"/>
                    </a:ext>
                  </a:extLst>
                </a:gridCol>
                <a:gridCol w="2342026">
                  <a:extLst>
                    <a:ext uri="{9D8B030D-6E8A-4147-A177-3AD203B41FA5}">
                      <a16:colId xmlns:a16="http://schemas.microsoft.com/office/drawing/2014/main" val="213999969"/>
                    </a:ext>
                  </a:extLst>
                </a:gridCol>
                <a:gridCol w="6263699">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dirty="0">
                          <a:solidFill>
                            <a:schemeClr val="tx1"/>
                          </a:solidFill>
                        </a:rPr>
                        <a:t>Wellcare Complete Dual Access (H0482-005)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$2,160</a:t>
                      </a:r>
                    </a:p>
                    <a:p>
                      <a:pPr marL="457200" lvl="1" indent="-228600">
                        <a:buFont typeface="Wingdings" pitchFamily="2" charset="2"/>
                        <a:buChar char="§"/>
                        <a:tabLst/>
                      </a:pPr>
                      <a:r>
                        <a:rPr lang="en-US" sz="1400" dirty="0">
                          <a:solidFill>
                            <a:schemeClr val="tx1"/>
                          </a:solidFill>
                        </a:rPr>
                        <a:t>Monthly Utilities, Rent, Gas, Healthy Food, OTC, DVH - $180, Rolling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Dental Platinum $0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4808302"/>
                  </a:ext>
                </a:extLst>
              </a:tr>
              <a:tr h="548640">
                <a:tc>
                  <a:txBody>
                    <a:bodyPr/>
                    <a:lstStyle/>
                    <a:p>
                      <a:r>
                        <a:rPr lang="en-US" sz="1400" dirty="0">
                          <a:solidFill>
                            <a:schemeClr val="tx1"/>
                          </a:solidFill>
                        </a:rPr>
                        <a:t>Wellcare Dual Access Open (H2117-002)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Spendables Card - $1,860</a:t>
                      </a:r>
                    </a:p>
                    <a:p>
                      <a:pPr marL="457200" lvl="1" indent="-228600">
                        <a:buFont typeface="Wingdings" pitchFamily="2" charset="2"/>
                        <a:buChar char="§"/>
                        <a:tabLst/>
                      </a:pPr>
                      <a:r>
                        <a:rPr lang="en-US" sz="1400" dirty="0">
                          <a:solidFill>
                            <a:schemeClr val="tx1"/>
                          </a:solidFill>
                        </a:rPr>
                        <a:t>Monthly Utilities, Rent, Gas, Healthy Food, OTC, DVH - $125, Rolling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$4,000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4215721"/>
                  </a:ext>
                </a:extLst>
              </a:tr>
              <a:tr h="548640">
                <a:tc>
                  <a:txBody>
                    <a:bodyPr/>
                    <a:lstStyle/>
                    <a:p>
                      <a:r>
                        <a:rPr lang="en-US" sz="1400" dirty="0">
                          <a:solidFill>
                            <a:schemeClr val="tx1"/>
                          </a:solidFill>
                        </a:rPr>
                        <a:t>Wellcare Dual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(H5475-001)</a:t>
                      </a:r>
                      <a:r>
                        <a:rPr lang="en-US" sz="1400" i="1" kern="1200" dirty="0">
                          <a:solidFill>
                            <a:schemeClr val="tx1"/>
                          </a:solidFill>
                          <a:latin typeface="+mn-lt"/>
                          <a:ea typeface="+mn-ea"/>
                          <a:cs typeface="+mn-cs"/>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HMO-POS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Spendables Card - $1,608</a:t>
                      </a:r>
                    </a:p>
                    <a:p>
                      <a:pPr marL="457200" lvl="1" indent="-228600">
                        <a:buFont typeface="Wingdings" pitchFamily="2" charset="2"/>
                        <a:buChar char="§"/>
                        <a:tabLst/>
                      </a:pPr>
                      <a:r>
                        <a:rPr lang="en-US" sz="1400" dirty="0">
                          <a:solidFill>
                            <a:schemeClr val="tx1"/>
                          </a:solidFill>
                        </a:rPr>
                        <a:t>Monthly Utilities, Rent, Gas, Healthy Food, OTC, DVH - $134, Rolling</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$5,000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r>
                        <a:rPr lang="en-US" sz="1400" dirty="0">
                          <a:solidFill>
                            <a:schemeClr val="tx1"/>
                          </a:solidFill>
                        </a:rPr>
                        <a:t>Wellcare All Dual Assure (H5475-039)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New Plan</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Spendables Card - $612</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Utilities, Rent, Gas, Healthy Food, OTC, DVH - $51, Rolling</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$4,000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5284255"/>
                  </a:ext>
                </a:extLst>
              </a:tr>
            </a:tbl>
          </a:graphicData>
        </a:graphic>
      </p:graphicFrame>
      <p:sp>
        <p:nvSpPr>
          <p:cNvPr id="4" name="TextBox 3">
            <a:extLst>
              <a:ext uri="{FF2B5EF4-FFF2-40B4-BE49-F238E27FC236}">
                <a16:creationId xmlns:a16="http://schemas.microsoft.com/office/drawing/2014/main" id="{8FC4281B-69A0-4EC1-2A52-6834BFF9EA9E}"/>
              </a:ext>
            </a:extLst>
          </p:cNvPr>
          <p:cNvSpPr txBox="1"/>
          <p:nvPr/>
        </p:nvSpPr>
        <p:spPr>
          <a:xfrm>
            <a:off x="7024546" y="6258691"/>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72813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Missouri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389206"/>
            <a:ext cx="5666720" cy="4687077"/>
          </a:xfrm>
        </p:spPr>
        <p:txBody>
          <a:bodyPr/>
          <a:lstStyle/>
          <a:p>
            <a:pPr>
              <a:lnSpc>
                <a:spcPct val="100000"/>
              </a:lnSpc>
            </a:pPr>
            <a:r>
              <a:rPr lang="en-US" sz="2200" dirty="0"/>
              <a:t>66-county service area</a:t>
            </a:r>
          </a:p>
          <a:p>
            <a:pPr>
              <a:lnSpc>
                <a:spcPct val="100000"/>
              </a:lnSpc>
            </a:pPr>
            <a:r>
              <a:rPr lang="en-US" sz="2200" dirty="0"/>
              <a:t>Strong provider network</a:t>
            </a:r>
          </a:p>
          <a:p>
            <a:pPr lvl="1">
              <a:lnSpc>
                <a:spcPct val="100000"/>
              </a:lnSpc>
            </a:pPr>
            <a:r>
              <a:rPr lang="en-US" sz="2200" dirty="0"/>
              <a:t>Cox Health</a:t>
            </a:r>
          </a:p>
          <a:p>
            <a:pPr lvl="1">
              <a:lnSpc>
                <a:spcPct val="100000"/>
              </a:lnSpc>
            </a:pPr>
            <a:r>
              <a:rPr lang="en-US" sz="2200" dirty="0"/>
              <a:t>Mercy</a:t>
            </a:r>
          </a:p>
          <a:p>
            <a:pPr lvl="1">
              <a:lnSpc>
                <a:spcPct val="100000"/>
              </a:lnSpc>
            </a:pPr>
            <a:r>
              <a:rPr lang="en-US" sz="2200" dirty="0"/>
              <a:t>University of Missouri</a:t>
            </a:r>
          </a:p>
          <a:p>
            <a:pPr lvl="1">
              <a:lnSpc>
                <a:spcPct val="100000"/>
              </a:lnSpc>
            </a:pPr>
            <a:r>
              <a:rPr lang="en-US" sz="2200" dirty="0"/>
              <a:t>Phelps County Regional </a:t>
            </a:r>
          </a:p>
          <a:p>
            <a:pPr lvl="1">
              <a:lnSpc>
                <a:spcPct val="100000"/>
              </a:lnSpc>
            </a:pPr>
            <a:r>
              <a:rPr lang="en-US" sz="2200" dirty="0"/>
              <a:t>Dedicated</a:t>
            </a:r>
          </a:p>
          <a:p>
            <a:pPr lvl="1">
              <a:lnSpc>
                <a:spcPct val="100000"/>
              </a:lnSpc>
            </a:pPr>
            <a:r>
              <a:rPr lang="en-US" sz="2200" dirty="0"/>
              <a:t>Oak Street</a:t>
            </a:r>
          </a:p>
          <a:p>
            <a:r>
              <a:rPr lang="en-US" sz="2200" dirty="0"/>
              <a:t>Rich dental benefits on D-SNP offerings</a:t>
            </a:r>
          </a:p>
          <a:p>
            <a:r>
              <a:rPr lang="en-US" sz="2200" dirty="0"/>
              <a:t>Two new </a:t>
            </a:r>
            <a:r>
              <a:rPr lang="en-US" sz="2200" dirty="0">
                <a:solidFill>
                  <a:schemeClr val="tx1"/>
                </a:solidFill>
              </a:rPr>
              <a:t>Wellcare Mutual of Omaha plans</a:t>
            </a:r>
            <a:endParaRPr lang="en-US" sz="2200" dirty="0"/>
          </a:p>
          <a:p>
            <a:r>
              <a:rPr lang="en-US" sz="2200" dirty="0"/>
              <a:t>New Wellcare Spendables Card!</a:t>
            </a:r>
          </a:p>
          <a:p>
            <a:endParaRPr lang="en-US" sz="2200" dirty="0"/>
          </a:p>
          <a:p>
            <a:endParaRPr lang="en-US" sz="2200" dirty="0"/>
          </a:p>
        </p:txBody>
      </p:sp>
      <p:grpSp>
        <p:nvGrpSpPr>
          <p:cNvPr id="7" name="Group 6">
            <a:extLst>
              <a:ext uri="{FF2B5EF4-FFF2-40B4-BE49-F238E27FC236}">
                <a16:creationId xmlns:a16="http://schemas.microsoft.com/office/drawing/2014/main" id="{8337582A-CEE9-0133-A2CA-E8445A44EB9F}"/>
              </a:ext>
            </a:extLst>
          </p:cNvPr>
          <p:cNvGrpSpPr/>
          <p:nvPr/>
        </p:nvGrpSpPr>
        <p:grpSpPr>
          <a:xfrm>
            <a:off x="6096000" y="1167874"/>
            <a:ext cx="5626275" cy="5007345"/>
            <a:chOff x="6096000" y="1167874"/>
            <a:chExt cx="5626275" cy="5007345"/>
          </a:xfrm>
        </p:grpSpPr>
        <p:grpSp>
          <p:nvGrpSpPr>
            <p:cNvPr id="3" name="Group 2">
              <a:extLst>
                <a:ext uri="{FF2B5EF4-FFF2-40B4-BE49-F238E27FC236}">
                  <a16:creationId xmlns:a16="http://schemas.microsoft.com/office/drawing/2014/main" id="{022B8A98-EC87-EB7F-37EA-3CDF91EFC6F2}"/>
                </a:ext>
              </a:extLst>
            </p:cNvPr>
            <p:cNvGrpSpPr/>
            <p:nvPr/>
          </p:nvGrpSpPr>
          <p:grpSpPr>
            <a:xfrm>
              <a:off x="6096000" y="1167874"/>
              <a:ext cx="5626275" cy="4687077"/>
              <a:chOff x="6096000" y="1167874"/>
              <a:chExt cx="5626275" cy="4687077"/>
            </a:xfrm>
          </p:grpSpPr>
          <p:pic>
            <p:nvPicPr>
              <p:cNvPr id="16" name="Picture 15">
                <a:extLst>
                  <a:ext uri="{FF2B5EF4-FFF2-40B4-BE49-F238E27FC236}">
                    <a16:creationId xmlns:a16="http://schemas.microsoft.com/office/drawing/2014/main" id="{FF560DFD-D4A0-22F5-0084-4AC09A2EA4DC}"/>
                  </a:ext>
                </a:extLst>
              </p:cNvPr>
              <p:cNvPicPr>
                <a:picLocks noChangeAspect="1"/>
              </p:cNvPicPr>
              <p:nvPr/>
            </p:nvPicPr>
            <p:blipFill>
              <a:blip r:embed="rId2"/>
              <a:srcRect l="102" r="102"/>
              <a:stretch/>
            </p:blipFill>
            <p:spPr>
              <a:xfrm>
                <a:off x="6096000" y="1167874"/>
                <a:ext cx="5557410" cy="4687077"/>
              </a:xfrm>
              <a:prstGeom prst="rect">
                <a:avLst/>
              </a:prstGeom>
            </p:spPr>
          </p:pic>
          <p:sp>
            <p:nvSpPr>
              <p:cNvPr id="17" name="Rectangle 16">
                <a:extLst>
                  <a:ext uri="{FF2B5EF4-FFF2-40B4-BE49-F238E27FC236}">
                    <a16:creationId xmlns:a16="http://schemas.microsoft.com/office/drawing/2014/main" id="{31004797-8753-0645-322D-5D19DBC692FE}"/>
                  </a:ext>
                </a:extLst>
              </p:cNvPr>
              <p:cNvSpPr/>
              <p:nvPr/>
            </p:nvSpPr>
            <p:spPr>
              <a:xfrm>
                <a:off x="9921010" y="1648004"/>
                <a:ext cx="1801265" cy="79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1BA6DEB6-D1EF-5681-5E74-F17E7F2A7D74}"/>
                </a:ext>
              </a:extLst>
            </p:cNvPr>
            <p:cNvGrpSpPr/>
            <p:nvPr/>
          </p:nvGrpSpPr>
          <p:grpSpPr>
            <a:xfrm>
              <a:off x="7911225" y="5528888"/>
              <a:ext cx="1893175" cy="646331"/>
              <a:chOff x="7911225" y="5366960"/>
              <a:chExt cx="1893175" cy="646331"/>
            </a:xfrm>
          </p:grpSpPr>
          <p:sp>
            <p:nvSpPr>
              <p:cNvPr id="18" name="TextBox 17">
                <a:extLst>
                  <a:ext uri="{FF2B5EF4-FFF2-40B4-BE49-F238E27FC236}">
                    <a16:creationId xmlns:a16="http://schemas.microsoft.com/office/drawing/2014/main" id="{23381C28-1016-7C33-9832-B819C612E00F}"/>
                  </a:ext>
                </a:extLst>
              </p:cNvPr>
              <p:cNvSpPr txBox="1"/>
              <p:nvPr/>
            </p:nvSpPr>
            <p:spPr>
              <a:xfrm>
                <a:off x="8149709" y="5366960"/>
                <a:ext cx="1654691" cy="646331"/>
              </a:xfrm>
              <a:prstGeom prst="rect">
                <a:avLst/>
              </a:prstGeom>
              <a:noFill/>
            </p:spPr>
            <p:txBody>
              <a:bodyPr wrap="square" rtlCol="0">
                <a:noAutofit/>
              </a:bodyPr>
              <a:lstStyle/>
              <a:p>
                <a:pPr>
                  <a:lnSpc>
                    <a:spcPct val="120000"/>
                  </a:lnSpc>
                </a:pPr>
                <a:r>
                  <a:rPr lang="en-US" dirty="0"/>
                  <a:t>Wellcare</a:t>
                </a:r>
              </a:p>
            </p:txBody>
          </p:sp>
          <p:sp>
            <p:nvSpPr>
              <p:cNvPr id="19" name="Rectangle 18">
                <a:extLst>
                  <a:ext uri="{FF2B5EF4-FFF2-40B4-BE49-F238E27FC236}">
                    <a16:creationId xmlns:a16="http://schemas.microsoft.com/office/drawing/2014/main" id="{0B56218B-E533-6DCE-AA63-4813DA2E5E74}"/>
                  </a:ext>
                </a:extLst>
              </p:cNvPr>
              <p:cNvSpPr/>
              <p:nvPr/>
            </p:nvSpPr>
            <p:spPr>
              <a:xfrm>
                <a:off x="7911225" y="5491833"/>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5621999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Missouri | </a:t>
            </a:r>
            <a:r>
              <a:rPr lang="en-US" sz="3000" i="1" dirty="0"/>
              <a:t>At a Glance</a:t>
            </a:r>
            <a:endParaRPr lang="en-US" dirty="0"/>
          </a:p>
        </p:txBody>
      </p:sp>
      <p:sp>
        <p:nvSpPr>
          <p:cNvPr id="4" name="TextBox 3">
            <a:extLst>
              <a:ext uri="{FF2B5EF4-FFF2-40B4-BE49-F238E27FC236}">
                <a16:creationId xmlns:a16="http://schemas.microsoft.com/office/drawing/2014/main" id="{5CDAB137-DA67-2A4D-A25F-36EC4BF81D90}"/>
              </a:ext>
            </a:extLst>
          </p:cNvPr>
          <p:cNvSpPr txBox="1"/>
          <p:nvPr/>
        </p:nvSpPr>
        <p:spPr>
          <a:xfrm>
            <a:off x="7024546" y="6258691"/>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4">
            <a:extLst>
              <a:ext uri="{FF2B5EF4-FFF2-40B4-BE49-F238E27FC236}">
                <a16:creationId xmlns:a16="http://schemas.microsoft.com/office/drawing/2014/main" id="{3066CD02-6F09-BDBB-DC5B-7268CDB3033B}"/>
              </a:ext>
            </a:extLst>
          </p:cNvPr>
          <p:cNvGraphicFramePr>
            <a:graphicFrameLocks noGrp="1"/>
          </p:cNvGraphicFramePr>
          <p:nvPr/>
        </p:nvGraphicFramePr>
        <p:xfrm>
          <a:off x="622125" y="1648004"/>
          <a:ext cx="10947751" cy="4023360"/>
        </p:xfrm>
        <a:graphic>
          <a:graphicData uri="http://schemas.openxmlformats.org/drawingml/2006/table">
            <a:tbl>
              <a:tblPr firstRow="1" bandRow="1">
                <a:tableStyleId>{5C22544A-7EE6-4342-B048-85BDC9FD1C3A}</a:tableStyleId>
              </a:tblPr>
              <a:tblGrid>
                <a:gridCol w="2342026">
                  <a:extLst>
                    <a:ext uri="{9D8B030D-6E8A-4147-A177-3AD203B41FA5}">
                      <a16:colId xmlns:a16="http://schemas.microsoft.com/office/drawing/2014/main" val="1876114676"/>
                    </a:ext>
                  </a:extLst>
                </a:gridCol>
                <a:gridCol w="2342026">
                  <a:extLst>
                    <a:ext uri="{9D8B030D-6E8A-4147-A177-3AD203B41FA5}">
                      <a16:colId xmlns:a16="http://schemas.microsoft.com/office/drawing/2014/main" val="213999969"/>
                    </a:ext>
                  </a:extLst>
                </a:gridCol>
                <a:gridCol w="6263699">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dirty="0">
                          <a:solidFill>
                            <a:schemeClr val="tx1"/>
                          </a:solidFill>
                        </a:rPr>
                        <a:t>Wellcare Dual Access </a:t>
                      </a:r>
                      <a:br>
                        <a:rPr lang="en-US" sz="1400" dirty="0">
                          <a:solidFill>
                            <a:schemeClr val="tx1"/>
                          </a:solidFill>
                        </a:rPr>
                      </a:br>
                      <a:r>
                        <a:rPr lang="en-US" sz="1400" dirty="0">
                          <a:solidFill>
                            <a:schemeClr val="tx1"/>
                          </a:solidFill>
                        </a:rPr>
                        <a:t>(H1664-005)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$2,280 </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Utilities, Rent, Gas, Healthy Food, OTC, DVH - $190, Rolling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Dental $5,000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4808302"/>
                  </a:ext>
                </a:extLst>
              </a:tr>
              <a:tr h="548640">
                <a:tc>
                  <a:txBody>
                    <a:bodyPr/>
                    <a:lstStyle/>
                    <a:p>
                      <a:r>
                        <a:rPr lang="en-US" sz="1400" dirty="0">
                          <a:solidFill>
                            <a:schemeClr val="tx1"/>
                          </a:solidFill>
                        </a:rPr>
                        <a:t>Wellcare Mutual of Omaha No Premium Open  </a:t>
                      </a:r>
                      <a:br>
                        <a:rPr lang="en-US" sz="1400" dirty="0">
                          <a:solidFill>
                            <a:schemeClr val="tx1"/>
                          </a:solidFill>
                        </a:rPr>
                      </a:br>
                      <a:r>
                        <a:rPr lang="en-US" sz="1400" dirty="0">
                          <a:solidFill>
                            <a:schemeClr val="tx1"/>
                          </a:solidFill>
                        </a:rPr>
                        <a:t>(H7518-001)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rPr>
                        <a:t>New Plan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chemeClr val="tx1"/>
                          </a:solidFill>
                        </a:rPr>
                        <a:t>Quarterly OTC - $100</a:t>
                      </a:r>
                    </a:p>
                    <a:p>
                      <a:pPr marL="228600" indent="-228600">
                        <a:buFont typeface="Arial" panose="020B0604020202020204" pitchFamily="34" charset="0"/>
                        <a:buChar char="•"/>
                        <a:tabLst/>
                      </a:pPr>
                      <a:r>
                        <a:rPr lang="en-US" sz="1400" b="0" dirty="0">
                          <a:solidFill>
                            <a:schemeClr val="tx1"/>
                          </a:solidFill>
                        </a:rPr>
                        <a:t>Dental Platinum </a:t>
                      </a:r>
                      <a:r>
                        <a:rPr lang="en-US" sz="1400" dirty="0">
                          <a:solidFill>
                            <a:schemeClr val="tx1"/>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4215721"/>
                  </a:ext>
                </a:extLst>
              </a:tr>
              <a:tr h="548640">
                <a:tc>
                  <a:txBody>
                    <a:bodyPr/>
                    <a:lstStyle/>
                    <a:p>
                      <a:r>
                        <a:rPr lang="en-US" sz="1400" dirty="0">
                          <a:solidFill>
                            <a:schemeClr val="tx1"/>
                          </a:solidFill>
                        </a:rPr>
                        <a:t>Wellcare Dual Access Open  (H7518-003)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$2,280 </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Utilities, Rent, Gas, Healthy Food, OTC, DVH - $205, Rolling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Dental $5,000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r>
                        <a:rPr lang="en-US" sz="1400" dirty="0">
                          <a:solidFill>
                            <a:schemeClr val="tx1"/>
                          </a:solidFill>
                        </a:rPr>
                        <a:t>Wellcare Mutual of Omaha Low Premium (H7518-004)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b="1" dirty="0">
                          <a:solidFill>
                            <a:schemeClr val="tx1"/>
                          </a:solidFill>
                        </a:rPr>
                        <a:t>New Plan</a:t>
                      </a:r>
                    </a:p>
                    <a:p>
                      <a:pPr marL="228600" indent="-228600">
                        <a:buFont typeface="Arial" panose="020B0604020202020204" pitchFamily="34" charset="0"/>
                        <a:buChar char="•"/>
                        <a:tabLst/>
                      </a:pPr>
                      <a:r>
                        <a:rPr lang="en-US" sz="1400" b="0" dirty="0">
                          <a:solidFill>
                            <a:schemeClr val="tx1"/>
                          </a:solidFill>
                        </a:rPr>
                        <a:t>Spendables Card - $900</a:t>
                      </a:r>
                    </a:p>
                    <a:p>
                      <a:pPr marL="457200" lvl="1" indent="-228600">
                        <a:buFont typeface="Wingdings" pitchFamily="2" charset="2"/>
                        <a:buChar char="§"/>
                        <a:tabLst/>
                      </a:pPr>
                      <a:r>
                        <a:rPr lang="en-US" sz="1400" b="0" dirty="0">
                          <a:solidFill>
                            <a:schemeClr val="tx1"/>
                          </a:solidFill>
                        </a:rPr>
                        <a:t>Monthly OTC, DVH </a:t>
                      </a:r>
                      <a:r>
                        <a:rPr lang="en-US" sz="1400" dirty="0">
                          <a:solidFill>
                            <a:schemeClr val="tx1"/>
                          </a:solidFill>
                        </a:rPr>
                        <a:t>- $75, Rolling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5284255"/>
                  </a:ext>
                </a:extLst>
              </a:tr>
              <a:tr h="548640">
                <a:tc>
                  <a:txBody>
                    <a:bodyPr/>
                    <a:lstStyle/>
                    <a:p>
                      <a:r>
                        <a:rPr lang="en-US" sz="1400" dirty="0">
                          <a:solidFill>
                            <a:schemeClr val="tx1"/>
                          </a:solidFill>
                        </a:rPr>
                        <a:t>Wellcare Dual Access</a:t>
                      </a:r>
                    </a:p>
                    <a:p>
                      <a:r>
                        <a:rPr lang="en-US" sz="1400" dirty="0">
                          <a:solidFill>
                            <a:schemeClr val="tx1"/>
                          </a:solidFill>
                        </a:rPr>
                        <a:t>(H9335-003)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$2,280 </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Utilities, Rent, Gas, Healthy Food, OTC, DVH - $190, Rolling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Dental $5,000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31378608"/>
                  </a:ext>
                </a:extLst>
              </a:tr>
            </a:tbl>
          </a:graphicData>
        </a:graphic>
      </p:graphicFrame>
    </p:spTree>
    <p:extLst>
      <p:ext uri="{BB962C8B-B14F-4D97-AF65-F5344CB8AC3E}">
        <p14:creationId xmlns:p14="http://schemas.microsoft.com/office/powerpoint/2010/main" val="12811332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Nebraska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6" y="1820762"/>
            <a:ext cx="5122582" cy="4231460"/>
          </a:xfrm>
        </p:spPr>
        <p:txBody>
          <a:bodyPr/>
          <a:lstStyle/>
          <a:p>
            <a:pPr>
              <a:lnSpc>
                <a:spcPct val="100000"/>
              </a:lnSpc>
            </a:pPr>
            <a:r>
              <a:rPr lang="en-US" dirty="0"/>
              <a:t>66-county service area</a:t>
            </a:r>
          </a:p>
          <a:p>
            <a:pPr>
              <a:lnSpc>
                <a:spcPct val="100000"/>
              </a:lnSpc>
            </a:pPr>
            <a:r>
              <a:rPr lang="en-US" dirty="0"/>
              <a:t>Hospital and provider networks are strong with little to no gaps</a:t>
            </a:r>
          </a:p>
          <a:p>
            <a:pPr>
              <a:lnSpc>
                <a:spcPct val="100000"/>
              </a:lnSpc>
            </a:pPr>
            <a:r>
              <a:rPr lang="en-US" dirty="0"/>
              <a:t>2024 focus on D-SNP product offering</a:t>
            </a:r>
          </a:p>
          <a:p>
            <a:pPr>
              <a:lnSpc>
                <a:spcPct val="100000"/>
              </a:lnSpc>
            </a:pPr>
            <a:r>
              <a:rPr lang="en-US" dirty="0"/>
              <a:t>New Wellcare Spendables Card!</a:t>
            </a:r>
          </a:p>
          <a:p>
            <a:pPr marL="230187" lvl="1" indent="0">
              <a:lnSpc>
                <a:spcPct val="100000"/>
              </a:lnSpc>
              <a:buNone/>
            </a:pPr>
            <a:endParaRPr lang="en-US" dirty="0"/>
          </a:p>
          <a:p>
            <a:pPr lvl="2"/>
            <a:endParaRPr lang="en-US" dirty="0"/>
          </a:p>
          <a:p>
            <a:endParaRPr lang="en-US" dirty="0"/>
          </a:p>
          <a:p>
            <a:endParaRPr lang="en-US" dirty="0"/>
          </a:p>
          <a:p>
            <a:endParaRPr lang="en-US" dirty="0"/>
          </a:p>
          <a:p>
            <a:endParaRPr lang="en-US" dirty="0"/>
          </a:p>
        </p:txBody>
      </p:sp>
      <p:grpSp>
        <p:nvGrpSpPr>
          <p:cNvPr id="6" name="Group 5">
            <a:extLst>
              <a:ext uri="{FF2B5EF4-FFF2-40B4-BE49-F238E27FC236}">
                <a16:creationId xmlns:a16="http://schemas.microsoft.com/office/drawing/2014/main" id="{DD112336-CF2B-DF7E-D49E-2E9F4B5847C8}"/>
              </a:ext>
            </a:extLst>
          </p:cNvPr>
          <p:cNvGrpSpPr/>
          <p:nvPr/>
        </p:nvGrpSpPr>
        <p:grpSpPr>
          <a:xfrm>
            <a:off x="6096000" y="2262551"/>
            <a:ext cx="5667005" cy="3465057"/>
            <a:chOff x="6096000" y="1892681"/>
            <a:chExt cx="5667005" cy="3465057"/>
          </a:xfrm>
        </p:grpSpPr>
        <p:grpSp>
          <p:nvGrpSpPr>
            <p:cNvPr id="7" name="Group 6">
              <a:extLst>
                <a:ext uri="{FF2B5EF4-FFF2-40B4-BE49-F238E27FC236}">
                  <a16:creationId xmlns:a16="http://schemas.microsoft.com/office/drawing/2014/main" id="{991EE040-F97D-511A-DD5D-330C928903A7}"/>
                </a:ext>
              </a:extLst>
            </p:cNvPr>
            <p:cNvGrpSpPr/>
            <p:nvPr/>
          </p:nvGrpSpPr>
          <p:grpSpPr>
            <a:xfrm>
              <a:off x="6096000" y="1892681"/>
              <a:ext cx="5667005" cy="3465057"/>
              <a:chOff x="6204034" y="1497723"/>
              <a:chExt cx="5667005" cy="3465057"/>
            </a:xfrm>
          </p:grpSpPr>
          <p:pic>
            <p:nvPicPr>
              <p:cNvPr id="9" name="Picture 8">
                <a:extLst>
                  <a:ext uri="{FF2B5EF4-FFF2-40B4-BE49-F238E27FC236}">
                    <a16:creationId xmlns:a16="http://schemas.microsoft.com/office/drawing/2014/main" id="{C6858FDA-F872-02FF-1307-73908B4862EC}"/>
                  </a:ext>
                </a:extLst>
              </p:cNvPr>
              <p:cNvPicPr>
                <a:picLocks noChangeAspect="1"/>
              </p:cNvPicPr>
              <p:nvPr/>
            </p:nvPicPr>
            <p:blipFill>
              <a:blip r:embed="rId2"/>
              <a:srcRect l="593" r="593"/>
              <a:stretch/>
            </p:blipFill>
            <p:spPr>
              <a:xfrm>
                <a:off x="6204034" y="1497723"/>
                <a:ext cx="5667005" cy="3042745"/>
              </a:xfrm>
              <a:prstGeom prst="rect">
                <a:avLst/>
              </a:prstGeom>
            </p:spPr>
          </p:pic>
          <p:sp>
            <p:nvSpPr>
              <p:cNvPr id="10" name="TextBox 9">
                <a:extLst>
                  <a:ext uri="{FF2B5EF4-FFF2-40B4-BE49-F238E27FC236}">
                    <a16:creationId xmlns:a16="http://schemas.microsoft.com/office/drawing/2014/main" id="{6B102ABA-D0AA-6C02-A198-BCF4D8AE3912}"/>
                  </a:ext>
                </a:extLst>
              </p:cNvPr>
              <p:cNvSpPr txBox="1"/>
              <p:nvPr/>
            </p:nvSpPr>
            <p:spPr>
              <a:xfrm>
                <a:off x="8625251" y="4316449"/>
                <a:ext cx="1654691" cy="646331"/>
              </a:xfrm>
              <a:prstGeom prst="rect">
                <a:avLst/>
              </a:prstGeom>
              <a:noFill/>
            </p:spPr>
            <p:txBody>
              <a:bodyPr wrap="square" rtlCol="0">
                <a:noAutofit/>
              </a:bodyPr>
              <a:lstStyle/>
              <a:p>
                <a:pPr>
                  <a:lnSpc>
                    <a:spcPct val="120000"/>
                  </a:lnSpc>
                </a:pPr>
                <a:r>
                  <a:rPr lang="en-US" dirty="0"/>
                  <a:t>Wellcare</a:t>
                </a:r>
              </a:p>
            </p:txBody>
          </p:sp>
          <p:sp>
            <p:nvSpPr>
              <p:cNvPr id="11" name="Rectangle 10">
                <a:extLst>
                  <a:ext uri="{FF2B5EF4-FFF2-40B4-BE49-F238E27FC236}">
                    <a16:creationId xmlns:a16="http://schemas.microsoft.com/office/drawing/2014/main" id="{8CCFB241-0028-3A7B-23F7-4CA16214E06D}"/>
                  </a:ext>
                </a:extLst>
              </p:cNvPr>
              <p:cNvSpPr/>
              <p:nvPr/>
            </p:nvSpPr>
            <p:spPr>
              <a:xfrm>
                <a:off x="8386767" y="4441322"/>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7D2BB51B-264F-C086-763C-88664D29922A}"/>
                </a:ext>
              </a:extLst>
            </p:cNvPr>
            <p:cNvSpPr/>
            <p:nvPr/>
          </p:nvSpPr>
          <p:spPr>
            <a:xfrm>
              <a:off x="9892089" y="4572791"/>
              <a:ext cx="151962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150882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Nebraska | </a:t>
            </a:r>
            <a:r>
              <a:rPr lang="en-US" sz="3000" i="1" dirty="0"/>
              <a:t>At a Glance</a:t>
            </a:r>
            <a:endParaRPr lang="en-US" dirty="0"/>
          </a:p>
        </p:txBody>
      </p:sp>
      <p:sp>
        <p:nvSpPr>
          <p:cNvPr id="3" name="TextBox 3">
            <a:extLst>
              <a:ext uri="{FF2B5EF4-FFF2-40B4-BE49-F238E27FC236}">
                <a16:creationId xmlns:a16="http://schemas.microsoft.com/office/drawing/2014/main" id="{C8401EE4-E421-8665-95B9-CCCD48CBBFD2}"/>
              </a:ext>
            </a:extLst>
          </p:cNvPr>
          <p:cNvSpPr txBox="1"/>
          <p:nvPr/>
        </p:nvSpPr>
        <p:spPr>
          <a:xfrm>
            <a:off x="7024546" y="6258691"/>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2CAAE2AD-3743-E932-40C1-55BA9E04B8B3}"/>
              </a:ext>
            </a:extLst>
          </p:cNvPr>
          <p:cNvGraphicFramePr>
            <a:graphicFrameLocks noGrp="1"/>
          </p:cNvGraphicFramePr>
          <p:nvPr/>
        </p:nvGraphicFramePr>
        <p:xfrm>
          <a:off x="622125" y="1648004"/>
          <a:ext cx="10947751" cy="1828800"/>
        </p:xfrm>
        <a:graphic>
          <a:graphicData uri="http://schemas.openxmlformats.org/drawingml/2006/table">
            <a:tbl>
              <a:tblPr firstRow="1" bandRow="1">
                <a:tableStyleId>{5C22544A-7EE6-4342-B048-85BDC9FD1C3A}</a:tableStyleId>
              </a:tblPr>
              <a:tblGrid>
                <a:gridCol w="2342026">
                  <a:extLst>
                    <a:ext uri="{9D8B030D-6E8A-4147-A177-3AD203B41FA5}">
                      <a16:colId xmlns:a16="http://schemas.microsoft.com/office/drawing/2014/main" val="1876114676"/>
                    </a:ext>
                  </a:extLst>
                </a:gridCol>
                <a:gridCol w="2342026">
                  <a:extLst>
                    <a:ext uri="{9D8B030D-6E8A-4147-A177-3AD203B41FA5}">
                      <a16:colId xmlns:a16="http://schemas.microsoft.com/office/drawing/2014/main" val="213999969"/>
                    </a:ext>
                  </a:extLst>
                </a:gridCol>
                <a:gridCol w="6263699">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b="0" dirty="0">
                          <a:solidFill>
                            <a:schemeClr val="tx1"/>
                          </a:solidFill>
                        </a:rPr>
                        <a:t>Wellcare Dual Liberty</a:t>
                      </a:r>
                    </a:p>
                    <a:p>
                      <a:r>
                        <a:rPr lang="en-US" sz="1400" b="0" dirty="0">
                          <a:solidFill>
                            <a:schemeClr val="tx1"/>
                          </a:solidFill>
                        </a:rPr>
                        <a:t>(H1215-001)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$2,040</a:t>
                      </a:r>
                    </a:p>
                    <a:p>
                      <a:pPr marL="457200" lvl="1" indent="-228600">
                        <a:buFont typeface="Wingdings" pitchFamily="2" charset="2"/>
                        <a:buChar char="§"/>
                        <a:tabLst/>
                      </a:pPr>
                      <a:r>
                        <a:rPr lang="en-US" sz="1400" dirty="0">
                          <a:solidFill>
                            <a:schemeClr val="tx1"/>
                          </a:solidFill>
                        </a:rPr>
                        <a:t>Monthly Utilities, Rent, Gas, Healthy Food, OTC, DVH - $170, Rolling</a:t>
                      </a:r>
                    </a:p>
                    <a:p>
                      <a:pPr marL="228600" indent="-228600">
                        <a:buFont typeface="Arial" panose="020B0604020202020204" pitchFamily="34" charset="0"/>
                        <a:buChar char="•"/>
                        <a:tabLst/>
                      </a:pPr>
                      <a:r>
                        <a:rPr lang="en-US" sz="1400" dirty="0">
                          <a:solidFill>
                            <a:schemeClr val="tx1"/>
                          </a:solidFill>
                        </a:rPr>
                        <a:t>$1,500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4808302"/>
                  </a:ext>
                </a:extLst>
              </a:tr>
              <a:tr h="548640">
                <a:tc>
                  <a:txBody>
                    <a:bodyPr/>
                    <a:lstStyle/>
                    <a:p>
                      <a:r>
                        <a:rPr lang="en-US" sz="1400" b="0" dirty="0">
                          <a:solidFill>
                            <a:schemeClr val="tx1"/>
                          </a:solidFill>
                        </a:rPr>
                        <a:t>Wellcare Dual Access Open (H1395-001)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$1,524</a:t>
                      </a:r>
                    </a:p>
                    <a:p>
                      <a:pPr marL="457200" lvl="1" indent="-228600">
                        <a:buFont typeface="Wingdings" pitchFamily="2" charset="2"/>
                        <a:buChar char="§"/>
                        <a:tabLst/>
                      </a:pPr>
                      <a:r>
                        <a:rPr lang="en-US" sz="1400" dirty="0">
                          <a:solidFill>
                            <a:schemeClr val="tx1"/>
                          </a:solidFill>
                        </a:rPr>
                        <a:t>Monthly Utilities, Rent, Gas, Healthy Food, OTC, DVH - $127, Rolling</a:t>
                      </a:r>
                    </a:p>
                    <a:p>
                      <a:pPr marL="228600" indent="-228600">
                        <a:buFont typeface="Arial" panose="020B0604020202020204" pitchFamily="34" charset="0"/>
                        <a:buChar char="•"/>
                        <a:tabLst/>
                      </a:pPr>
                      <a:r>
                        <a:rPr lang="en-US" sz="1400" kern="1200" dirty="0">
                          <a:solidFill>
                            <a:schemeClr val="dk1"/>
                          </a:solidFill>
                          <a:effectLst/>
                          <a:latin typeface="+mn-lt"/>
                          <a:ea typeface="+mn-ea"/>
                          <a:cs typeface="+mn-cs"/>
                        </a:rPr>
                        <a:t>$1,000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4215721"/>
                  </a:ext>
                </a:extLst>
              </a:tr>
            </a:tbl>
          </a:graphicData>
        </a:graphic>
      </p:graphicFrame>
    </p:spTree>
    <p:extLst>
      <p:ext uri="{BB962C8B-B14F-4D97-AF65-F5344CB8AC3E}">
        <p14:creationId xmlns:p14="http://schemas.microsoft.com/office/powerpoint/2010/main" val="37224245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Oklahoma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2004953"/>
            <a:ext cx="5838635" cy="3590777"/>
          </a:xfrm>
        </p:spPr>
        <p:txBody>
          <a:bodyPr/>
          <a:lstStyle/>
          <a:p>
            <a:pPr>
              <a:lnSpc>
                <a:spcPct val="100000"/>
              </a:lnSpc>
            </a:pPr>
            <a:r>
              <a:rPr lang="en-US" dirty="0"/>
              <a:t>30-county service area</a:t>
            </a:r>
          </a:p>
          <a:p>
            <a:pPr>
              <a:lnSpc>
                <a:spcPct val="100000"/>
              </a:lnSpc>
            </a:pPr>
            <a:r>
              <a:rPr lang="en-US" dirty="0"/>
              <a:t>Array of products offered</a:t>
            </a:r>
          </a:p>
          <a:p>
            <a:pPr marL="457200" indent="-225425">
              <a:lnSpc>
                <a:spcPct val="100000"/>
              </a:lnSpc>
              <a:spcBef>
                <a:spcPts val="400"/>
              </a:spcBef>
              <a:buClr>
                <a:schemeClr val="accent6"/>
              </a:buClr>
              <a:buFont typeface="Wingdings" pitchFamily="2" charset="2"/>
              <a:buChar char="§"/>
            </a:pPr>
            <a:r>
              <a:rPr lang="en-US" dirty="0"/>
              <a:t>HMO, HMO D-SNP, PPO D-SNP, PPO</a:t>
            </a:r>
          </a:p>
          <a:p>
            <a:pPr>
              <a:lnSpc>
                <a:spcPct val="100000"/>
              </a:lnSpc>
            </a:pPr>
            <a:r>
              <a:rPr lang="en-US" dirty="0"/>
              <a:t>New Wellcare Spendables Card!</a:t>
            </a:r>
          </a:p>
          <a:p>
            <a:pPr>
              <a:lnSpc>
                <a:spcPct val="100000"/>
              </a:lnSpc>
            </a:pPr>
            <a:r>
              <a:rPr lang="en-US" dirty="0"/>
              <a:t>New All Dual plan for partial dual eligibles</a:t>
            </a:r>
          </a:p>
          <a:p>
            <a:pPr>
              <a:lnSpc>
                <a:spcPct val="100000"/>
              </a:lnSpc>
            </a:pPr>
            <a:endParaRPr lang="en-US" dirty="0"/>
          </a:p>
          <a:p>
            <a:pPr marL="0" indent="0">
              <a:lnSpc>
                <a:spcPct val="100000"/>
              </a:lnSpc>
              <a:buNone/>
            </a:pPr>
            <a:endParaRPr lang="en-US" dirty="0"/>
          </a:p>
          <a:p>
            <a:pPr>
              <a:lnSpc>
                <a:spcPct val="100000"/>
              </a:lnSpc>
            </a:pPr>
            <a:endParaRPr lang="en-US" dirty="0"/>
          </a:p>
        </p:txBody>
      </p:sp>
      <p:grpSp>
        <p:nvGrpSpPr>
          <p:cNvPr id="12" name="Group 11">
            <a:extLst>
              <a:ext uri="{FF2B5EF4-FFF2-40B4-BE49-F238E27FC236}">
                <a16:creationId xmlns:a16="http://schemas.microsoft.com/office/drawing/2014/main" id="{011DA611-5139-DA5B-7795-7E6481CA6123}"/>
              </a:ext>
            </a:extLst>
          </p:cNvPr>
          <p:cNvGrpSpPr/>
          <p:nvPr/>
        </p:nvGrpSpPr>
        <p:grpSpPr>
          <a:xfrm>
            <a:off x="6215063" y="2233962"/>
            <a:ext cx="5645734" cy="3355973"/>
            <a:chOff x="6215063" y="2233962"/>
            <a:chExt cx="5645734" cy="3355973"/>
          </a:xfrm>
        </p:grpSpPr>
        <p:sp>
          <p:nvSpPr>
            <p:cNvPr id="18" name="TextBox 17">
              <a:extLst>
                <a:ext uri="{FF2B5EF4-FFF2-40B4-BE49-F238E27FC236}">
                  <a16:creationId xmlns:a16="http://schemas.microsoft.com/office/drawing/2014/main" id="{B9839432-42F8-A28F-A1F8-578FCAD5A98D}"/>
                </a:ext>
              </a:extLst>
            </p:cNvPr>
            <p:cNvSpPr txBox="1"/>
            <p:nvPr/>
          </p:nvSpPr>
          <p:spPr>
            <a:xfrm>
              <a:off x="9128271" y="4943604"/>
              <a:ext cx="1654691" cy="646331"/>
            </a:xfrm>
            <a:prstGeom prst="rect">
              <a:avLst/>
            </a:prstGeom>
            <a:noFill/>
          </p:spPr>
          <p:txBody>
            <a:bodyPr wrap="square" rtlCol="0">
              <a:noAutofit/>
            </a:bodyPr>
            <a:lstStyle/>
            <a:p>
              <a:pPr>
                <a:lnSpc>
                  <a:spcPct val="120000"/>
                </a:lnSpc>
              </a:pPr>
              <a:r>
                <a:rPr lang="en-US" dirty="0"/>
                <a:t>Wellcare</a:t>
              </a:r>
            </a:p>
          </p:txBody>
        </p:sp>
        <p:sp>
          <p:nvSpPr>
            <p:cNvPr id="19" name="Rectangle 18">
              <a:extLst>
                <a:ext uri="{FF2B5EF4-FFF2-40B4-BE49-F238E27FC236}">
                  <a16:creationId xmlns:a16="http://schemas.microsoft.com/office/drawing/2014/main" id="{A6B60F29-FFB5-9BBA-37B7-0F5025BBB31B}"/>
                </a:ext>
              </a:extLst>
            </p:cNvPr>
            <p:cNvSpPr/>
            <p:nvPr/>
          </p:nvSpPr>
          <p:spPr>
            <a:xfrm>
              <a:off x="8889787" y="5068477"/>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C681918F-C3F2-E656-0C0B-BCF47CD03C18}"/>
                </a:ext>
              </a:extLst>
            </p:cNvPr>
            <p:cNvGrpSpPr/>
            <p:nvPr/>
          </p:nvGrpSpPr>
          <p:grpSpPr>
            <a:xfrm>
              <a:off x="6215063" y="2233962"/>
              <a:ext cx="5645734" cy="2766409"/>
              <a:chOff x="6215063" y="2233962"/>
              <a:chExt cx="5645734" cy="2766409"/>
            </a:xfrm>
          </p:grpSpPr>
          <p:pic>
            <p:nvPicPr>
              <p:cNvPr id="6" name="Picture 5">
                <a:extLst>
                  <a:ext uri="{FF2B5EF4-FFF2-40B4-BE49-F238E27FC236}">
                    <a16:creationId xmlns:a16="http://schemas.microsoft.com/office/drawing/2014/main" id="{A28AA3B2-2B51-7F0A-C369-E73BBD87449D}"/>
                  </a:ext>
                </a:extLst>
              </p:cNvPr>
              <p:cNvPicPr>
                <a:picLocks noChangeAspect="1"/>
              </p:cNvPicPr>
              <p:nvPr/>
            </p:nvPicPr>
            <p:blipFill>
              <a:blip r:embed="rId2"/>
              <a:srcRect/>
              <a:stretch/>
            </p:blipFill>
            <p:spPr>
              <a:xfrm>
                <a:off x="6215063" y="2233962"/>
                <a:ext cx="5645734" cy="2766409"/>
              </a:xfrm>
              <a:prstGeom prst="rect">
                <a:avLst/>
              </a:prstGeom>
            </p:spPr>
          </p:pic>
          <p:sp>
            <p:nvSpPr>
              <p:cNvPr id="7" name="Rectangle 6">
                <a:extLst>
                  <a:ext uri="{FF2B5EF4-FFF2-40B4-BE49-F238E27FC236}">
                    <a16:creationId xmlns:a16="http://schemas.microsoft.com/office/drawing/2014/main" id="{81F5A483-7852-E95B-27AD-BE2ACFB31459}"/>
                  </a:ext>
                </a:extLst>
              </p:cNvPr>
              <p:cNvSpPr/>
              <p:nvPr/>
            </p:nvSpPr>
            <p:spPr>
              <a:xfrm>
                <a:off x="6668429" y="2899317"/>
                <a:ext cx="1382751" cy="529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8001179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Oklahoma | </a:t>
            </a:r>
            <a:r>
              <a:rPr lang="en-US" sz="3000" i="1" dirty="0"/>
              <a:t>At a Glance</a:t>
            </a:r>
            <a:endParaRPr lang="en-US" dirty="0"/>
          </a:p>
        </p:txBody>
      </p:sp>
      <p:sp>
        <p:nvSpPr>
          <p:cNvPr id="3" name="TextBox 2">
            <a:extLst>
              <a:ext uri="{FF2B5EF4-FFF2-40B4-BE49-F238E27FC236}">
                <a16:creationId xmlns:a16="http://schemas.microsoft.com/office/drawing/2014/main" id="{F093AB55-3DDD-B363-92FF-4F6F9FBE7711}"/>
              </a:ext>
            </a:extLst>
          </p:cNvPr>
          <p:cNvSpPr txBox="1"/>
          <p:nvPr/>
        </p:nvSpPr>
        <p:spPr>
          <a:xfrm>
            <a:off x="7024546" y="6258691"/>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48B5E435-14EB-AC6B-1EC6-C54682A7253B}"/>
              </a:ext>
            </a:extLst>
          </p:cNvPr>
          <p:cNvGraphicFramePr>
            <a:graphicFrameLocks noGrp="1"/>
          </p:cNvGraphicFramePr>
          <p:nvPr/>
        </p:nvGraphicFramePr>
        <p:xfrm>
          <a:off x="622124" y="1305633"/>
          <a:ext cx="10947751" cy="4968240"/>
        </p:xfrm>
        <a:graphic>
          <a:graphicData uri="http://schemas.openxmlformats.org/drawingml/2006/table">
            <a:tbl>
              <a:tblPr firstRow="1" bandRow="1">
                <a:tableStyleId>{5C22544A-7EE6-4342-B048-85BDC9FD1C3A}</a:tableStyleId>
              </a:tblPr>
              <a:tblGrid>
                <a:gridCol w="2342026">
                  <a:extLst>
                    <a:ext uri="{9D8B030D-6E8A-4147-A177-3AD203B41FA5}">
                      <a16:colId xmlns:a16="http://schemas.microsoft.com/office/drawing/2014/main" val="1876114676"/>
                    </a:ext>
                  </a:extLst>
                </a:gridCol>
                <a:gridCol w="2342026">
                  <a:extLst>
                    <a:ext uri="{9D8B030D-6E8A-4147-A177-3AD203B41FA5}">
                      <a16:colId xmlns:a16="http://schemas.microsoft.com/office/drawing/2014/main" val="213999969"/>
                    </a:ext>
                  </a:extLst>
                </a:gridCol>
                <a:gridCol w="6263699">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b="0" dirty="0">
                          <a:solidFill>
                            <a:schemeClr val="tx1"/>
                          </a:solidFill>
                        </a:rPr>
                        <a:t>Wellcare No Premium Open (H4537-001)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$360</a:t>
                      </a:r>
                    </a:p>
                    <a:p>
                      <a:pPr marL="457200" lvl="1" indent="-228600">
                        <a:lnSpc>
                          <a:spcPct val="100000"/>
                        </a:lnSpc>
                        <a:buFont typeface="Wingdings" pitchFamily="2" charset="2"/>
                        <a:buChar char="§"/>
                        <a:tabLst/>
                      </a:pPr>
                      <a:r>
                        <a:rPr lang="en-US" sz="1400" dirty="0">
                          <a:solidFill>
                            <a:schemeClr val="tx1"/>
                          </a:solidFill>
                        </a:rPr>
                        <a:t>Monthly OTC + DVH - $30, Rolling</a:t>
                      </a:r>
                    </a:p>
                    <a:p>
                      <a:pPr marL="228600" indent="-228600">
                        <a:buFont typeface="Arial" panose="020B0604020202020204" pitchFamily="34" charset="0"/>
                        <a:buChar char="•"/>
                        <a:tabLst/>
                      </a:pPr>
                      <a:r>
                        <a:rPr lang="en-US" sz="1400" dirty="0">
                          <a:solidFill>
                            <a:schemeClr val="tx1"/>
                          </a:solidFill>
                        </a:rPr>
                        <a:t>$2,000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4808302"/>
                  </a:ext>
                </a:extLst>
              </a:tr>
              <a:tr h="548640">
                <a:tc>
                  <a:txBody>
                    <a:bodyPr/>
                    <a:lstStyle/>
                    <a:p>
                      <a:r>
                        <a:rPr lang="en-US" sz="1400" b="0" dirty="0">
                          <a:solidFill>
                            <a:schemeClr val="tx1"/>
                          </a:solidFill>
                        </a:rPr>
                        <a:t>Wellcare Dual Access Open (H4537-004)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PPO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pPr>
                      <a:r>
                        <a:rPr lang="en-US" sz="1400" kern="1200" dirty="0">
                          <a:solidFill>
                            <a:schemeClr val="dk1"/>
                          </a:solidFill>
                          <a:effectLst/>
                          <a:latin typeface="+mn-lt"/>
                          <a:ea typeface="+mn-ea"/>
                          <a:cs typeface="+mn-cs"/>
                        </a:rPr>
                        <a:t>Spendables Card - $1,200</a:t>
                      </a:r>
                    </a:p>
                    <a:p>
                      <a:pPr marL="457200" lvl="1" indent="-228600">
                        <a:buFont typeface="Wingdings" pitchFamily="2" charset="2"/>
                        <a:buChar char="§"/>
                        <a:tabLst/>
                      </a:pPr>
                      <a:r>
                        <a:rPr lang="en-US" sz="1400" dirty="0">
                          <a:solidFill>
                            <a:schemeClr val="tx1"/>
                          </a:solidFill>
                        </a:rPr>
                        <a:t>Monthly Utilities, Rent, Gas, Healthy Food, OTC, DVH - $100, Rolling</a:t>
                      </a:r>
                    </a:p>
                    <a:p>
                      <a:pPr marL="228600" indent="-228600">
                        <a:buFont typeface="Arial" panose="020B0604020202020204" pitchFamily="34" charset="0"/>
                        <a:buChar char="•"/>
                        <a:tabLst/>
                      </a:pPr>
                      <a:r>
                        <a:rPr lang="en-US" sz="1400" dirty="0">
                          <a:solidFill>
                            <a:schemeClr val="tx1"/>
                          </a:solidFill>
                        </a:rPr>
                        <a:t>$3,000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4215721"/>
                  </a:ext>
                </a:extLst>
              </a:tr>
              <a:tr h="548640">
                <a:tc>
                  <a:txBody>
                    <a:bodyPr/>
                    <a:lstStyle/>
                    <a:p>
                      <a:r>
                        <a:rPr lang="en-US" sz="1400" b="0" dirty="0">
                          <a:solidFill>
                            <a:schemeClr val="tx1"/>
                          </a:solidFill>
                        </a:rPr>
                        <a:t>Wellcare Dual Access</a:t>
                      </a:r>
                    </a:p>
                    <a:p>
                      <a:r>
                        <a:rPr lang="en-US" sz="1400" b="0" dirty="0">
                          <a:solidFill>
                            <a:schemeClr val="tx1"/>
                          </a:solidFill>
                        </a:rPr>
                        <a:t>(H9900-002)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$1,500</a:t>
                      </a:r>
                    </a:p>
                    <a:p>
                      <a:pPr marL="457200" lvl="1" indent="-228600">
                        <a:buFont typeface="Wingdings" pitchFamily="2" charset="2"/>
                        <a:buChar char="§"/>
                        <a:tabLst/>
                      </a:pPr>
                      <a:r>
                        <a:rPr lang="en-US" sz="1400" dirty="0">
                          <a:solidFill>
                            <a:schemeClr val="tx1"/>
                          </a:solidFill>
                        </a:rPr>
                        <a:t>Monthly Utilities, Rent, Gas, Healthy Food, OTC, DVH - $125, Rolling</a:t>
                      </a:r>
                    </a:p>
                    <a:p>
                      <a:pPr marL="228600" indent="-228600">
                        <a:buFont typeface="Arial" panose="020B0604020202020204" pitchFamily="34" charset="0"/>
                        <a:buChar char="•"/>
                        <a:tabLst/>
                      </a:pPr>
                      <a:r>
                        <a:rPr lang="en-US" sz="1400" dirty="0">
                          <a:solidFill>
                            <a:schemeClr val="tx1"/>
                          </a:solidFill>
                        </a:rPr>
                        <a:t>$3,000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68751683"/>
                  </a:ext>
                </a:extLst>
              </a:tr>
              <a:tr h="548640">
                <a:tc>
                  <a:txBody>
                    <a:bodyPr/>
                    <a:lstStyle/>
                    <a:p>
                      <a:r>
                        <a:rPr lang="en-US" sz="1400" b="0" dirty="0">
                          <a:solidFill>
                            <a:schemeClr val="tx1"/>
                          </a:solidFill>
                        </a:rPr>
                        <a:t>Wellcare Dual Liberty </a:t>
                      </a:r>
                    </a:p>
                    <a:p>
                      <a:r>
                        <a:rPr lang="en-US" sz="1400" b="0" dirty="0">
                          <a:solidFill>
                            <a:schemeClr val="tx1"/>
                          </a:solidFill>
                        </a:rPr>
                        <a:t>(H9900-003)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$2,520</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Utilities, Rent, Gas, Healthy Food, OTC, DVH - $210, Rolling</a:t>
                      </a:r>
                    </a:p>
                    <a:p>
                      <a:pPr marL="228600" indent="-228600">
                        <a:buFont typeface="Arial" panose="020B0604020202020204" pitchFamily="34" charset="0"/>
                        <a:buChar char="•"/>
                        <a:tabLst/>
                      </a:pPr>
                      <a:r>
                        <a:rPr lang="en-US" sz="1400" dirty="0">
                          <a:solidFill>
                            <a:schemeClr val="tx1"/>
                          </a:solidFill>
                        </a:rPr>
                        <a:t>$4,000 Dental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5899856"/>
                  </a:ext>
                </a:extLst>
              </a:tr>
              <a:tr h="548640">
                <a:tc>
                  <a:txBody>
                    <a:bodyPr/>
                    <a:lstStyle/>
                    <a:p>
                      <a:r>
                        <a:rPr lang="en-US" sz="1400" b="0" dirty="0">
                          <a:solidFill>
                            <a:schemeClr val="tx1"/>
                          </a:solidFill>
                        </a:rPr>
                        <a:t>Wellcare No Premium</a:t>
                      </a:r>
                    </a:p>
                    <a:p>
                      <a:r>
                        <a:rPr lang="en-US" sz="1400" b="0" dirty="0">
                          <a:solidFill>
                            <a:schemeClr val="tx1"/>
                          </a:solidFill>
                        </a:rPr>
                        <a:t>(H9900-004)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dirty="0">
                          <a:solidFill>
                            <a:schemeClr val="tx1"/>
                          </a:solidFill>
                        </a:rPr>
                        <a:t>Spendables Card - $600</a:t>
                      </a:r>
                    </a:p>
                    <a:p>
                      <a:pPr marL="457200" lvl="1" indent="-228600">
                        <a:buFont typeface="Wingdings" pitchFamily="2" charset="2"/>
                        <a:buChar char="§"/>
                        <a:tabLst/>
                      </a:pPr>
                      <a:r>
                        <a:rPr lang="en-US" sz="1400" dirty="0">
                          <a:solidFill>
                            <a:schemeClr val="tx1"/>
                          </a:solidFill>
                        </a:rPr>
                        <a:t>Monthly OTC + DVH - $50, Rolling</a:t>
                      </a:r>
                    </a:p>
                    <a:p>
                      <a:pPr marL="228600" indent="-228600">
                        <a:buFont typeface="Arial" panose="020B0604020202020204" pitchFamily="34" charset="0"/>
                        <a:buChar char="•"/>
                        <a:tabLst/>
                      </a:pPr>
                      <a:r>
                        <a:rPr lang="en-US" sz="1400" dirty="0">
                          <a:solidFill>
                            <a:schemeClr val="tx1"/>
                          </a:solidFill>
                        </a:rPr>
                        <a:t>$2,000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57914143"/>
                  </a:ext>
                </a:extLst>
              </a:tr>
              <a:tr h="548640">
                <a:tc>
                  <a:txBody>
                    <a:bodyPr/>
                    <a:lstStyle/>
                    <a:p>
                      <a:r>
                        <a:rPr lang="en-US" sz="1400" b="0" dirty="0">
                          <a:solidFill>
                            <a:schemeClr val="tx1"/>
                          </a:solidFill>
                        </a:rPr>
                        <a:t>Wellcare All Dual Assure</a:t>
                      </a:r>
                    </a:p>
                    <a:p>
                      <a:r>
                        <a:rPr lang="en-US" sz="1400" b="0" dirty="0">
                          <a:solidFill>
                            <a:schemeClr val="tx1"/>
                          </a:solidFill>
                        </a:rPr>
                        <a:t>(H9900-009)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0" indent="-228600">
                        <a:buFont typeface="Arial" panose="020B0604020202020204" pitchFamily="34" charset="0"/>
                        <a:buChar char="•"/>
                        <a:tabLst/>
                      </a:pPr>
                      <a:r>
                        <a:rPr lang="en-US" sz="1400" b="1" dirty="0">
                          <a:solidFill>
                            <a:schemeClr val="tx1"/>
                          </a:solidFill>
                        </a:rPr>
                        <a:t>New Plan</a:t>
                      </a:r>
                    </a:p>
                    <a:p>
                      <a:pPr marL="228600" indent="-228600">
                        <a:buFont typeface="Arial" panose="020B0604020202020204" pitchFamily="34" charset="0"/>
                        <a:buChar char="•"/>
                        <a:tabLst/>
                      </a:pPr>
                      <a:r>
                        <a:rPr lang="en-US" sz="1400" dirty="0">
                          <a:solidFill>
                            <a:schemeClr val="tx1"/>
                          </a:solidFill>
                        </a:rPr>
                        <a:t>Spendables Card - $480</a:t>
                      </a:r>
                    </a:p>
                    <a:p>
                      <a:pPr marL="457200" lvl="1" indent="-228600">
                        <a:buFont typeface="Wingdings" pitchFamily="2" charset="2"/>
                        <a:buChar char="§"/>
                        <a:tabLst/>
                      </a:pPr>
                      <a:r>
                        <a:rPr lang="en-US" sz="1400" dirty="0">
                          <a:solidFill>
                            <a:schemeClr val="tx1"/>
                          </a:solidFill>
                        </a:rPr>
                        <a:t>Monthly Utilities, Rent, Gas, Healthy Food, OTC, DVH - $40, Rolling</a:t>
                      </a:r>
                    </a:p>
                    <a:p>
                      <a:pPr marL="228600" indent="-228600">
                        <a:buFont typeface="Arial" panose="020B0604020202020204" pitchFamily="34" charset="0"/>
                        <a:buChar char="•"/>
                        <a:tabLst/>
                      </a:pPr>
                      <a:r>
                        <a:rPr lang="en-US" sz="1400" dirty="0">
                          <a:solidFill>
                            <a:schemeClr val="tx1"/>
                          </a:solidFill>
                        </a:rPr>
                        <a:t>$2,000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34779431"/>
                  </a:ext>
                </a:extLst>
              </a:tr>
            </a:tbl>
          </a:graphicData>
        </a:graphic>
      </p:graphicFrame>
    </p:spTree>
    <p:extLst>
      <p:ext uri="{BB962C8B-B14F-4D97-AF65-F5344CB8AC3E}">
        <p14:creationId xmlns:p14="http://schemas.microsoft.com/office/powerpoint/2010/main" val="17193720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Tennessee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766483"/>
            <a:ext cx="5200601" cy="4125134"/>
          </a:xfrm>
        </p:spPr>
        <p:txBody>
          <a:bodyPr/>
          <a:lstStyle/>
          <a:p>
            <a:pPr>
              <a:lnSpc>
                <a:spcPct val="100000"/>
              </a:lnSpc>
            </a:pPr>
            <a:r>
              <a:rPr lang="en-US" dirty="0"/>
              <a:t>Statewide</a:t>
            </a:r>
          </a:p>
          <a:p>
            <a:pPr>
              <a:lnSpc>
                <a:spcPct val="100000"/>
              </a:lnSpc>
            </a:pPr>
            <a:r>
              <a:rPr lang="en-US" dirty="0"/>
              <a:t>Array of products offered</a:t>
            </a:r>
          </a:p>
          <a:p>
            <a:pPr marL="457200" indent="-225425">
              <a:lnSpc>
                <a:spcPct val="100000"/>
              </a:lnSpc>
              <a:spcBef>
                <a:spcPts val="400"/>
              </a:spcBef>
              <a:buClr>
                <a:schemeClr val="accent6"/>
              </a:buClr>
              <a:buFont typeface="Wingdings" pitchFamily="2" charset="2"/>
              <a:buChar char="§"/>
            </a:pPr>
            <a:r>
              <a:rPr lang="en-US" dirty="0"/>
              <a:t>HMO, HMO D-SNP, HMO-POS</a:t>
            </a:r>
          </a:p>
          <a:p>
            <a:pPr>
              <a:lnSpc>
                <a:spcPct val="100000"/>
              </a:lnSpc>
            </a:pPr>
            <a:r>
              <a:rPr lang="en-US" dirty="0"/>
              <a:t>Robust provider network in Nashville, Memphis, and Knoxville</a:t>
            </a:r>
          </a:p>
          <a:p>
            <a:pPr lvl="1">
              <a:lnSpc>
                <a:spcPct val="100000"/>
              </a:lnSpc>
            </a:pPr>
            <a:r>
              <a:rPr lang="en-US" dirty="0"/>
              <a:t>Methodist, St. Francis, UT Medical, Tri-Star, Vanderbilt, St. Thomas, Tennova, Bristol Regional</a:t>
            </a:r>
          </a:p>
          <a:p>
            <a:pPr>
              <a:lnSpc>
                <a:spcPct val="100000"/>
              </a:lnSpc>
            </a:pPr>
            <a:r>
              <a:rPr lang="en-US" dirty="0"/>
              <a:t>New Wellcare Spendables Card!</a:t>
            </a:r>
          </a:p>
          <a:p>
            <a:pPr>
              <a:lnSpc>
                <a:spcPct val="100000"/>
              </a:lnSpc>
            </a:pPr>
            <a:endParaRPr lang="en-US" dirty="0"/>
          </a:p>
          <a:p>
            <a:pPr marL="230187" lvl="1" indent="0">
              <a:lnSpc>
                <a:spcPct val="100000"/>
              </a:lnSpc>
              <a:buNone/>
            </a:pPr>
            <a:endParaRPr lang="en-US" dirty="0"/>
          </a:p>
        </p:txBody>
      </p:sp>
      <p:grpSp>
        <p:nvGrpSpPr>
          <p:cNvPr id="2" name="Group 1">
            <a:extLst>
              <a:ext uri="{FF2B5EF4-FFF2-40B4-BE49-F238E27FC236}">
                <a16:creationId xmlns:a16="http://schemas.microsoft.com/office/drawing/2014/main" id="{913BE07B-3569-4DEE-4172-A87496153C26}"/>
              </a:ext>
            </a:extLst>
          </p:cNvPr>
          <p:cNvGrpSpPr/>
          <p:nvPr/>
        </p:nvGrpSpPr>
        <p:grpSpPr>
          <a:xfrm>
            <a:off x="5862918" y="2347296"/>
            <a:ext cx="6134100" cy="2428835"/>
            <a:chOff x="5862918" y="2347296"/>
            <a:chExt cx="6134100" cy="2428835"/>
          </a:xfrm>
        </p:grpSpPr>
        <p:grpSp>
          <p:nvGrpSpPr>
            <p:cNvPr id="3" name="Group 2">
              <a:extLst>
                <a:ext uri="{FF2B5EF4-FFF2-40B4-BE49-F238E27FC236}">
                  <a16:creationId xmlns:a16="http://schemas.microsoft.com/office/drawing/2014/main" id="{CA9A9E5C-CFC6-21A3-8A78-4B7969989DDC}"/>
                </a:ext>
              </a:extLst>
            </p:cNvPr>
            <p:cNvGrpSpPr/>
            <p:nvPr/>
          </p:nvGrpSpPr>
          <p:grpSpPr>
            <a:xfrm>
              <a:off x="5862918" y="2347296"/>
              <a:ext cx="6134100" cy="1888153"/>
              <a:chOff x="5740400" y="2347296"/>
              <a:chExt cx="6134100" cy="1888153"/>
            </a:xfrm>
          </p:grpSpPr>
          <p:pic>
            <p:nvPicPr>
              <p:cNvPr id="9" name="Picture 8">
                <a:extLst>
                  <a:ext uri="{FF2B5EF4-FFF2-40B4-BE49-F238E27FC236}">
                    <a16:creationId xmlns:a16="http://schemas.microsoft.com/office/drawing/2014/main" id="{CE397CF1-BA3F-D986-A7AB-22E3F65F0004}"/>
                  </a:ext>
                </a:extLst>
              </p:cNvPr>
              <p:cNvPicPr>
                <a:picLocks noChangeAspect="1"/>
              </p:cNvPicPr>
              <p:nvPr/>
            </p:nvPicPr>
            <p:blipFill>
              <a:blip r:embed="rId2"/>
              <a:stretch>
                <a:fillRect/>
              </a:stretch>
            </p:blipFill>
            <p:spPr>
              <a:xfrm>
                <a:off x="5740400" y="2347296"/>
                <a:ext cx="6134100" cy="1888153"/>
              </a:xfrm>
              <a:prstGeom prst="rect">
                <a:avLst/>
              </a:prstGeom>
            </p:spPr>
          </p:pic>
          <p:sp>
            <p:nvSpPr>
              <p:cNvPr id="10" name="Rectangle 9">
                <a:extLst>
                  <a:ext uri="{FF2B5EF4-FFF2-40B4-BE49-F238E27FC236}">
                    <a16:creationId xmlns:a16="http://schemas.microsoft.com/office/drawing/2014/main" id="{5873312E-5C28-E525-58F0-818848E70D5D}"/>
                  </a:ext>
                </a:extLst>
              </p:cNvPr>
              <p:cNvSpPr/>
              <p:nvPr/>
            </p:nvSpPr>
            <p:spPr>
              <a:xfrm>
                <a:off x="10299700" y="3632200"/>
                <a:ext cx="889000"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73D4C95C-2ED9-C576-B121-167629F99BD4}"/>
                </a:ext>
              </a:extLst>
            </p:cNvPr>
            <p:cNvGrpSpPr/>
            <p:nvPr/>
          </p:nvGrpSpPr>
          <p:grpSpPr>
            <a:xfrm>
              <a:off x="8801534" y="4129800"/>
              <a:ext cx="1893175" cy="646331"/>
              <a:chOff x="7116354" y="1406732"/>
              <a:chExt cx="1893175" cy="646331"/>
            </a:xfrm>
          </p:grpSpPr>
          <p:sp>
            <p:nvSpPr>
              <p:cNvPr id="7" name="TextBox 6">
                <a:extLst>
                  <a:ext uri="{FF2B5EF4-FFF2-40B4-BE49-F238E27FC236}">
                    <a16:creationId xmlns:a16="http://schemas.microsoft.com/office/drawing/2014/main" id="{0926FB8B-AF18-D0BB-70CB-5425130092D4}"/>
                  </a:ext>
                </a:extLst>
              </p:cNvPr>
              <p:cNvSpPr txBox="1"/>
              <p:nvPr/>
            </p:nvSpPr>
            <p:spPr>
              <a:xfrm>
                <a:off x="7354838" y="1406732"/>
                <a:ext cx="1654691" cy="646331"/>
              </a:xfrm>
              <a:prstGeom prst="rect">
                <a:avLst/>
              </a:prstGeom>
              <a:noFill/>
            </p:spPr>
            <p:txBody>
              <a:bodyPr wrap="square" rtlCol="0">
                <a:noAutofit/>
              </a:bodyPr>
              <a:lstStyle/>
              <a:p>
                <a:pPr>
                  <a:lnSpc>
                    <a:spcPct val="120000"/>
                  </a:lnSpc>
                </a:pPr>
                <a:r>
                  <a:rPr lang="en-US" dirty="0"/>
                  <a:t>Wellcare</a:t>
                </a:r>
              </a:p>
            </p:txBody>
          </p:sp>
          <p:sp>
            <p:nvSpPr>
              <p:cNvPr id="8" name="Rectangle 7">
                <a:extLst>
                  <a:ext uri="{FF2B5EF4-FFF2-40B4-BE49-F238E27FC236}">
                    <a16:creationId xmlns:a16="http://schemas.microsoft.com/office/drawing/2014/main" id="{8FEE706C-DA99-CAD1-78CD-9DC3782A09D5}"/>
                  </a:ext>
                </a:extLst>
              </p:cNvPr>
              <p:cNvSpPr/>
              <p:nvPr/>
            </p:nvSpPr>
            <p:spPr>
              <a:xfrm>
                <a:off x="7116354"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3851537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Tennessee | </a:t>
            </a:r>
            <a:r>
              <a:rPr lang="en-US" sz="3000" i="1" dirty="0"/>
              <a:t>At a Glance</a:t>
            </a:r>
            <a:endParaRPr lang="en-US" dirty="0"/>
          </a:p>
        </p:txBody>
      </p:sp>
      <p:graphicFrame>
        <p:nvGraphicFramePr>
          <p:cNvPr id="6" name="Table 5">
            <a:extLst>
              <a:ext uri="{FF2B5EF4-FFF2-40B4-BE49-F238E27FC236}">
                <a16:creationId xmlns:a16="http://schemas.microsoft.com/office/drawing/2014/main" id="{714E7EE1-EFEB-F3EC-E15D-D162E1F42D94}"/>
              </a:ext>
            </a:extLst>
          </p:cNvPr>
          <p:cNvGraphicFramePr>
            <a:graphicFrameLocks noGrp="1"/>
          </p:cNvGraphicFramePr>
          <p:nvPr/>
        </p:nvGraphicFramePr>
        <p:xfrm>
          <a:off x="622125" y="1648004"/>
          <a:ext cx="10947751" cy="2560320"/>
        </p:xfrm>
        <a:graphic>
          <a:graphicData uri="http://schemas.openxmlformats.org/drawingml/2006/table">
            <a:tbl>
              <a:tblPr firstRow="1" bandRow="1">
                <a:tableStyleId>{5C22544A-7EE6-4342-B048-85BDC9FD1C3A}</a:tableStyleId>
              </a:tblPr>
              <a:tblGrid>
                <a:gridCol w="2342026">
                  <a:extLst>
                    <a:ext uri="{9D8B030D-6E8A-4147-A177-3AD203B41FA5}">
                      <a16:colId xmlns:a16="http://schemas.microsoft.com/office/drawing/2014/main" val="1876114676"/>
                    </a:ext>
                  </a:extLst>
                </a:gridCol>
                <a:gridCol w="2342026">
                  <a:extLst>
                    <a:ext uri="{9D8B030D-6E8A-4147-A177-3AD203B41FA5}">
                      <a16:colId xmlns:a16="http://schemas.microsoft.com/office/drawing/2014/main" val="213999969"/>
                    </a:ext>
                  </a:extLst>
                </a:gridCol>
                <a:gridCol w="6263699">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r>
                        <a:rPr lang="en-US" sz="1400" dirty="0">
                          <a:solidFill>
                            <a:schemeClr val="tx1"/>
                          </a:solidFill>
                        </a:rPr>
                        <a:t>Wellcare Dual Access</a:t>
                      </a:r>
                    </a:p>
                    <a:p>
                      <a:r>
                        <a:rPr lang="en-US" sz="1400" dirty="0">
                          <a:solidFill>
                            <a:schemeClr val="tx1"/>
                          </a:solidFill>
                        </a:rPr>
                        <a:t>(H1416-035)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 D-SNP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Spendables Card - $1,692</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Utilities, Rent, Gas, Healthy Food, OTC, DVH - $141, Rolling</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$5,000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548640">
                <a:tc>
                  <a:txBody>
                    <a:bodyPr/>
                    <a:lstStyle/>
                    <a:p>
                      <a:r>
                        <a:rPr lang="en-US" sz="1400" dirty="0">
                          <a:solidFill>
                            <a:schemeClr val="tx1"/>
                          </a:solidFill>
                        </a:rPr>
                        <a:t>Wellcare Assist</a:t>
                      </a:r>
                    </a:p>
                    <a:p>
                      <a:r>
                        <a:rPr lang="en-US" sz="1400" dirty="0">
                          <a:solidFill>
                            <a:schemeClr val="tx1"/>
                          </a:solidFill>
                        </a:rPr>
                        <a:t>(H1416-042)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Spendables Card - $600</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OTC, DVH - $50, Rolling</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$3,000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73159066"/>
                  </a:ext>
                </a:extLst>
              </a:tr>
              <a:tr h="548640">
                <a:tc>
                  <a:txBody>
                    <a:bodyPr/>
                    <a:lstStyle/>
                    <a:p>
                      <a:r>
                        <a:rPr lang="en-US" sz="1400" dirty="0">
                          <a:solidFill>
                            <a:schemeClr val="tx1"/>
                          </a:solidFill>
                        </a:rPr>
                        <a:t>Wellcare No Premium</a:t>
                      </a:r>
                    </a:p>
                    <a:p>
                      <a:r>
                        <a:rPr lang="en-US" sz="1400" dirty="0">
                          <a:solidFill>
                            <a:schemeClr val="tx1"/>
                          </a:solidFill>
                        </a:rPr>
                        <a:t>(H1416-077)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HMO-POS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Spendables Card - $600</a:t>
                      </a:r>
                    </a:p>
                    <a:p>
                      <a:pPr marL="457200" marR="0" lvl="1" indent="-2286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rPr>
                        <a:t>Monthly OTC, DVH - $50, Rolling</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$1,500 Dental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5284255"/>
                  </a:ext>
                </a:extLst>
              </a:tr>
            </a:tbl>
          </a:graphicData>
        </a:graphic>
      </p:graphicFrame>
      <p:sp>
        <p:nvSpPr>
          <p:cNvPr id="3" name="TextBox 2">
            <a:extLst>
              <a:ext uri="{FF2B5EF4-FFF2-40B4-BE49-F238E27FC236}">
                <a16:creationId xmlns:a16="http://schemas.microsoft.com/office/drawing/2014/main" id="{5F80DAC7-56DA-3889-B79C-B8AE933DE161}"/>
              </a:ext>
            </a:extLst>
          </p:cNvPr>
          <p:cNvSpPr txBox="1"/>
          <p:nvPr/>
        </p:nvSpPr>
        <p:spPr>
          <a:xfrm>
            <a:off x="7024546" y="6258691"/>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9048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E8E9E1-F78E-FE78-B224-C2D8BA91B72D}"/>
              </a:ext>
            </a:extLst>
          </p:cNvPr>
          <p:cNvSpPr>
            <a:spLocks noGrp="1"/>
          </p:cNvSpPr>
          <p:nvPr>
            <p:ph type="title"/>
          </p:nvPr>
        </p:nvSpPr>
        <p:spPr/>
        <p:txBody>
          <a:bodyPr/>
          <a:lstStyle/>
          <a:p>
            <a:r>
              <a:rPr lang="en-US" dirty="0"/>
              <a:t>Welcome Kit and Welcome Back Kit:</a:t>
            </a:r>
            <a:br>
              <a:rPr lang="en-US" dirty="0"/>
            </a:br>
            <a:r>
              <a:rPr lang="en-US" sz="2800" b="1" dirty="0">
                <a:solidFill>
                  <a:schemeClr val="accent1"/>
                </a:solidFill>
              </a:rPr>
              <a:t>Member-specific; plan name and contract number on covers</a:t>
            </a:r>
          </a:p>
        </p:txBody>
      </p:sp>
      <p:sp>
        <p:nvSpPr>
          <p:cNvPr id="6" name="Content Placeholder 5">
            <a:extLst>
              <a:ext uri="{FF2B5EF4-FFF2-40B4-BE49-F238E27FC236}">
                <a16:creationId xmlns:a16="http://schemas.microsoft.com/office/drawing/2014/main" id="{721CE646-950C-80CC-7589-5FB2E7E6125B}"/>
              </a:ext>
            </a:extLst>
          </p:cNvPr>
          <p:cNvSpPr>
            <a:spLocks noGrp="1"/>
          </p:cNvSpPr>
          <p:nvPr>
            <p:ph idx="1"/>
          </p:nvPr>
        </p:nvSpPr>
        <p:spPr>
          <a:xfrm>
            <a:off x="622125" y="1953582"/>
            <a:ext cx="4576599" cy="4539685"/>
          </a:xfrm>
        </p:spPr>
        <p:txBody>
          <a:bodyPr/>
          <a:lstStyle/>
          <a:p>
            <a:pPr marL="0" indent="0">
              <a:buNone/>
            </a:pPr>
            <a:r>
              <a:rPr lang="en-US" sz="1800" b="1" dirty="0">
                <a:solidFill>
                  <a:schemeClr val="accent1"/>
                </a:solidFill>
              </a:rPr>
              <a:t>Enhancements include:</a:t>
            </a:r>
          </a:p>
          <a:p>
            <a:pPr>
              <a:lnSpc>
                <a:spcPct val="100000"/>
              </a:lnSpc>
              <a:spcBef>
                <a:spcPts val="600"/>
              </a:spcBef>
              <a:buFont typeface="Arial" panose="020B0604020202020204" pitchFamily="34" charset="0"/>
              <a:buChar char="•"/>
            </a:pPr>
            <a:r>
              <a:rPr lang="en-US" sz="1800" dirty="0"/>
              <a:t>Kits are now PBP-specific with plan names added to footers</a:t>
            </a:r>
          </a:p>
          <a:p>
            <a:pPr>
              <a:lnSpc>
                <a:spcPct val="100000"/>
              </a:lnSpc>
              <a:spcBef>
                <a:spcPts val="600"/>
              </a:spcBef>
              <a:buFont typeface="Arial" panose="020B0604020202020204" pitchFamily="34" charset="0"/>
              <a:buChar char="•"/>
            </a:pPr>
            <a:r>
              <a:rPr lang="en-US" sz="1800" dirty="0"/>
              <a:t>New Spendables flyer</a:t>
            </a:r>
          </a:p>
          <a:p>
            <a:pPr>
              <a:lnSpc>
                <a:spcPct val="100000"/>
              </a:lnSpc>
              <a:spcBef>
                <a:spcPts val="600"/>
              </a:spcBef>
              <a:buFont typeface="Arial" panose="020B0604020202020204" pitchFamily="34" charset="0"/>
              <a:buChar char="•"/>
            </a:pPr>
            <a:r>
              <a:rPr lang="en-US" sz="1800" dirty="0"/>
              <a:t>Merged benefit-heavy content into Extra Benefits section</a:t>
            </a:r>
          </a:p>
          <a:p>
            <a:pPr>
              <a:lnSpc>
                <a:spcPct val="100000"/>
              </a:lnSpc>
              <a:spcBef>
                <a:spcPts val="600"/>
              </a:spcBef>
              <a:buFont typeface="Arial" panose="020B0604020202020204" pitchFamily="34" charset="0"/>
              <a:buChar char="•"/>
            </a:pPr>
            <a:r>
              <a:rPr lang="en-US" sz="1800" dirty="0"/>
              <a:t>New Vendor Contact flyer</a:t>
            </a:r>
          </a:p>
          <a:p>
            <a:pPr>
              <a:lnSpc>
                <a:spcPct val="100000"/>
              </a:lnSpc>
              <a:spcBef>
                <a:spcPts val="600"/>
              </a:spcBef>
              <a:buFont typeface="Arial" panose="020B0604020202020204" pitchFamily="34" charset="0"/>
              <a:buChar char="•"/>
            </a:pPr>
            <a:r>
              <a:rPr lang="en-US" sz="1800" dirty="0"/>
              <a:t>New My New Member Journey page</a:t>
            </a:r>
          </a:p>
          <a:p>
            <a:pPr>
              <a:lnSpc>
                <a:spcPct val="100000"/>
              </a:lnSpc>
              <a:spcBef>
                <a:spcPts val="600"/>
              </a:spcBef>
              <a:buFont typeface="Arial" panose="020B0604020202020204" pitchFamily="34" charset="0"/>
              <a:buChar char="•"/>
            </a:pPr>
            <a:r>
              <a:rPr lang="en-US" sz="1800" dirty="0"/>
              <a:t>New Health Awareness Calendar, created in collaboration with Quality and HEDIS teams</a:t>
            </a:r>
          </a:p>
          <a:p>
            <a:pPr>
              <a:lnSpc>
                <a:spcPct val="100000"/>
              </a:lnSpc>
              <a:spcBef>
                <a:spcPts val="600"/>
              </a:spcBef>
              <a:buFont typeface="Arial" panose="020B0604020202020204" pitchFamily="34" charset="0"/>
              <a:buChar char="•"/>
            </a:pPr>
            <a:r>
              <a:rPr lang="en-US" sz="1800" dirty="0"/>
              <a:t>New Welcome Back Kit for returning members; 22 pages focusing on CAHPS, Quality, retention, and digital initiatives</a:t>
            </a:r>
          </a:p>
          <a:p>
            <a:endParaRPr lang="en-US" sz="1800" dirty="0"/>
          </a:p>
          <a:p>
            <a:endParaRPr lang="en-US" sz="1800" dirty="0"/>
          </a:p>
        </p:txBody>
      </p:sp>
      <p:pic>
        <p:nvPicPr>
          <p:cNvPr id="3" name="Picture 2" descr="A screenshot of a website&#10;&#10;Description automatically generated with low confidence">
            <a:extLst>
              <a:ext uri="{FF2B5EF4-FFF2-40B4-BE49-F238E27FC236}">
                <a16:creationId xmlns:a16="http://schemas.microsoft.com/office/drawing/2014/main" id="{FD892C87-D293-DAF0-0324-3131FD3A6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225" y="2230723"/>
            <a:ext cx="2757731" cy="3559410"/>
          </a:xfrm>
          <a:prstGeom prst="rect">
            <a:avLst/>
          </a:prstGeom>
          <a:ln w="6350">
            <a:solidFill>
              <a:schemeClr val="tx1"/>
            </a:solidFill>
          </a:ln>
          <a:effectLst/>
        </p:spPr>
      </p:pic>
      <p:pic>
        <p:nvPicPr>
          <p:cNvPr id="4" name="Picture 3">
            <a:extLst>
              <a:ext uri="{FF2B5EF4-FFF2-40B4-BE49-F238E27FC236}">
                <a16:creationId xmlns:a16="http://schemas.microsoft.com/office/drawing/2014/main" id="{5BACC873-56FB-02C2-5F60-DC34EC6ED32C}"/>
              </a:ext>
            </a:extLst>
          </p:cNvPr>
          <p:cNvPicPr>
            <a:picLocks noChangeAspect="1"/>
          </p:cNvPicPr>
          <p:nvPr/>
        </p:nvPicPr>
        <p:blipFill>
          <a:blip r:embed="rId3"/>
          <a:stretch>
            <a:fillRect/>
          </a:stretch>
        </p:blipFill>
        <p:spPr>
          <a:xfrm>
            <a:off x="8603037" y="2250039"/>
            <a:ext cx="2738407" cy="3559410"/>
          </a:xfrm>
          <a:prstGeom prst="rect">
            <a:avLst/>
          </a:prstGeom>
          <a:ln w="6350">
            <a:solidFill>
              <a:schemeClr val="tx1"/>
            </a:solidFill>
          </a:ln>
        </p:spPr>
      </p:pic>
    </p:spTree>
    <p:extLst>
      <p:ext uri="{BB962C8B-B14F-4D97-AF65-F5344CB8AC3E}">
        <p14:creationId xmlns:p14="http://schemas.microsoft.com/office/powerpoint/2010/main" val="14683802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Wisconsin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578188" y="1466477"/>
            <a:ext cx="5759514" cy="4679490"/>
          </a:xfrm>
        </p:spPr>
        <p:txBody>
          <a:bodyPr/>
          <a:lstStyle/>
          <a:p>
            <a:r>
              <a:rPr lang="en-US" dirty="0"/>
              <a:t>72-county service area</a:t>
            </a:r>
          </a:p>
          <a:p>
            <a:r>
              <a:rPr lang="en-US" dirty="0"/>
              <a:t>Strong hospital and provider network</a:t>
            </a:r>
          </a:p>
          <a:p>
            <a:pPr lvl="1"/>
            <a:r>
              <a:rPr lang="en-US" dirty="0"/>
              <a:t>Ascension</a:t>
            </a:r>
          </a:p>
          <a:p>
            <a:pPr lvl="1"/>
            <a:r>
              <a:rPr lang="en-US" dirty="0"/>
              <a:t>Aspirus</a:t>
            </a:r>
          </a:p>
          <a:p>
            <a:pPr lvl="1"/>
            <a:r>
              <a:rPr lang="en-US" dirty="0"/>
              <a:t>Aurora </a:t>
            </a:r>
          </a:p>
          <a:p>
            <a:pPr lvl="1"/>
            <a:r>
              <a:rPr lang="en-US" dirty="0"/>
              <a:t>Bellin</a:t>
            </a:r>
          </a:p>
          <a:p>
            <a:pPr lvl="1"/>
            <a:r>
              <a:rPr lang="en-US" dirty="0"/>
              <a:t>Froedtert</a:t>
            </a:r>
          </a:p>
          <a:p>
            <a:pPr lvl="1"/>
            <a:r>
              <a:rPr lang="en-US" dirty="0"/>
              <a:t>ThedaCare</a:t>
            </a:r>
          </a:p>
          <a:p>
            <a:pPr lvl="1"/>
            <a:r>
              <a:rPr lang="en-US" dirty="0"/>
              <a:t>UW Health </a:t>
            </a:r>
          </a:p>
          <a:p>
            <a:r>
              <a:rPr lang="en-US" dirty="0"/>
              <a:t>New Wellcare Spendables Card!</a:t>
            </a:r>
          </a:p>
          <a:p>
            <a:r>
              <a:rPr lang="en-US" dirty="0"/>
              <a:t>New All Dual plan for partial dual eligibles</a:t>
            </a:r>
          </a:p>
          <a:p>
            <a:endParaRPr lang="en-US" sz="2200" dirty="0"/>
          </a:p>
        </p:txBody>
      </p:sp>
      <p:grpSp>
        <p:nvGrpSpPr>
          <p:cNvPr id="2" name="Group 1">
            <a:extLst>
              <a:ext uri="{FF2B5EF4-FFF2-40B4-BE49-F238E27FC236}">
                <a16:creationId xmlns:a16="http://schemas.microsoft.com/office/drawing/2014/main" id="{5F43A91E-A307-8304-55CE-F983E727401B}"/>
              </a:ext>
            </a:extLst>
          </p:cNvPr>
          <p:cNvGrpSpPr/>
          <p:nvPr/>
        </p:nvGrpSpPr>
        <p:grpSpPr>
          <a:xfrm>
            <a:off x="6354163" y="995742"/>
            <a:ext cx="4929773" cy="4866515"/>
            <a:chOff x="7344877" y="1426146"/>
            <a:chExt cx="4313132" cy="4257787"/>
          </a:xfrm>
        </p:grpSpPr>
        <p:grpSp>
          <p:nvGrpSpPr>
            <p:cNvPr id="8" name="Group 7">
              <a:extLst>
                <a:ext uri="{FF2B5EF4-FFF2-40B4-BE49-F238E27FC236}">
                  <a16:creationId xmlns:a16="http://schemas.microsoft.com/office/drawing/2014/main" id="{7163F9A4-A008-E526-CB40-99D728AB2DC8}"/>
                </a:ext>
              </a:extLst>
            </p:cNvPr>
            <p:cNvGrpSpPr/>
            <p:nvPr/>
          </p:nvGrpSpPr>
          <p:grpSpPr>
            <a:xfrm>
              <a:off x="7557571" y="1426146"/>
              <a:ext cx="4100438" cy="4257787"/>
              <a:chOff x="7557571" y="1426146"/>
              <a:chExt cx="4100438" cy="4257787"/>
            </a:xfrm>
          </p:grpSpPr>
          <p:pic>
            <p:nvPicPr>
              <p:cNvPr id="10" name="Picture 9">
                <a:extLst>
                  <a:ext uri="{FF2B5EF4-FFF2-40B4-BE49-F238E27FC236}">
                    <a16:creationId xmlns:a16="http://schemas.microsoft.com/office/drawing/2014/main" id="{C4D4C166-5774-C94D-EFD8-334CCE898186}"/>
                  </a:ext>
                </a:extLst>
              </p:cNvPr>
              <p:cNvPicPr>
                <a:picLocks noChangeAspect="1"/>
              </p:cNvPicPr>
              <p:nvPr/>
            </p:nvPicPr>
            <p:blipFill>
              <a:blip r:embed="rId2"/>
              <a:stretch>
                <a:fillRect/>
              </a:stretch>
            </p:blipFill>
            <p:spPr>
              <a:xfrm>
                <a:off x="7692742" y="1426146"/>
                <a:ext cx="3965267" cy="4257787"/>
              </a:xfrm>
              <a:prstGeom prst="rect">
                <a:avLst/>
              </a:prstGeom>
            </p:spPr>
          </p:pic>
          <p:sp>
            <p:nvSpPr>
              <p:cNvPr id="14" name="Rectangle 13">
                <a:extLst>
                  <a:ext uri="{FF2B5EF4-FFF2-40B4-BE49-F238E27FC236}">
                    <a16:creationId xmlns:a16="http://schemas.microsoft.com/office/drawing/2014/main" id="{FC39E7C4-5242-388C-4153-B5AC3150129C}"/>
                  </a:ext>
                </a:extLst>
              </p:cNvPr>
              <p:cNvSpPr/>
              <p:nvPr/>
            </p:nvSpPr>
            <p:spPr>
              <a:xfrm>
                <a:off x="7557571" y="4638101"/>
                <a:ext cx="1079653" cy="341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0007CA34-F347-E3AD-BD6C-C0A0F494772F}"/>
                </a:ext>
              </a:extLst>
            </p:cNvPr>
            <p:cNvGrpSpPr/>
            <p:nvPr/>
          </p:nvGrpSpPr>
          <p:grpSpPr>
            <a:xfrm>
              <a:off x="7344877" y="4333293"/>
              <a:ext cx="1893175" cy="646331"/>
              <a:chOff x="7116354" y="1406732"/>
              <a:chExt cx="1893175" cy="646331"/>
            </a:xfrm>
          </p:grpSpPr>
          <p:sp>
            <p:nvSpPr>
              <p:cNvPr id="16" name="TextBox 15">
                <a:extLst>
                  <a:ext uri="{FF2B5EF4-FFF2-40B4-BE49-F238E27FC236}">
                    <a16:creationId xmlns:a16="http://schemas.microsoft.com/office/drawing/2014/main" id="{9D05E34F-E13C-BE9E-0452-4B840D1A7548}"/>
                  </a:ext>
                </a:extLst>
              </p:cNvPr>
              <p:cNvSpPr txBox="1"/>
              <p:nvPr/>
            </p:nvSpPr>
            <p:spPr>
              <a:xfrm>
                <a:off x="7354838" y="1406732"/>
                <a:ext cx="1654691" cy="646331"/>
              </a:xfrm>
              <a:prstGeom prst="rect">
                <a:avLst/>
              </a:prstGeom>
              <a:noFill/>
            </p:spPr>
            <p:txBody>
              <a:bodyPr wrap="square" rtlCol="0">
                <a:noAutofit/>
              </a:bodyPr>
              <a:lstStyle/>
              <a:p>
                <a:pPr>
                  <a:lnSpc>
                    <a:spcPct val="120000"/>
                  </a:lnSpc>
                </a:pPr>
                <a:r>
                  <a:rPr lang="en-US" dirty="0"/>
                  <a:t>Wellcare</a:t>
                </a:r>
              </a:p>
            </p:txBody>
          </p:sp>
          <p:sp>
            <p:nvSpPr>
              <p:cNvPr id="17" name="Rectangle 16">
                <a:extLst>
                  <a:ext uri="{FF2B5EF4-FFF2-40B4-BE49-F238E27FC236}">
                    <a16:creationId xmlns:a16="http://schemas.microsoft.com/office/drawing/2014/main" id="{8F47030F-7A30-FFFA-849D-981C037EC88E}"/>
                  </a:ext>
                </a:extLst>
              </p:cNvPr>
              <p:cNvSpPr/>
              <p:nvPr/>
            </p:nvSpPr>
            <p:spPr>
              <a:xfrm>
                <a:off x="7116354" y="1531605"/>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7537882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5B62-D5DF-A961-674C-89C7B506A87C}"/>
              </a:ext>
            </a:extLst>
          </p:cNvPr>
          <p:cNvSpPr>
            <a:spLocks noGrp="1"/>
          </p:cNvSpPr>
          <p:nvPr>
            <p:ph type="title"/>
          </p:nvPr>
        </p:nvSpPr>
        <p:spPr/>
        <p:txBody>
          <a:bodyPr/>
          <a:lstStyle/>
          <a:p>
            <a:r>
              <a:rPr lang="en-US" dirty="0"/>
              <a:t>Wisconsin | </a:t>
            </a:r>
            <a:r>
              <a:rPr lang="en-US" sz="3000" i="1" dirty="0"/>
              <a:t>At a Glance</a:t>
            </a:r>
            <a:endParaRPr lang="en-US" dirty="0"/>
          </a:p>
        </p:txBody>
      </p:sp>
      <p:sp>
        <p:nvSpPr>
          <p:cNvPr id="3" name="TextBox 2">
            <a:extLst>
              <a:ext uri="{FF2B5EF4-FFF2-40B4-BE49-F238E27FC236}">
                <a16:creationId xmlns:a16="http://schemas.microsoft.com/office/drawing/2014/main" id="{8AA1A5E5-5653-54FE-2B37-5317ACCC28EE}"/>
              </a:ext>
            </a:extLst>
          </p:cNvPr>
          <p:cNvSpPr txBox="1"/>
          <p:nvPr/>
        </p:nvSpPr>
        <p:spPr>
          <a:xfrm>
            <a:off x="7024546" y="6258691"/>
            <a:ext cx="4545330" cy="390525"/>
          </a:xfrm>
          <a:prstGeom prst="rect">
            <a:avLst/>
          </a:prstGeom>
          <a:noFill/>
        </p:spPr>
        <p:txBody>
          <a:bodyPr wrap="none" rtlCol="0">
            <a:noAutofit/>
          </a:bodyPr>
          <a:lstStyle/>
          <a:p>
            <a:pPr marL="0" marR="0" algn="r">
              <a:spcBef>
                <a:spcPts val="0"/>
              </a:spcBef>
              <a:spcAft>
                <a:spcPts val="0"/>
              </a:spcAft>
            </a:pP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eligibility is required to qualify for SSBCI benefits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98EB85F0-6F5B-26DA-2F80-0ADDFBFB7B85}"/>
              </a:ext>
            </a:extLst>
          </p:cNvPr>
          <p:cNvGraphicFramePr>
            <a:graphicFrameLocks noGrp="1"/>
          </p:cNvGraphicFramePr>
          <p:nvPr/>
        </p:nvGraphicFramePr>
        <p:xfrm>
          <a:off x="622125" y="1648004"/>
          <a:ext cx="10947751" cy="2042160"/>
        </p:xfrm>
        <a:graphic>
          <a:graphicData uri="http://schemas.openxmlformats.org/drawingml/2006/table">
            <a:tbl>
              <a:tblPr firstRow="1" bandRow="1">
                <a:tableStyleId>{5C22544A-7EE6-4342-B048-85BDC9FD1C3A}</a:tableStyleId>
              </a:tblPr>
              <a:tblGrid>
                <a:gridCol w="2342026">
                  <a:extLst>
                    <a:ext uri="{9D8B030D-6E8A-4147-A177-3AD203B41FA5}">
                      <a16:colId xmlns:a16="http://schemas.microsoft.com/office/drawing/2014/main" val="1876114676"/>
                    </a:ext>
                  </a:extLst>
                </a:gridCol>
                <a:gridCol w="2342026">
                  <a:extLst>
                    <a:ext uri="{9D8B030D-6E8A-4147-A177-3AD203B41FA5}">
                      <a16:colId xmlns:a16="http://schemas.microsoft.com/office/drawing/2014/main" val="213999969"/>
                    </a:ext>
                  </a:extLst>
                </a:gridCol>
                <a:gridCol w="6263699">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Wellcare Dual Access</a:t>
                      </a:r>
                    </a:p>
                    <a:p>
                      <a:pPr algn="l"/>
                      <a:r>
                        <a:rPr lang="en-US" sz="1400" dirty="0">
                          <a:solidFill>
                            <a:schemeClr val="tx1"/>
                          </a:solidFill>
                        </a:rPr>
                        <a:t>(H8189-001)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solidFill>
                            <a:schemeClr val="tx1"/>
                          </a:solidFill>
                        </a:rPr>
                        <a:t>D-SNP 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indent="-231775">
                        <a:buFont typeface="Arial" panose="020B0604020202020204" pitchFamily="34" charset="0"/>
                        <a:buChar char="•"/>
                        <a:tabLst/>
                      </a:pPr>
                      <a:r>
                        <a:rPr lang="en-US" sz="1400" dirty="0">
                          <a:solidFill>
                            <a:schemeClr val="tx1"/>
                          </a:solidFill>
                        </a:rPr>
                        <a:t>Spendables Card - $2640</a:t>
                      </a:r>
                    </a:p>
                    <a:p>
                      <a:pPr marL="457200" lvl="1" indent="-228600">
                        <a:buFont typeface="Wingdings" pitchFamily="2" charset="2"/>
                        <a:buChar char="§"/>
                        <a:tabLst/>
                      </a:pPr>
                      <a:r>
                        <a:rPr lang="en-US" sz="1400" dirty="0">
                          <a:solidFill>
                            <a:schemeClr val="tx1"/>
                          </a:solidFill>
                        </a:rPr>
                        <a:t>Monthly Utilities, Rent, Gas, Healthy Food, OTC, DVH - </a:t>
                      </a:r>
                      <a:r>
                        <a:rPr lang="en-US" sz="1400" kern="1200" dirty="0">
                          <a:solidFill>
                            <a:schemeClr val="dk1"/>
                          </a:solidFill>
                          <a:effectLst/>
                          <a:latin typeface="+mn-lt"/>
                          <a:ea typeface="+mn-ea"/>
                          <a:cs typeface="+mn-cs"/>
                        </a:rPr>
                        <a:t>$220, Rolling</a:t>
                      </a:r>
                    </a:p>
                    <a:p>
                      <a:pPr marL="231775" indent="-231775">
                        <a:buFont typeface="Arial" panose="020B0604020202020204" pitchFamily="34" charset="0"/>
                        <a:buChar char="•"/>
                        <a:tabLst/>
                      </a:pPr>
                      <a:r>
                        <a:rPr lang="en-US" sz="1400" dirty="0">
                          <a:solidFill>
                            <a:schemeClr val="tx1"/>
                          </a:solidFill>
                        </a:rPr>
                        <a:t>Dental Platinum $0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4808302"/>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   Wellcare All Dual Assure</a:t>
                      </a:r>
                    </a:p>
                    <a:p>
                      <a:pPr algn="l"/>
                      <a:r>
                        <a:rPr lang="en-US" sz="1400" dirty="0">
                          <a:solidFill>
                            <a:schemeClr val="tx1"/>
                          </a:solidFill>
                        </a:rPr>
                        <a:t>   (H8189-007)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D-SNP 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31775" indent="-231775">
                        <a:buFont typeface="Arial" panose="020B0604020202020204" pitchFamily="34" charset="0"/>
                        <a:buChar char="•"/>
                        <a:tabLst/>
                      </a:pPr>
                      <a:r>
                        <a:rPr lang="en-US" sz="1400" b="1" dirty="0">
                          <a:solidFill>
                            <a:schemeClr val="tx1"/>
                          </a:solidFill>
                        </a:rPr>
                        <a:t>New Plan</a:t>
                      </a:r>
                    </a:p>
                    <a:p>
                      <a:pPr marL="231775" indent="-231775">
                        <a:buFont typeface="Arial" panose="020B0604020202020204" pitchFamily="34" charset="0"/>
                        <a:buChar char="•"/>
                        <a:tabLst/>
                      </a:pPr>
                      <a:r>
                        <a:rPr lang="en-US" sz="1400" dirty="0">
                          <a:solidFill>
                            <a:schemeClr val="tx1"/>
                          </a:solidFill>
                        </a:rPr>
                        <a:t>Spendables Card - $1380</a:t>
                      </a:r>
                    </a:p>
                    <a:p>
                      <a:pPr marL="457200" lvl="1" indent="-228600">
                        <a:buFont typeface="Wingdings" pitchFamily="2" charset="2"/>
                        <a:buChar char="§"/>
                        <a:tabLst/>
                      </a:pPr>
                      <a:r>
                        <a:rPr lang="en-US" sz="1400" dirty="0">
                          <a:solidFill>
                            <a:schemeClr val="tx1"/>
                          </a:solidFill>
                        </a:rPr>
                        <a:t>Monthly Utilities, Rent, Gas, Healthy Food, OTC, DVH </a:t>
                      </a:r>
                      <a:r>
                        <a:rPr lang="en-US" sz="1400" kern="1200" dirty="0">
                          <a:solidFill>
                            <a:schemeClr val="dk1"/>
                          </a:solidFill>
                          <a:effectLst/>
                          <a:latin typeface="+mn-lt"/>
                          <a:ea typeface="+mn-ea"/>
                          <a:cs typeface="+mn-cs"/>
                        </a:rPr>
                        <a:t>- $110, Rolling</a:t>
                      </a:r>
                    </a:p>
                    <a:p>
                      <a:pPr marL="231775" indent="-231775">
                        <a:buFont typeface="Arial" panose="020B0604020202020204" pitchFamily="34" charset="0"/>
                        <a:buChar char="•"/>
                        <a:tabLst/>
                      </a:pPr>
                      <a:r>
                        <a:rPr lang="en-US" sz="1400" dirty="0">
                          <a:solidFill>
                            <a:schemeClr val="tx1"/>
                          </a:solidFill>
                        </a:rPr>
                        <a:t>Dental Platinum $0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4215721"/>
                  </a:ext>
                </a:extLst>
              </a:tr>
            </a:tbl>
          </a:graphicData>
        </a:graphic>
      </p:graphicFrame>
    </p:spTree>
    <p:extLst>
      <p:ext uri="{BB962C8B-B14F-4D97-AF65-F5344CB8AC3E}">
        <p14:creationId xmlns:p14="http://schemas.microsoft.com/office/powerpoint/2010/main" val="10991258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8CDEF4-8FA0-0436-ACEF-037E8336C13F}"/>
              </a:ext>
            </a:extLst>
          </p:cNvPr>
          <p:cNvSpPr>
            <a:spLocks noGrp="1"/>
          </p:cNvSpPr>
          <p:nvPr>
            <p:ph type="title"/>
          </p:nvPr>
        </p:nvSpPr>
        <p:spPr/>
        <p:txBody>
          <a:bodyPr/>
          <a:lstStyle/>
          <a:p>
            <a:r>
              <a:rPr lang="en-US" dirty="0"/>
              <a:t>West Region Markets</a:t>
            </a:r>
          </a:p>
        </p:txBody>
      </p:sp>
      <p:sp>
        <p:nvSpPr>
          <p:cNvPr id="2" name="Text Placeholder 1">
            <a:extLst>
              <a:ext uri="{FF2B5EF4-FFF2-40B4-BE49-F238E27FC236}">
                <a16:creationId xmlns:a16="http://schemas.microsoft.com/office/drawing/2014/main" id="{453DFCA1-0695-59D7-FA79-0B9D45E503B5}"/>
              </a:ext>
            </a:extLst>
          </p:cNvPr>
          <p:cNvSpPr>
            <a:spLocks noGrp="1"/>
          </p:cNvSpPr>
          <p:nvPr>
            <p:ph type="body" idx="1"/>
          </p:nvPr>
        </p:nvSpPr>
        <p:spPr>
          <a:xfrm>
            <a:off x="601578" y="2113067"/>
            <a:ext cx="5367528" cy="553988"/>
          </a:xfrm>
        </p:spPr>
        <p:txBody>
          <a:bodyPr/>
          <a:lstStyle/>
          <a:p>
            <a:r>
              <a:rPr lang="en-US" dirty="0"/>
              <a:t>Existing 2023 markets</a:t>
            </a:r>
          </a:p>
        </p:txBody>
      </p:sp>
      <p:sp>
        <p:nvSpPr>
          <p:cNvPr id="5" name="Content Placeholder 4">
            <a:extLst>
              <a:ext uri="{FF2B5EF4-FFF2-40B4-BE49-F238E27FC236}">
                <a16:creationId xmlns:a16="http://schemas.microsoft.com/office/drawing/2014/main" id="{807FA84C-1EE5-D23A-9CBF-22B7250B59A7}"/>
              </a:ext>
            </a:extLst>
          </p:cNvPr>
          <p:cNvSpPr>
            <a:spLocks noGrp="1"/>
          </p:cNvSpPr>
          <p:nvPr>
            <p:ph idx="12"/>
          </p:nvPr>
        </p:nvSpPr>
        <p:spPr>
          <a:xfrm>
            <a:off x="622125" y="2832024"/>
            <a:ext cx="5346981" cy="1904361"/>
          </a:xfrm>
        </p:spPr>
        <p:txBody>
          <a:bodyPr numCol="2"/>
          <a:lstStyle/>
          <a:p>
            <a:pPr>
              <a:lnSpc>
                <a:spcPct val="100000"/>
              </a:lnSpc>
              <a:spcBef>
                <a:spcPts val="800"/>
              </a:spcBef>
            </a:pPr>
            <a:r>
              <a:rPr lang="en-US" dirty="0"/>
              <a:t>Arizona</a:t>
            </a:r>
          </a:p>
          <a:p>
            <a:pPr>
              <a:lnSpc>
                <a:spcPct val="100000"/>
              </a:lnSpc>
              <a:spcBef>
                <a:spcPts val="800"/>
              </a:spcBef>
            </a:pPr>
            <a:r>
              <a:rPr lang="en-US" dirty="0"/>
              <a:t>California</a:t>
            </a:r>
          </a:p>
          <a:p>
            <a:pPr>
              <a:lnSpc>
                <a:spcPct val="100000"/>
              </a:lnSpc>
              <a:spcBef>
                <a:spcPts val="800"/>
              </a:spcBef>
            </a:pPr>
            <a:r>
              <a:rPr lang="en-US" dirty="0"/>
              <a:t>Hawaii</a:t>
            </a:r>
          </a:p>
          <a:p>
            <a:pPr>
              <a:lnSpc>
                <a:spcPct val="100000"/>
              </a:lnSpc>
              <a:spcBef>
                <a:spcPts val="800"/>
              </a:spcBef>
            </a:pPr>
            <a:r>
              <a:rPr lang="en-US" dirty="0"/>
              <a:t>Nevada</a:t>
            </a:r>
          </a:p>
          <a:p>
            <a:pPr>
              <a:lnSpc>
                <a:spcPct val="100000"/>
              </a:lnSpc>
              <a:spcBef>
                <a:spcPts val="800"/>
              </a:spcBef>
            </a:pPr>
            <a:r>
              <a:rPr lang="en-US" dirty="0"/>
              <a:t>New Mexico</a:t>
            </a:r>
          </a:p>
          <a:p>
            <a:pPr>
              <a:lnSpc>
                <a:spcPct val="100000"/>
              </a:lnSpc>
              <a:spcBef>
                <a:spcPts val="800"/>
              </a:spcBef>
            </a:pPr>
            <a:r>
              <a:rPr lang="en-US" dirty="0"/>
              <a:t>Oregon</a:t>
            </a:r>
          </a:p>
          <a:p>
            <a:pPr>
              <a:lnSpc>
                <a:spcPct val="100000"/>
              </a:lnSpc>
              <a:spcBef>
                <a:spcPts val="800"/>
              </a:spcBef>
            </a:pPr>
            <a:r>
              <a:rPr lang="en-US" dirty="0"/>
              <a:t>Washington</a:t>
            </a:r>
          </a:p>
        </p:txBody>
      </p:sp>
      <p:pic>
        <p:nvPicPr>
          <p:cNvPr id="10" name="Picture 9">
            <a:extLst>
              <a:ext uri="{FF2B5EF4-FFF2-40B4-BE49-F238E27FC236}">
                <a16:creationId xmlns:a16="http://schemas.microsoft.com/office/drawing/2014/main" id="{FD02997C-BFAA-91CA-6806-7CCE1A5B84CF}"/>
              </a:ext>
            </a:extLst>
          </p:cNvPr>
          <p:cNvPicPr>
            <a:picLocks noChangeAspect="1"/>
          </p:cNvPicPr>
          <p:nvPr/>
        </p:nvPicPr>
        <p:blipFill>
          <a:blip r:embed="rId2"/>
          <a:srcRect/>
          <a:stretch/>
        </p:blipFill>
        <p:spPr>
          <a:xfrm>
            <a:off x="6565188" y="1956386"/>
            <a:ext cx="5272156" cy="3230847"/>
          </a:xfrm>
          <a:prstGeom prst="rect">
            <a:avLst/>
          </a:prstGeom>
        </p:spPr>
      </p:pic>
    </p:spTree>
    <p:extLst>
      <p:ext uri="{BB962C8B-B14F-4D97-AF65-F5344CB8AC3E}">
        <p14:creationId xmlns:p14="http://schemas.microsoft.com/office/powerpoint/2010/main" val="38997238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Arizona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522105" y="1490490"/>
            <a:ext cx="8029228" cy="4495823"/>
          </a:xfrm>
        </p:spPr>
        <p:txBody>
          <a:bodyPr vert="horz" lIns="91440" tIns="45720" rIns="91440" bIns="45720" rtlCol="0" anchor="t">
            <a:noAutofit/>
          </a:bodyPr>
          <a:lstStyle/>
          <a:p>
            <a:pPr>
              <a:lnSpc>
                <a:spcPct val="100000"/>
              </a:lnSpc>
            </a:pPr>
            <a:r>
              <a:rPr lang="en-US" sz="1800" dirty="0">
                <a:latin typeface="Calibri"/>
                <a:cs typeface="Calibri"/>
              </a:rPr>
              <a:t>#4 in market share – goal to be in top 3</a:t>
            </a:r>
          </a:p>
          <a:p>
            <a:pPr>
              <a:lnSpc>
                <a:spcPct val="100000"/>
              </a:lnSpc>
            </a:pPr>
            <a:r>
              <a:rPr lang="en-US" sz="1800" dirty="0">
                <a:latin typeface="Calibri"/>
                <a:cs typeface="Calibri"/>
              </a:rPr>
              <a:t>16 total Medicare Advantage products (HMO, PPO, C-SNP, D-SNP, Giveback), </a:t>
            </a:r>
            <a:br>
              <a:rPr lang="en-US" sz="1800" dirty="0">
                <a:latin typeface="Calibri"/>
                <a:cs typeface="Calibri"/>
              </a:rPr>
            </a:br>
            <a:r>
              <a:rPr lang="en-US" sz="1800" dirty="0">
                <a:latin typeface="Calibri"/>
                <a:cs typeface="Calibri"/>
              </a:rPr>
              <a:t>3 PDPs</a:t>
            </a:r>
          </a:p>
          <a:p>
            <a:pPr>
              <a:lnSpc>
                <a:spcPct val="100000"/>
              </a:lnSpc>
            </a:pPr>
            <a:r>
              <a:rPr lang="en-US" sz="1800" dirty="0">
                <a:latin typeface="Calibri"/>
                <a:cs typeface="Calibri"/>
              </a:rPr>
              <a:t>Products offered in every county</a:t>
            </a:r>
          </a:p>
          <a:p>
            <a:pPr lvl="1" indent="-229870">
              <a:lnSpc>
                <a:spcPct val="100000"/>
              </a:lnSpc>
            </a:pPr>
            <a:r>
              <a:rPr lang="en-US" sz="1800" dirty="0">
                <a:latin typeface="Calibri"/>
                <a:cs typeface="Calibri"/>
              </a:rPr>
              <a:t>Statewide D-SNP; PDP and county expansion for HMO, PPO, C-SNP</a:t>
            </a:r>
          </a:p>
          <a:p>
            <a:pPr lvl="1" indent="-229870">
              <a:lnSpc>
                <a:spcPct val="100000"/>
              </a:lnSpc>
            </a:pPr>
            <a:r>
              <a:rPr lang="en-US" sz="1800" dirty="0">
                <a:latin typeface="Calibri"/>
                <a:cs typeface="Calibri"/>
              </a:rPr>
              <a:t>Products designed around urban vs. rural counties</a:t>
            </a:r>
          </a:p>
          <a:p>
            <a:pPr>
              <a:lnSpc>
                <a:spcPct val="100000"/>
              </a:lnSpc>
            </a:pPr>
            <a:r>
              <a:rPr lang="en-US" sz="1800" dirty="0">
                <a:latin typeface="Calibri"/>
                <a:cs typeface="Calibri"/>
              </a:rPr>
              <a:t>Main competitors: UHC, Humana, and Aetna</a:t>
            </a:r>
          </a:p>
          <a:p>
            <a:pPr>
              <a:lnSpc>
                <a:spcPct val="100000"/>
              </a:lnSpc>
            </a:pPr>
            <a:r>
              <a:rPr lang="en-US" sz="1800" dirty="0">
                <a:latin typeface="Calibri"/>
                <a:cs typeface="Calibri"/>
              </a:rPr>
              <a:t>Provider network - reciprocity/no referrals required</a:t>
            </a:r>
          </a:p>
          <a:p>
            <a:pPr>
              <a:lnSpc>
                <a:spcPct val="100000"/>
              </a:lnSpc>
            </a:pPr>
            <a:r>
              <a:rPr lang="en-US" sz="1800" dirty="0">
                <a:latin typeface="Calibri"/>
                <a:cs typeface="Calibri"/>
              </a:rPr>
              <a:t>Strong expanded network for PCP, specialties, dental, etc.</a:t>
            </a:r>
          </a:p>
          <a:p>
            <a:pPr lvl="1">
              <a:lnSpc>
                <a:spcPct val="100000"/>
              </a:lnSpc>
            </a:pPr>
            <a:r>
              <a:rPr lang="en-US" sz="1800" b="1" dirty="0">
                <a:latin typeface="Calibri"/>
                <a:cs typeface="Calibri"/>
              </a:rPr>
              <a:t>P3 Co-Branded Clinic Opening in Sierra Vista Sept. 2023</a:t>
            </a:r>
          </a:p>
          <a:p>
            <a:pPr>
              <a:lnSpc>
                <a:spcPct val="100000"/>
              </a:lnSpc>
            </a:pPr>
            <a:r>
              <a:rPr lang="en-US" sz="1800" dirty="0">
                <a:latin typeface="Calibri"/>
                <a:cs typeface="Calibri"/>
              </a:rPr>
              <a:t>Big drivers: enhanced supplemental benefits, network</a:t>
            </a:r>
          </a:p>
          <a:p>
            <a:pPr lvl="1">
              <a:lnSpc>
                <a:spcPct val="100000"/>
              </a:lnSpc>
            </a:pPr>
            <a:r>
              <a:rPr lang="en-US" sz="1800" b="1" dirty="0">
                <a:latin typeface="Calibri"/>
                <a:cs typeface="Calibri"/>
              </a:rPr>
              <a:t>Current D-SNP exclusive: Centerwell, AZPC, Oak Street, Evernorth</a:t>
            </a:r>
          </a:p>
          <a:p>
            <a:pPr>
              <a:lnSpc>
                <a:spcPct val="100000"/>
              </a:lnSpc>
            </a:pPr>
            <a:endParaRPr lang="en-US" sz="1800" dirty="0"/>
          </a:p>
        </p:txBody>
      </p:sp>
      <p:grpSp>
        <p:nvGrpSpPr>
          <p:cNvPr id="17" name="Group 16">
            <a:extLst>
              <a:ext uri="{FF2B5EF4-FFF2-40B4-BE49-F238E27FC236}">
                <a16:creationId xmlns:a16="http://schemas.microsoft.com/office/drawing/2014/main" id="{BF14E3B3-A12D-FDE5-49F1-E85CA685BE0F}"/>
              </a:ext>
            </a:extLst>
          </p:cNvPr>
          <p:cNvGrpSpPr/>
          <p:nvPr/>
        </p:nvGrpSpPr>
        <p:grpSpPr>
          <a:xfrm>
            <a:off x="7917298" y="1490490"/>
            <a:ext cx="3974244" cy="4374169"/>
            <a:chOff x="7926169" y="1241915"/>
            <a:chExt cx="3974244" cy="4374169"/>
          </a:xfrm>
        </p:grpSpPr>
        <p:grpSp>
          <p:nvGrpSpPr>
            <p:cNvPr id="18" name="Group 17">
              <a:extLst>
                <a:ext uri="{FF2B5EF4-FFF2-40B4-BE49-F238E27FC236}">
                  <a16:creationId xmlns:a16="http://schemas.microsoft.com/office/drawing/2014/main" id="{DF661918-141D-E7A2-EDE7-F3206BD85FD3}"/>
                </a:ext>
              </a:extLst>
            </p:cNvPr>
            <p:cNvGrpSpPr/>
            <p:nvPr/>
          </p:nvGrpSpPr>
          <p:grpSpPr>
            <a:xfrm>
              <a:off x="7926169" y="1241915"/>
              <a:ext cx="3974244" cy="4374169"/>
              <a:chOff x="7926169" y="1241915"/>
              <a:chExt cx="3974244" cy="4374169"/>
            </a:xfrm>
          </p:grpSpPr>
          <p:pic>
            <p:nvPicPr>
              <p:cNvPr id="22" name="Picture 21">
                <a:extLst>
                  <a:ext uri="{FF2B5EF4-FFF2-40B4-BE49-F238E27FC236}">
                    <a16:creationId xmlns:a16="http://schemas.microsoft.com/office/drawing/2014/main" id="{499AB2C7-B7EF-346F-C71A-5C4936ED1D04}"/>
                  </a:ext>
                </a:extLst>
              </p:cNvPr>
              <p:cNvPicPr>
                <a:picLocks noChangeAspect="1"/>
              </p:cNvPicPr>
              <p:nvPr/>
            </p:nvPicPr>
            <p:blipFill>
              <a:blip r:embed="rId2"/>
              <a:srcRect/>
              <a:stretch/>
            </p:blipFill>
            <p:spPr>
              <a:xfrm>
                <a:off x="7926169" y="1241915"/>
                <a:ext cx="3974244" cy="4374169"/>
              </a:xfrm>
              <a:prstGeom prst="rect">
                <a:avLst/>
              </a:prstGeom>
            </p:spPr>
          </p:pic>
          <p:sp>
            <p:nvSpPr>
              <p:cNvPr id="25" name="Rectangle 24">
                <a:extLst>
                  <a:ext uri="{FF2B5EF4-FFF2-40B4-BE49-F238E27FC236}">
                    <a16:creationId xmlns:a16="http://schemas.microsoft.com/office/drawing/2014/main" id="{78C944C6-BE59-0F9F-4ECA-A3FA4874725A}"/>
                  </a:ext>
                </a:extLst>
              </p:cNvPr>
              <p:cNvSpPr/>
              <p:nvPr/>
            </p:nvSpPr>
            <p:spPr>
              <a:xfrm>
                <a:off x="8326704" y="5025154"/>
                <a:ext cx="768744" cy="250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A0F01556-9213-01F3-AA6A-235662B5E034}"/>
                </a:ext>
              </a:extLst>
            </p:cNvPr>
            <p:cNvGrpSpPr/>
            <p:nvPr/>
          </p:nvGrpSpPr>
          <p:grpSpPr>
            <a:xfrm>
              <a:off x="8416737" y="5174229"/>
              <a:ext cx="1514625" cy="369332"/>
              <a:chOff x="8416737" y="5174229"/>
              <a:chExt cx="1514625" cy="369332"/>
            </a:xfrm>
          </p:grpSpPr>
          <p:sp>
            <p:nvSpPr>
              <p:cNvPr id="20" name="TextBox 19">
                <a:extLst>
                  <a:ext uri="{FF2B5EF4-FFF2-40B4-BE49-F238E27FC236}">
                    <a16:creationId xmlns:a16="http://schemas.microsoft.com/office/drawing/2014/main" id="{ADFBB760-A55E-E5FC-8716-318388263DAF}"/>
                  </a:ext>
                </a:extLst>
              </p:cNvPr>
              <p:cNvSpPr txBox="1"/>
              <p:nvPr/>
            </p:nvSpPr>
            <p:spPr>
              <a:xfrm>
                <a:off x="8655222" y="5174229"/>
                <a:ext cx="1276140" cy="369332"/>
              </a:xfrm>
              <a:prstGeom prst="rect">
                <a:avLst/>
              </a:prstGeom>
              <a:noFill/>
            </p:spPr>
            <p:txBody>
              <a:bodyPr wrap="square" rtlCol="0">
                <a:spAutoFit/>
              </a:bodyPr>
              <a:lstStyle/>
              <a:p>
                <a:r>
                  <a:rPr lang="en-US" dirty="0"/>
                  <a:t>Wellcare</a:t>
                </a:r>
              </a:p>
            </p:txBody>
          </p:sp>
          <p:sp>
            <p:nvSpPr>
              <p:cNvPr id="21" name="Rectangle 20">
                <a:extLst>
                  <a:ext uri="{FF2B5EF4-FFF2-40B4-BE49-F238E27FC236}">
                    <a16:creationId xmlns:a16="http://schemas.microsoft.com/office/drawing/2014/main" id="{75D25A8F-150A-B7BC-E938-09C344739894}"/>
                  </a:ext>
                </a:extLst>
              </p:cNvPr>
              <p:cNvSpPr/>
              <p:nvPr/>
            </p:nvSpPr>
            <p:spPr>
              <a:xfrm>
                <a:off x="8416737" y="5261380"/>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542183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Arizona | </a:t>
            </a:r>
            <a:r>
              <a:rPr lang="en-US" sz="3000" i="1" dirty="0"/>
              <a:t>At a Glance</a:t>
            </a:r>
            <a:endParaRPr lang="en-US" dirty="0"/>
          </a:p>
        </p:txBody>
      </p:sp>
      <p:graphicFrame>
        <p:nvGraphicFramePr>
          <p:cNvPr id="13" name="Table 4">
            <a:extLst>
              <a:ext uri="{FF2B5EF4-FFF2-40B4-BE49-F238E27FC236}">
                <a16:creationId xmlns:a16="http://schemas.microsoft.com/office/drawing/2014/main" id="{E2140560-FD0C-FA96-6D09-3177861AE11C}"/>
              </a:ext>
            </a:extLst>
          </p:cNvPr>
          <p:cNvGraphicFramePr>
            <a:graphicFrameLocks noGrp="1"/>
          </p:cNvGraphicFramePr>
          <p:nvPr/>
        </p:nvGraphicFramePr>
        <p:xfrm>
          <a:off x="622125" y="1379063"/>
          <a:ext cx="10769775" cy="4343400"/>
        </p:xfrm>
        <a:graphic>
          <a:graphicData uri="http://schemas.openxmlformats.org/drawingml/2006/table">
            <a:tbl>
              <a:tblPr firstRow="1" bandRow="1">
                <a:tableStyleId>{5C22544A-7EE6-4342-B048-85BDC9FD1C3A}</a:tableStyleId>
              </a:tblPr>
              <a:tblGrid>
                <a:gridCol w="1782028">
                  <a:extLst>
                    <a:ext uri="{9D8B030D-6E8A-4147-A177-3AD203B41FA5}">
                      <a16:colId xmlns:a16="http://schemas.microsoft.com/office/drawing/2014/main" val="1876114676"/>
                    </a:ext>
                  </a:extLst>
                </a:gridCol>
                <a:gridCol w="1253447">
                  <a:extLst>
                    <a:ext uri="{9D8B030D-6E8A-4147-A177-3AD203B41FA5}">
                      <a16:colId xmlns:a16="http://schemas.microsoft.com/office/drawing/2014/main" val="213999969"/>
                    </a:ext>
                  </a:extLst>
                </a:gridCol>
                <a:gridCol w="1910993">
                  <a:extLst>
                    <a:ext uri="{9D8B030D-6E8A-4147-A177-3AD203B41FA5}">
                      <a16:colId xmlns:a16="http://schemas.microsoft.com/office/drawing/2014/main" val="1670107121"/>
                    </a:ext>
                  </a:extLst>
                </a:gridCol>
                <a:gridCol w="5823307">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1234440">
                <a:tc>
                  <a:txBody>
                    <a:bodyPr/>
                    <a:lstStyle/>
                    <a:p>
                      <a:r>
                        <a:rPr lang="en-US" sz="1400" dirty="0"/>
                        <a:t>Wellcare No Premium</a:t>
                      </a:r>
                    </a:p>
                    <a:p>
                      <a:r>
                        <a:rPr lang="en-US" sz="1400" i="1" dirty="0"/>
                        <a:t>H0351- 063, 053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$0 HMO –MAPD </a:t>
                      </a:r>
                    </a:p>
                    <a:p>
                      <a:pPr algn="l"/>
                      <a:r>
                        <a:rPr lang="en-US" sz="1400" dirty="0"/>
                        <a:t>Members that are not FBDE, QMB+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Cochise, Coconino, Gila, Graham, Greenlee, La Paz,</a:t>
                      </a:r>
                      <a:r>
                        <a:rPr lang="en-US" sz="1400" b="0" baseline="0" dirty="0">
                          <a:solidFill>
                            <a:schemeClr val="tx1"/>
                          </a:solidFill>
                        </a:rPr>
                        <a:t> Maricopa, Pinal, Pima, </a:t>
                      </a:r>
                      <a:r>
                        <a:rPr lang="en-US" sz="1400" b="0" dirty="0">
                          <a:solidFill>
                            <a:schemeClr val="tx1"/>
                          </a:solidFill>
                        </a:rPr>
                        <a:t> Mo</a:t>
                      </a:r>
                      <a:r>
                        <a:rPr lang="en-US" sz="1400" b="0" baseline="0" dirty="0">
                          <a:solidFill>
                            <a:schemeClr val="tx1"/>
                          </a:solidFill>
                        </a:rPr>
                        <a:t>have, Santa Cruz, Yavapai, Yuma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$2,000- $3000</a:t>
                      </a:r>
                      <a:r>
                        <a:rPr lang="en-US" sz="1400" b="1" kern="1200" baseline="0" dirty="0">
                          <a:solidFill>
                            <a:schemeClr val="dk1"/>
                          </a:solidFill>
                          <a:latin typeface="+mn-lt"/>
                          <a:ea typeface="+mn-ea"/>
                          <a:cs typeface="+mn-cs"/>
                        </a:rPr>
                        <a:t> </a:t>
                      </a:r>
                      <a:r>
                        <a:rPr lang="en-US" sz="1400" b="0" kern="1200" baseline="0" dirty="0">
                          <a:solidFill>
                            <a:schemeClr val="dk1"/>
                          </a:solidFill>
                          <a:latin typeface="+mn-lt"/>
                          <a:ea typeface="+mn-ea"/>
                          <a:cs typeface="+mn-cs"/>
                        </a:rPr>
                        <a:t>Comp Dental + Dentures; </a:t>
                      </a:r>
                      <a:r>
                        <a:rPr lang="en-US" sz="1400" b="1" kern="1200" dirty="0">
                          <a:solidFill>
                            <a:schemeClr val="dk1"/>
                          </a:solidFill>
                          <a:latin typeface="+mn-lt"/>
                          <a:ea typeface="+mn-ea"/>
                          <a:cs typeface="+mn-cs"/>
                        </a:rPr>
                        <a:t>$125-135 OTC Quarterly</a:t>
                      </a:r>
                      <a:r>
                        <a:rPr lang="en-US" sz="1400" b="0" dirty="0"/>
                        <a:t> </a:t>
                      </a:r>
                      <a:r>
                        <a:rPr lang="en-US" sz="1400" b="1" dirty="0"/>
                        <a:t>$45-$65 </a:t>
                      </a:r>
                      <a:r>
                        <a:rPr lang="en-US" sz="1400" b="0" dirty="0"/>
                        <a:t>per quarter; </a:t>
                      </a:r>
                      <a:r>
                        <a:rPr lang="en-US" sz="1400" b="1" dirty="0"/>
                        <a:t>$100 -$2000  </a:t>
                      </a:r>
                      <a:r>
                        <a:rPr lang="en-US" sz="1400" b="0" dirty="0"/>
                        <a:t>Vision/year; </a:t>
                      </a:r>
                      <a:r>
                        <a:rPr lang="en-US" sz="1400" b="1" dirty="0"/>
                        <a:t>$1500 </a:t>
                      </a:r>
                      <a:r>
                        <a:rPr lang="en-US" sz="1400" b="0" dirty="0"/>
                        <a:t>Hearing Aid, </a:t>
                      </a:r>
                      <a:r>
                        <a:rPr lang="en-US" sz="1400" b="0" kern="1200" dirty="0">
                          <a:solidFill>
                            <a:schemeClr val="dk1"/>
                          </a:solidFill>
                          <a:latin typeface="+mn-lt"/>
                          <a:ea typeface="+mn-ea"/>
                          <a:cs typeface="+mn-cs"/>
                        </a:rPr>
                        <a:t>Fitness</a:t>
                      </a:r>
                      <a:r>
                        <a:rPr lang="en-US" sz="1400" b="0" kern="1200" baseline="0" dirty="0">
                          <a:solidFill>
                            <a:schemeClr val="dk1"/>
                          </a:solidFill>
                          <a:latin typeface="+mn-lt"/>
                          <a:ea typeface="+mn-ea"/>
                          <a:cs typeface="+mn-cs"/>
                        </a:rPr>
                        <a:t> Benefit; </a:t>
                      </a:r>
                      <a:r>
                        <a:rPr lang="en-US" sz="1400" b="1" kern="1200" baseline="0" dirty="0">
                          <a:solidFill>
                            <a:schemeClr val="dk1"/>
                          </a:solidFill>
                          <a:latin typeface="+mn-lt"/>
                          <a:ea typeface="+mn-ea"/>
                          <a:cs typeface="+mn-cs"/>
                        </a:rPr>
                        <a:t>12</a:t>
                      </a:r>
                      <a:r>
                        <a:rPr lang="en-US" sz="1400" b="0" kern="1200" dirty="0">
                          <a:solidFill>
                            <a:schemeClr val="dk1"/>
                          </a:solidFill>
                          <a:latin typeface="+mn-lt"/>
                          <a:ea typeface="+mn-ea"/>
                          <a:cs typeface="+mn-cs"/>
                        </a:rPr>
                        <a:t> one-way transportation/year</a:t>
                      </a:r>
                      <a:r>
                        <a:rPr lang="en-US" sz="1400" b="0" kern="1200" baseline="0" dirty="0">
                          <a:solidFill>
                            <a:schemeClr val="dk1"/>
                          </a:solidFill>
                          <a:latin typeface="+mn-lt"/>
                          <a:ea typeface="+mn-ea"/>
                          <a:cs typeface="+mn-cs"/>
                        </a:rPr>
                        <a:t> </a:t>
                      </a:r>
                      <a:r>
                        <a:rPr lang="en-US" sz="1400" b="0" kern="1200" dirty="0">
                          <a:solidFill>
                            <a:schemeClr val="dk1"/>
                          </a:solidFill>
                          <a:latin typeface="+mn-lt"/>
                          <a:ea typeface="+mn-ea"/>
                          <a:cs typeface="+mn-cs"/>
                        </a:rPr>
                        <a:t>; Post-acute 3 meals per day (max 42 means per year)</a:t>
                      </a:r>
                      <a:r>
                        <a:rPr lang="en-US" sz="1400" b="0" kern="1200" baseline="0" dirty="0">
                          <a:solidFill>
                            <a:schemeClr val="dk1"/>
                          </a:solidFill>
                          <a:latin typeface="+mn-lt"/>
                          <a:ea typeface="+mn-ea"/>
                          <a:cs typeface="+mn-cs"/>
                        </a:rPr>
                        <a:t>; </a:t>
                      </a:r>
                      <a:r>
                        <a:rPr lang="en-US" sz="1400" b="0" kern="1200" dirty="0">
                          <a:solidFill>
                            <a:schemeClr val="dk1"/>
                          </a:solidFill>
                          <a:latin typeface="+mn-lt"/>
                          <a:ea typeface="+mn-ea"/>
                          <a:cs typeface="+mn-cs"/>
                        </a:rPr>
                        <a:t>Hospital Stay </a:t>
                      </a:r>
                      <a:r>
                        <a:rPr lang="en-US" sz="1400" b="0" kern="1200" baseline="0" dirty="0">
                          <a:solidFill>
                            <a:schemeClr val="dk1"/>
                          </a:solidFill>
                          <a:latin typeface="+mn-lt"/>
                          <a:ea typeface="+mn-ea"/>
                          <a:cs typeface="+mn-cs"/>
                        </a:rPr>
                        <a:t>1-10days $175, 1-6days $270; </a:t>
                      </a:r>
                      <a:r>
                        <a:rPr lang="en-US" sz="1400" b="1" kern="1200" dirty="0">
                          <a:solidFill>
                            <a:schemeClr val="dk1"/>
                          </a:solidFill>
                          <a:latin typeface="+mn-lt"/>
                          <a:ea typeface="+mn-ea"/>
                          <a:cs typeface="+mn-cs"/>
                        </a:rPr>
                        <a:t>Urgent Care  $20-$40, </a:t>
                      </a:r>
                      <a:endParaRPr lang="en-US" sz="1400" b="0"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baseline="0" dirty="0">
                          <a:solidFill>
                            <a:schemeClr val="dk1"/>
                          </a:solidFill>
                          <a:latin typeface="+mn-lt"/>
                          <a:ea typeface="+mn-ea"/>
                          <a:cs typeface="+mn-cs"/>
                        </a:rPr>
                        <a:t>$0 </a:t>
                      </a:r>
                      <a:r>
                        <a:rPr lang="en-US" sz="1400" b="0" kern="1200" baseline="0" dirty="0">
                          <a:solidFill>
                            <a:schemeClr val="dk1"/>
                          </a:solidFill>
                          <a:latin typeface="+mn-lt"/>
                          <a:ea typeface="+mn-ea"/>
                          <a:cs typeface="+mn-cs"/>
                        </a:rPr>
                        <a:t>PCP/</a:t>
                      </a:r>
                      <a:r>
                        <a:rPr lang="en-US" sz="1400" b="1" kern="1200" baseline="0" dirty="0">
                          <a:solidFill>
                            <a:schemeClr val="dk1"/>
                          </a:solidFill>
                          <a:latin typeface="+mn-lt"/>
                          <a:ea typeface="+mn-ea"/>
                          <a:cs typeface="+mn-cs"/>
                        </a:rPr>
                        <a:t>$15-$20 </a:t>
                      </a:r>
                      <a:r>
                        <a:rPr lang="en-US" sz="1400" b="0" kern="1200" baseline="0" dirty="0">
                          <a:solidFill>
                            <a:schemeClr val="dk1"/>
                          </a:solidFill>
                          <a:latin typeface="+mn-lt"/>
                          <a:ea typeface="+mn-ea"/>
                          <a:cs typeface="+mn-cs"/>
                        </a:rPr>
                        <a:t>Specialist; MOOP </a:t>
                      </a:r>
                      <a:r>
                        <a:rPr lang="en-US" sz="1400" b="1" kern="1200" baseline="0" dirty="0">
                          <a:solidFill>
                            <a:schemeClr val="dk1"/>
                          </a:solidFill>
                          <a:latin typeface="+mn-lt"/>
                          <a:ea typeface="+mn-ea"/>
                          <a:cs typeface="+mn-cs"/>
                        </a:rPr>
                        <a:t>$2500-$5,000, PT $15-$40</a:t>
                      </a:r>
                      <a:endParaRPr lang="en-US" sz="1400" b="1"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1234440">
                <a:tc>
                  <a:txBody>
                    <a:bodyPr/>
                    <a:lstStyle/>
                    <a:p>
                      <a:r>
                        <a:rPr lang="en-US" sz="1400" dirty="0"/>
                        <a:t>Wellcare Giveback</a:t>
                      </a:r>
                    </a:p>
                    <a:p>
                      <a:r>
                        <a:rPr lang="en-US" sz="1400" i="1" dirty="0"/>
                        <a:t>H0351-054,</a:t>
                      </a:r>
                    </a:p>
                    <a:p>
                      <a:r>
                        <a:rPr lang="en-US" sz="1400" i="1" dirty="0"/>
                        <a:t>H0351-060, 064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HMO – Giveback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Cochise, Coconino, Gila, Graham, Greenlee, La Paz, Maricopa, Mohave, Pima, Pinal, Santa Cruz, Yavapai, Yuma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$40-$90 </a:t>
                      </a:r>
                      <a:r>
                        <a:rPr lang="en-US" sz="1400" b="0" kern="1200" dirty="0">
                          <a:solidFill>
                            <a:schemeClr val="tx1"/>
                          </a:solidFill>
                          <a:latin typeface="+mn-lt"/>
                          <a:ea typeface="+mn-ea"/>
                          <a:cs typeface="+mn-cs"/>
                        </a:rPr>
                        <a:t>Part B Giveback;</a:t>
                      </a:r>
                      <a:r>
                        <a:rPr lang="en-US" sz="1400" b="1" kern="1200" dirty="0">
                          <a:solidFill>
                            <a:schemeClr val="tx1"/>
                          </a:solidFill>
                          <a:latin typeface="+mn-lt"/>
                          <a:ea typeface="+mn-ea"/>
                          <a:cs typeface="+mn-cs"/>
                        </a:rPr>
                        <a:t> $0 PCP, $35-50 Specialist, $1,000-$1,500 </a:t>
                      </a:r>
                      <a:r>
                        <a:rPr lang="en-US" sz="1400" b="0" kern="1200" dirty="0">
                          <a:solidFill>
                            <a:schemeClr val="tx1"/>
                          </a:solidFill>
                          <a:latin typeface="+mn-lt"/>
                          <a:ea typeface="+mn-ea"/>
                          <a:cs typeface="+mn-cs"/>
                        </a:rPr>
                        <a:t>Comp Dental; $1000 Hearing (2 Aids); Fitness Benefit, </a:t>
                      </a:r>
                      <a:r>
                        <a:rPr lang="en-US" sz="1400" b="1" i="1" kern="1200" dirty="0">
                          <a:solidFill>
                            <a:schemeClr val="tx1"/>
                          </a:solidFill>
                          <a:latin typeface="+mn-lt"/>
                          <a:ea typeface="+mn-ea"/>
                          <a:cs typeface="+mn-cs"/>
                        </a:rPr>
                        <a:t>Rural counties include 75miles approved transportation 12-one-way trips every yr.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5284255"/>
                  </a:ext>
                </a:extLst>
              </a:tr>
              <a:tr h="1095666">
                <a:tc>
                  <a:txBody>
                    <a:bodyPr/>
                    <a:lstStyle/>
                    <a:p>
                      <a:pPr algn="l" fontAlgn="b"/>
                      <a:r>
                        <a:rPr lang="en-US" sz="1400" b="0" i="0" u="none" strike="noStrike" kern="1200" dirty="0">
                          <a:solidFill>
                            <a:srgbClr val="000000"/>
                          </a:solidFill>
                          <a:effectLst/>
                          <a:latin typeface="+mn-lt"/>
                          <a:ea typeface="+mn-ea"/>
                          <a:cs typeface="+mn-cs"/>
                        </a:rPr>
                        <a:t>Wellcare </a:t>
                      </a:r>
                    </a:p>
                    <a:p>
                      <a:pPr algn="l" fontAlgn="b"/>
                      <a:r>
                        <a:rPr lang="en-US" sz="1400" b="0" i="0" u="none" strike="noStrike" kern="1200" dirty="0">
                          <a:solidFill>
                            <a:srgbClr val="000000"/>
                          </a:solidFill>
                          <a:effectLst/>
                          <a:latin typeface="+mn-lt"/>
                          <a:ea typeface="+mn-ea"/>
                          <a:cs typeface="+mn-cs"/>
                        </a:rPr>
                        <a:t>No Premium (PPO) </a:t>
                      </a:r>
                    </a:p>
                    <a:p>
                      <a:pPr algn="l" fontAlgn="b"/>
                      <a:r>
                        <a:rPr lang="en-US" sz="1400" b="0" i="0" u="none" strike="noStrike" kern="1200" dirty="0">
                          <a:solidFill>
                            <a:srgbClr val="000000"/>
                          </a:solidFill>
                          <a:effectLst/>
                          <a:latin typeface="+mn-lt"/>
                          <a:ea typeface="+mn-ea"/>
                          <a:cs typeface="+mn-cs"/>
                        </a:rPr>
                        <a:t>H8553-001/ Wellcare Patriot Giveback Open (PPO) 002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t>PPO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rPr>
                        <a:t>Cochise, Coconino, Gila, Graham, La Paz, Maricopa, Mohave, Pima, Pinal, Santa Cruz, Yavapai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$0 </a:t>
                      </a:r>
                      <a:r>
                        <a:rPr lang="en-US" sz="1400" kern="1200" dirty="0">
                          <a:solidFill>
                            <a:schemeClr val="dk1"/>
                          </a:solidFill>
                          <a:latin typeface="+mn-lt"/>
                          <a:ea typeface="+mn-ea"/>
                          <a:cs typeface="+mn-cs"/>
                        </a:rPr>
                        <a:t>PCP, </a:t>
                      </a:r>
                      <a:r>
                        <a:rPr lang="en-US" sz="1400" b="1" kern="1200" dirty="0">
                          <a:solidFill>
                            <a:schemeClr val="dk1"/>
                          </a:solidFill>
                          <a:latin typeface="+mn-lt"/>
                          <a:ea typeface="+mn-ea"/>
                          <a:cs typeface="+mn-cs"/>
                        </a:rPr>
                        <a:t>$35 </a:t>
                      </a:r>
                      <a:r>
                        <a:rPr lang="en-US" sz="1400" kern="1200" dirty="0">
                          <a:solidFill>
                            <a:schemeClr val="dk1"/>
                          </a:solidFill>
                          <a:latin typeface="+mn-lt"/>
                          <a:ea typeface="+mn-ea"/>
                          <a:cs typeface="+mn-cs"/>
                        </a:rPr>
                        <a:t>Specialist; </a:t>
                      </a:r>
                      <a:r>
                        <a:rPr lang="en-US" sz="1400" b="1" kern="1200" dirty="0">
                          <a:solidFill>
                            <a:schemeClr val="dk1"/>
                          </a:solidFill>
                          <a:latin typeface="+mn-lt"/>
                          <a:ea typeface="+mn-ea"/>
                          <a:cs typeface="+mn-cs"/>
                        </a:rPr>
                        <a:t>$4,500-$5,000 </a:t>
                      </a:r>
                      <a:r>
                        <a:rPr lang="en-US" sz="1400" kern="1200" dirty="0">
                          <a:solidFill>
                            <a:schemeClr val="dk1"/>
                          </a:solidFill>
                          <a:latin typeface="+mn-lt"/>
                          <a:ea typeface="+mn-ea"/>
                          <a:cs typeface="+mn-cs"/>
                        </a:rPr>
                        <a:t>MOOP;  </a:t>
                      </a:r>
                      <a:r>
                        <a:rPr lang="en-US" sz="1400" b="1" kern="1200" dirty="0">
                          <a:solidFill>
                            <a:schemeClr val="dk1"/>
                          </a:solidFill>
                          <a:latin typeface="+mn-lt"/>
                          <a:ea typeface="+mn-ea"/>
                          <a:cs typeface="+mn-cs"/>
                        </a:rPr>
                        <a:t>$2,000</a:t>
                      </a:r>
                      <a:r>
                        <a:rPr lang="en-US" sz="1400" b="1" kern="1200" baseline="0" dirty="0">
                          <a:solidFill>
                            <a:schemeClr val="dk1"/>
                          </a:solidFill>
                          <a:latin typeface="+mn-lt"/>
                          <a:ea typeface="+mn-ea"/>
                          <a:cs typeface="+mn-cs"/>
                        </a:rPr>
                        <a:t> - $3000 </a:t>
                      </a:r>
                      <a:r>
                        <a:rPr lang="en-US" sz="1400" b="0" kern="1200" baseline="0" dirty="0">
                          <a:solidFill>
                            <a:schemeClr val="dk1"/>
                          </a:solidFill>
                          <a:latin typeface="+mn-lt"/>
                          <a:ea typeface="+mn-ea"/>
                          <a:cs typeface="+mn-cs"/>
                        </a:rPr>
                        <a:t>Comp </a:t>
                      </a:r>
                      <a:r>
                        <a:rPr lang="en-US" sz="1400" b="0" kern="1200" dirty="0">
                          <a:solidFill>
                            <a:schemeClr val="dk1"/>
                          </a:solidFill>
                          <a:latin typeface="+mn-lt"/>
                          <a:ea typeface="+mn-ea"/>
                          <a:cs typeface="+mn-cs"/>
                        </a:rPr>
                        <a:t>Dental ($INN $OON); </a:t>
                      </a:r>
                      <a:r>
                        <a:rPr lang="en-US" sz="1400" b="1" kern="1200" dirty="0">
                          <a:solidFill>
                            <a:schemeClr val="dk1"/>
                          </a:solidFill>
                          <a:latin typeface="+mn-lt"/>
                          <a:ea typeface="+mn-ea"/>
                          <a:cs typeface="+mn-cs"/>
                        </a:rPr>
                        <a:t>$250-$300 </a:t>
                      </a:r>
                      <a:r>
                        <a:rPr lang="en-US" sz="1400" kern="1200" dirty="0">
                          <a:solidFill>
                            <a:schemeClr val="dk1"/>
                          </a:solidFill>
                          <a:latin typeface="+mn-lt"/>
                          <a:ea typeface="+mn-ea"/>
                          <a:cs typeface="+mn-cs"/>
                        </a:rPr>
                        <a:t>Hospital Stay 1-6 days; </a:t>
                      </a:r>
                      <a:r>
                        <a:rPr lang="en-US" sz="1400" b="1" kern="1200" dirty="0">
                          <a:solidFill>
                            <a:schemeClr val="dk1"/>
                          </a:solidFill>
                          <a:latin typeface="+mn-lt"/>
                          <a:ea typeface="+mn-ea"/>
                          <a:cs typeface="+mn-cs"/>
                        </a:rPr>
                        <a:t>$50-$90 </a:t>
                      </a:r>
                      <a:r>
                        <a:rPr lang="en-US" sz="1400" kern="1200" dirty="0">
                          <a:solidFill>
                            <a:schemeClr val="dk1"/>
                          </a:solidFill>
                          <a:latin typeface="+mn-lt"/>
                          <a:ea typeface="+mn-ea"/>
                          <a:cs typeface="+mn-cs"/>
                        </a:rPr>
                        <a:t>OTC Per Quarters; </a:t>
                      </a:r>
                      <a:r>
                        <a:rPr lang="en-US" sz="1400" b="1" kern="1200" dirty="0">
                          <a:solidFill>
                            <a:schemeClr val="dk1"/>
                          </a:solidFill>
                          <a:latin typeface="+mn-lt"/>
                          <a:ea typeface="+mn-ea"/>
                          <a:cs typeface="+mn-cs"/>
                        </a:rPr>
                        <a:t>$700-</a:t>
                      </a:r>
                      <a:r>
                        <a:rPr lang="en-US" sz="1400" b="1" kern="1200" baseline="0" dirty="0">
                          <a:solidFill>
                            <a:schemeClr val="dk1"/>
                          </a:solidFill>
                          <a:latin typeface="+mn-lt"/>
                          <a:ea typeface="+mn-ea"/>
                          <a:cs typeface="+mn-cs"/>
                        </a:rPr>
                        <a:t>$2000 Hearing</a:t>
                      </a:r>
                      <a:r>
                        <a:rPr lang="en-US" sz="1400" b="0" kern="1200" dirty="0">
                          <a:solidFill>
                            <a:schemeClr val="dk1"/>
                          </a:solidFill>
                          <a:latin typeface="+mn-lt"/>
                          <a:ea typeface="+mn-ea"/>
                          <a:cs typeface="+mn-cs"/>
                        </a:rPr>
                        <a:t> (1 per year) Hearing Aids; Fitness</a:t>
                      </a:r>
                      <a:r>
                        <a:rPr lang="en-US" sz="1400" b="0" kern="1200" baseline="0" dirty="0">
                          <a:solidFill>
                            <a:schemeClr val="dk1"/>
                          </a:solidFill>
                          <a:latin typeface="+mn-lt"/>
                          <a:ea typeface="+mn-ea"/>
                          <a:cs typeface="+mn-cs"/>
                        </a:rPr>
                        <a:t> Benefit; </a:t>
                      </a:r>
                      <a:r>
                        <a:rPr lang="en-US" sz="1400" b="1" kern="1200" dirty="0">
                          <a:solidFill>
                            <a:schemeClr val="dk1"/>
                          </a:solidFill>
                          <a:latin typeface="+mn-lt"/>
                          <a:ea typeface="+mn-ea"/>
                          <a:cs typeface="+mn-cs"/>
                        </a:rPr>
                        <a:t>24</a:t>
                      </a:r>
                      <a:r>
                        <a:rPr lang="en-US" sz="1400" b="0" kern="1200" dirty="0">
                          <a:solidFill>
                            <a:schemeClr val="dk1"/>
                          </a:solidFill>
                          <a:latin typeface="+mn-lt"/>
                          <a:ea typeface="+mn-ea"/>
                          <a:cs typeface="+mn-cs"/>
                        </a:rPr>
                        <a:t> one-way transportation trips every year; </a:t>
                      </a:r>
                      <a:r>
                        <a:rPr lang="en-US" sz="1400" b="1" kern="1200" baseline="0" dirty="0">
                          <a:solidFill>
                            <a:schemeClr val="dk1"/>
                          </a:solidFill>
                          <a:latin typeface="+mn-lt"/>
                          <a:ea typeface="+mn-ea"/>
                          <a:cs typeface="+mn-cs"/>
                        </a:rPr>
                        <a:t>$300 </a:t>
                      </a:r>
                      <a:r>
                        <a:rPr lang="en-US" sz="1400" b="0" kern="1200" baseline="0" dirty="0">
                          <a:solidFill>
                            <a:schemeClr val="dk1"/>
                          </a:solidFill>
                          <a:latin typeface="+mn-lt"/>
                          <a:ea typeface="+mn-ea"/>
                          <a:cs typeface="+mn-cs"/>
                        </a:rPr>
                        <a:t>RX Deductible Tier 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a:solidFill>
                            <a:schemeClr val="dk1"/>
                          </a:solidFill>
                          <a:latin typeface="+mn-lt"/>
                          <a:ea typeface="+mn-ea"/>
                          <a:cs typeface="+mn-cs"/>
                        </a:rPr>
                        <a:t>*Giveback Part B $50</a:t>
                      </a:r>
                      <a:endParaRPr lang="en-US" sz="1400"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55775169"/>
                  </a:ext>
                </a:extLst>
              </a:tr>
            </a:tbl>
          </a:graphicData>
        </a:graphic>
      </p:graphicFrame>
    </p:spTree>
    <p:extLst>
      <p:ext uri="{BB962C8B-B14F-4D97-AF65-F5344CB8AC3E}">
        <p14:creationId xmlns:p14="http://schemas.microsoft.com/office/powerpoint/2010/main" val="42129261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F8A0474-087F-1BC8-DA80-A6239E52967F}"/>
              </a:ext>
            </a:extLst>
          </p:cNvPr>
          <p:cNvGraphicFramePr>
            <a:graphicFrameLocks noGrp="1"/>
          </p:cNvGraphicFramePr>
          <p:nvPr/>
        </p:nvGraphicFramePr>
        <p:xfrm>
          <a:off x="595971" y="1402080"/>
          <a:ext cx="11000057" cy="420624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76114676"/>
                    </a:ext>
                  </a:extLst>
                </a:gridCol>
                <a:gridCol w="1838757">
                  <a:extLst>
                    <a:ext uri="{9D8B030D-6E8A-4147-A177-3AD203B41FA5}">
                      <a16:colId xmlns:a16="http://schemas.microsoft.com/office/drawing/2014/main" val="213999969"/>
                    </a:ext>
                  </a:extLst>
                </a:gridCol>
                <a:gridCol w="2071171">
                  <a:extLst>
                    <a:ext uri="{9D8B030D-6E8A-4147-A177-3AD203B41FA5}">
                      <a16:colId xmlns:a16="http://schemas.microsoft.com/office/drawing/2014/main" val="1670107121"/>
                    </a:ext>
                  </a:extLst>
                </a:gridCol>
                <a:gridCol w="5261329">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1280160">
                <a:tc>
                  <a:txBody>
                    <a:bodyPr/>
                    <a:lstStyle/>
                    <a:p>
                      <a:pPr algn="l" fontAlgn="b"/>
                      <a:r>
                        <a:rPr lang="en-US" sz="1400" b="0" i="0" u="none" strike="noStrike" kern="1200" dirty="0">
                          <a:solidFill>
                            <a:srgbClr val="000000"/>
                          </a:solidFill>
                          <a:effectLst/>
                          <a:latin typeface="+mn-lt"/>
                          <a:ea typeface="+mn-ea"/>
                          <a:cs typeface="+mn-cs"/>
                        </a:rPr>
                        <a:t>Wellcare Specialty </a:t>
                      </a:r>
                    </a:p>
                    <a:p>
                      <a:pPr algn="l" fontAlgn="b"/>
                      <a:r>
                        <a:rPr lang="en-US" sz="1400" b="0" i="0" u="none" strike="noStrike" kern="1200" dirty="0">
                          <a:solidFill>
                            <a:srgbClr val="000000"/>
                          </a:solidFill>
                          <a:effectLst/>
                          <a:latin typeface="+mn-lt"/>
                          <a:ea typeface="+mn-ea"/>
                          <a:cs typeface="+mn-cs"/>
                        </a:rPr>
                        <a:t>No Premium</a:t>
                      </a:r>
                    </a:p>
                    <a:p>
                      <a:pPr algn="l" fontAlgn="b"/>
                      <a:r>
                        <a:rPr lang="en-US" sz="1400" b="0" i="1" u="none" strike="noStrike" kern="1200" dirty="0">
                          <a:solidFill>
                            <a:srgbClr val="000000"/>
                          </a:solidFill>
                          <a:effectLst/>
                          <a:latin typeface="+mn-lt"/>
                          <a:ea typeface="+mn-ea"/>
                          <a:cs typeface="+mn-cs"/>
                        </a:rPr>
                        <a:t>H0351-038, 057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C-SNP</a:t>
                      </a:r>
                    </a:p>
                    <a:p>
                      <a:r>
                        <a:rPr lang="en-US" sz="1400" dirty="0"/>
                        <a:t>(CHF, Cardiovascular, Diabetes)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effectLst/>
                          <a:latin typeface="+mn-lt"/>
                          <a:ea typeface="+mn-ea"/>
                          <a:cs typeface="+mn-cs"/>
                        </a:rPr>
                        <a:t>Maricopa, Pima, Pinal, </a:t>
                      </a:r>
                      <a:r>
                        <a:rPr lang="en-US" sz="1400" b="0" i="0" u="none" strike="noStrike" dirty="0">
                          <a:solidFill>
                            <a:schemeClr val="tx1"/>
                          </a:solidFill>
                          <a:effectLst/>
                          <a:latin typeface="+mn-lt"/>
                        </a:rPr>
                        <a:t>Cochise, Mohave, Santa Cruz, Yavapai, Yuma </a:t>
                      </a:r>
                      <a:endParaRPr lang="en-US" sz="1400" b="0" i="1" dirty="0">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$1,000</a:t>
                      </a:r>
                      <a:r>
                        <a:rPr lang="en-US" sz="1400" b="1" kern="1200" baseline="0" dirty="0">
                          <a:solidFill>
                            <a:schemeClr val="dk1"/>
                          </a:solidFill>
                          <a:latin typeface="+mn-lt"/>
                          <a:ea typeface="+mn-ea"/>
                          <a:cs typeface="+mn-cs"/>
                        </a:rPr>
                        <a:t> </a:t>
                      </a:r>
                      <a:r>
                        <a:rPr lang="en-US" sz="1400" b="0" kern="1200" baseline="0" dirty="0">
                          <a:solidFill>
                            <a:schemeClr val="dk1"/>
                          </a:solidFill>
                          <a:latin typeface="+mn-lt"/>
                          <a:ea typeface="+mn-ea"/>
                          <a:cs typeface="+mn-cs"/>
                        </a:rPr>
                        <a:t>Comp </a:t>
                      </a:r>
                      <a:r>
                        <a:rPr lang="en-US" sz="1400" b="0" kern="1200" dirty="0">
                          <a:solidFill>
                            <a:schemeClr val="dk1"/>
                          </a:solidFill>
                          <a:latin typeface="+mn-lt"/>
                          <a:ea typeface="+mn-ea"/>
                          <a:cs typeface="+mn-cs"/>
                        </a:rPr>
                        <a:t>Dental; </a:t>
                      </a:r>
                      <a:r>
                        <a:rPr lang="en-US" sz="1400" b="1" kern="1200" dirty="0">
                          <a:solidFill>
                            <a:schemeClr val="dk1"/>
                          </a:solidFill>
                          <a:latin typeface="+mn-lt"/>
                          <a:ea typeface="+mn-ea"/>
                          <a:cs typeface="+mn-cs"/>
                        </a:rPr>
                        <a:t>$40 </a:t>
                      </a:r>
                      <a:r>
                        <a:rPr lang="en-US" sz="1400" b="0" kern="1200" dirty="0">
                          <a:solidFill>
                            <a:schemeClr val="dk1"/>
                          </a:solidFill>
                          <a:latin typeface="+mn-lt"/>
                          <a:ea typeface="+mn-ea"/>
                          <a:cs typeface="+mn-cs"/>
                        </a:rPr>
                        <a:t>OTC</a:t>
                      </a:r>
                      <a:r>
                        <a:rPr lang="en-US" sz="1400" b="0" kern="1200" baseline="0" dirty="0">
                          <a:solidFill>
                            <a:schemeClr val="dk1"/>
                          </a:solidFill>
                          <a:latin typeface="+mn-lt"/>
                          <a:ea typeface="+mn-ea"/>
                          <a:cs typeface="+mn-cs"/>
                        </a:rPr>
                        <a:t> Per Quarter; </a:t>
                      </a:r>
                      <a:r>
                        <a:rPr lang="en-US" sz="1400" b="1" kern="1200" baseline="0" dirty="0">
                          <a:solidFill>
                            <a:schemeClr val="dk1"/>
                          </a:solidFill>
                          <a:latin typeface="+mn-lt"/>
                          <a:ea typeface="+mn-ea"/>
                          <a:cs typeface="+mn-cs"/>
                        </a:rPr>
                        <a:t>$100 </a:t>
                      </a:r>
                      <a:r>
                        <a:rPr lang="en-US" sz="1400" b="0" kern="1200" baseline="0" dirty="0">
                          <a:solidFill>
                            <a:schemeClr val="dk1"/>
                          </a:solidFill>
                          <a:latin typeface="+mn-lt"/>
                          <a:ea typeface="+mn-ea"/>
                          <a:cs typeface="+mn-cs"/>
                        </a:rPr>
                        <a:t>Vision; </a:t>
                      </a:r>
                      <a:r>
                        <a:rPr lang="en-US" sz="1400" b="1" kern="1200" dirty="0">
                          <a:solidFill>
                            <a:schemeClr val="dk1"/>
                          </a:solidFill>
                          <a:latin typeface="+mn-lt"/>
                          <a:ea typeface="+mn-ea"/>
                          <a:cs typeface="+mn-cs"/>
                        </a:rPr>
                        <a:t>$1500</a:t>
                      </a:r>
                      <a:r>
                        <a:rPr lang="en-US" sz="1400" b="0" kern="1200" dirty="0">
                          <a:solidFill>
                            <a:schemeClr val="dk1"/>
                          </a:solidFill>
                          <a:latin typeface="+mn-lt"/>
                          <a:ea typeface="+mn-ea"/>
                          <a:cs typeface="+mn-cs"/>
                        </a:rPr>
                        <a:t>/2 Hearing Aids;  24 one-way transportation trips every year;</a:t>
                      </a:r>
                      <a:r>
                        <a:rPr lang="en-US" sz="1400" b="0" kern="1200" baseline="0" dirty="0">
                          <a:solidFill>
                            <a:schemeClr val="dk1"/>
                          </a:solidFill>
                          <a:latin typeface="+mn-lt"/>
                          <a:ea typeface="+mn-ea"/>
                          <a:cs typeface="+mn-cs"/>
                        </a:rPr>
                        <a:t> </a:t>
                      </a:r>
                      <a:r>
                        <a:rPr lang="en-US" sz="1400" b="0" kern="1200" dirty="0">
                          <a:solidFill>
                            <a:schemeClr val="dk1"/>
                          </a:solidFill>
                          <a:latin typeface="+mn-lt"/>
                          <a:ea typeface="+mn-ea"/>
                          <a:cs typeface="+mn-cs"/>
                        </a:rPr>
                        <a:t>Fitness</a:t>
                      </a:r>
                      <a:r>
                        <a:rPr lang="en-US" sz="1400" b="0" kern="1200" baseline="0" dirty="0">
                          <a:solidFill>
                            <a:schemeClr val="dk1"/>
                          </a:solidFill>
                          <a:latin typeface="+mn-lt"/>
                          <a:ea typeface="+mn-ea"/>
                          <a:cs typeface="+mn-cs"/>
                        </a:rPr>
                        <a:t> Benefit, Preferred 0-3 Tiers  $0-$37 </a:t>
                      </a:r>
                      <a:endParaRPr lang="en-US" sz="1400"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0815961"/>
                  </a:ext>
                </a:extLst>
              </a:tr>
              <a:tr h="1280160">
                <a:tc>
                  <a:txBody>
                    <a:bodyPr/>
                    <a:lstStyle/>
                    <a:p>
                      <a:pPr algn="l" fontAlgn="b"/>
                      <a:r>
                        <a:rPr lang="en-US" sz="1400" b="0" i="0" u="none" strike="noStrike" kern="1200" dirty="0">
                          <a:solidFill>
                            <a:srgbClr val="000000"/>
                          </a:solidFill>
                          <a:effectLst/>
                          <a:latin typeface="+mn-lt"/>
                          <a:ea typeface="+mn-ea"/>
                          <a:cs typeface="+mn-cs"/>
                        </a:rPr>
                        <a:t>Wellcare Dual Liberty</a:t>
                      </a:r>
                    </a:p>
                    <a:p>
                      <a:pPr algn="l" fontAlgn="b"/>
                      <a:r>
                        <a:rPr lang="en-US" sz="1400" b="0" i="0" u="none" strike="noStrike" kern="1200" dirty="0">
                          <a:solidFill>
                            <a:srgbClr val="000000"/>
                          </a:solidFill>
                          <a:effectLst/>
                          <a:latin typeface="+mn-lt"/>
                          <a:ea typeface="+mn-ea"/>
                          <a:cs typeface="+mn-cs"/>
                        </a:rPr>
                        <a:t>(HMO D-SNP)</a:t>
                      </a:r>
                    </a:p>
                    <a:p>
                      <a:pPr algn="l" fontAlgn="b"/>
                      <a:r>
                        <a:rPr lang="en-US" sz="1400" b="0" i="0" u="none" strike="noStrike" kern="1200" dirty="0">
                          <a:solidFill>
                            <a:srgbClr val="000000"/>
                          </a:solidFill>
                          <a:effectLst/>
                          <a:latin typeface="+mn-lt"/>
                          <a:ea typeface="+mn-ea"/>
                          <a:cs typeface="+mn-cs"/>
                        </a:rPr>
                        <a:t>H5590-008, 009</a:t>
                      </a:r>
                      <a:endParaRPr lang="en-US" sz="1400" b="0" i="1" u="none" strike="noStrike" kern="1200" dirty="0">
                        <a:solidFill>
                          <a:srgbClr val="000000"/>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HMO</a:t>
                      </a:r>
                      <a:r>
                        <a:rPr lang="en-US" sz="1400" baseline="0" dirty="0"/>
                        <a:t> D-SNP</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t>Medicare FBDE, QMB+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rPr>
                        <a:t>All Counties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$4,000</a:t>
                      </a:r>
                      <a:r>
                        <a:rPr lang="en-US" sz="1400" b="1" kern="1200" baseline="0" dirty="0">
                          <a:solidFill>
                            <a:schemeClr val="dk1"/>
                          </a:solidFill>
                          <a:latin typeface="+mn-lt"/>
                          <a:ea typeface="+mn-ea"/>
                          <a:cs typeface="+mn-cs"/>
                        </a:rPr>
                        <a:t> </a:t>
                      </a:r>
                      <a:r>
                        <a:rPr lang="en-US" sz="1400" b="0" kern="1200" baseline="0" dirty="0">
                          <a:solidFill>
                            <a:schemeClr val="dk1"/>
                          </a:solidFill>
                          <a:latin typeface="+mn-lt"/>
                          <a:ea typeface="+mn-ea"/>
                          <a:cs typeface="+mn-cs"/>
                        </a:rPr>
                        <a:t>Comp </a:t>
                      </a:r>
                      <a:r>
                        <a:rPr lang="en-US" sz="1400" b="0" kern="1200" dirty="0">
                          <a:solidFill>
                            <a:schemeClr val="dk1"/>
                          </a:solidFill>
                          <a:latin typeface="+mn-lt"/>
                          <a:ea typeface="+mn-ea"/>
                          <a:cs typeface="+mn-cs"/>
                        </a:rPr>
                        <a:t>Dental; </a:t>
                      </a:r>
                      <a:r>
                        <a:rPr lang="en-US" sz="1400" b="1" kern="1200" dirty="0">
                          <a:solidFill>
                            <a:schemeClr val="dk1"/>
                          </a:solidFill>
                          <a:latin typeface="+mn-lt"/>
                          <a:ea typeface="+mn-ea"/>
                          <a:cs typeface="+mn-cs"/>
                        </a:rPr>
                        <a:t>$125 </a:t>
                      </a:r>
                      <a:r>
                        <a:rPr lang="en-US" sz="1400" b="0" kern="1200" dirty="0">
                          <a:solidFill>
                            <a:schemeClr val="dk1"/>
                          </a:solidFill>
                          <a:latin typeface="+mn-lt"/>
                          <a:ea typeface="+mn-ea"/>
                          <a:cs typeface="+mn-cs"/>
                        </a:rPr>
                        <a:t>OTC</a:t>
                      </a:r>
                      <a:r>
                        <a:rPr lang="en-US" sz="1400" b="0" kern="1200" baseline="0" dirty="0">
                          <a:solidFill>
                            <a:schemeClr val="dk1"/>
                          </a:solidFill>
                          <a:latin typeface="+mn-lt"/>
                          <a:ea typeface="+mn-ea"/>
                          <a:cs typeface="+mn-cs"/>
                        </a:rPr>
                        <a:t> monthly,</a:t>
                      </a:r>
                      <a:r>
                        <a:rPr lang="en-US" sz="1400" b="1" kern="1200" baseline="0" dirty="0">
                          <a:solidFill>
                            <a:schemeClr val="dk1"/>
                          </a:solidFill>
                          <a:latin typeface="+mn-lt"/>
                          <a:ea typeface="+mn-ea"/>
                          <a:cs typeface="+mn-cs"/>
                        </a:rPr>
                        <a:t> $300 Vision, $1000 Hearing Aids</a:t>
                      </a:r>
                      <a:r>
                        <a:rPr lang="en-US" sz="1400" b="0" kern="1200" dirty="0">
                          <a:solidFill>
                            <a:schemeClr val="dk1"/>
                          </a:solidFill>
                          <a:latin typeface="+mn-lt"/>
                          <a:ea typeface="+mn-ea"/>
                          <a:cs typeface="+mn-cs"/>
                        </a:rPr>
                        <a:t>;</a:t>
                      </a:r>
                      <a:r>
                        <a:rPr lang="en-US" sz="1400" b="1" kern="1200" dirty="0">
                          <a:solidFill>
                            <a:schemeClr val="dk1"/>
                          </a:solidFill>
                          <a:latin typeface="+mn-lt"/>
                          <a:ea typeface="+mn-ea"/>
                          <a:cs typeface="+mn-cs"/>
                        </a:rPr>
                        <a:t> (VBID Benefits + OTC + DVH - Single Purse), 24</a:t>
                      </a:r>
                      <a:r>
                        <a:rPr lang="en-US" sz="1400" b="0" kern="1200" dirty="0">
                          <a:solidFill>
                            <a:schemeClr val="dk1"/>
                          </a:solidFill>
                          <a:latin typeface="+mn-lt"/>
                          <a:ea typeface="+mn-ea"/>
                          <a:cs typeface="+mn-cs"/>
                        </a:rPr>
                        <a:t> one-way transportation trips every year, PERS;</a:t>
                      </a:r>
                      <a:r>
                        <a:rPr lang="en-US" sz="1400" b="0" kern="1200" baseline="0" dirty="0">
                          <a:solidFill>
                            <a:schemeClr val="dk1"/>
                          </a:solidFill>
                          <a:latin typeface="+mn-lt"/>
                          <a:ea typeface="+mn-ea"/>
                          <a:cs typeface="+mn-cs"/>
                        </a:rPr>
                        <a:t> </a:t>
                      </a:r>
                      <a:r>
                        <a:rPr lang="en-US" sz="1400" b="0" kern="1200" dirty="0">
                          <a:solidFill>
                            <a:schemeClr val="dk1"/>
                          </a:solidFill>
                          <a:latin typeface="+mn-lt"/>
                          <a:ea typeface="+mn-ea"/>
                          <a:cs typeface="+mn-cs"/>
                        </a:rPr>
                        <a:t>Fitness</a:t>
                      </a:r>
                      <a:r>
                        <a:rPr lang="en-US" sz="1400" b="0" kern="1200" baseline="0" dirty="0">
                          <a:solidFill>
                            <a:schemeClr val="dk1"/>
                          </a:solidFill>
                          <a:latin typeface="+mn-lt"/>
                          <a:ea typeface="+mn-ea"/>
                          <a:cs typeface="+mn-cs"/>
                        </a:rPr>
                        <a:t> Benefit</a:t>
                      </a:r>
                      <a:endParaRPr lang="en-US" sz="1400"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59659508"/>
                  </a:ext>
                </a:extLst>
              </a:tr>
              <a:tr h="1280160">
                <a:tc>
                  <a:txBody>
                    <a:bodyPr/>
                    <a:lstStyle/>
                    <a:p>
                      <a:r>
                        <a:rPr lang="en-US" sz="1400" dirty="0"/>
                        <a:t>Wellcare Assist (HMO)</a:t>
                      </a:r>
                    </a:p>
                    <a:p>
                      <a:r>
                        <a:rPr lang="en-US" sz="1400" i="1" dirty="0"/>
                        <a:t>H0351-61, 062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0" kern="1200" dirty="0">
                          <a:solidFill>
                            <a:schemeClr val="tx1"/>
                          </a:solidFill>
                          <a:latin typeface="+mn-lt"/>
                          <a:ea typeface="+mn-ea"/>
                          <a:cs typeface="+mn-cs"/>
                        </a:rPr>
                        <a:t>HMO-LIS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Maricopa, Pima, Pinal, Cochise, Coconino, Gila, Graham, Greenlee,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La Paz, Mohave, Santa Cruz, Yavapai, Yuma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$2000 Dental,  $300 Vision,  $1500 Hearing; $175- $225</a:t>
                      </a:r>
                      <a:r>
                        <a:rPr lang="en-US" sz="1400" b="1" kern="1200" baseline="0" dirty="0">
                          <a:solidFill>
                            <a:schemeClr val="dk1"/>
                          </a:solidFill>
                          <a:latin typeface="+mn-lt"/>
                          <a:ea typeface="+mn-ea"/>
                          <a:cs typeface="+mn-cs"/>
                        </a:rPr>
                        <a:t> </a:t>
                      </a:r>
                      <a:r>
                        <a:rPr lang="en-US" sz="1400" kern="1200" baseline="0" dirty="0">
                          <a:solidFill>
                            <a:schemeClr val="dk1"/>
                          </a:solidFill>
                          <a:latin typeface="+mn-lt"/>
                          <a:ea typeface="+mn-ea"/>
                          <a:cs typeface="+mn-cs"/>
                        </a:rPr>
                        <a:t>Days 1-6 Hospital; </a:t>
                      </a:r>
                      <a:r>
                        <a:rPr lang="en-US" sz="1400" b="1" kern="1200" baseline="0" dirty="0">
                          <a:solidFill>
                            <a:schemeClr val="dk1"/>
                          </a:solidFill>
                          <a:latin typeface="+mn-lt"/>
                          <a:ea typeface="+mn-ea"/>
                          <a:cs typeface="+mn-cs"/>
                        </a:rPr>
                        <a:t>$0</a:t>
                      </a:r>
                      <a:r>
                        <a:rPr lang="en-US" sz="1400" kern="1200" baseline="0" dirty="0">
                          <a:solidFill>
                            <a:schemeClr val="dk1"/>
                          </a:solidFill>
                          <a:latin typeface="+mn-lt"/>
                          <a:ea typeface="+mn-ea"/>
                          <a:cs typeface="+mn-cs"/>
                        </a:rPr>
                        <a:t> PCP/; </a:t>
                      </a:r>
                      <a:r>
                        <a:rPr lang="en-US" sz="1400" b="1" kern="1200" baseline="0" dirty="0">
                          <a:solidFill>
                            <a:schemeClr val="dk1"/>
                          </a:solidFill>
                          <a:latin typeface="+mn-lt"/>
                          <a:ea typeface="+mn-ea"/>
                          <a:cs typeface="+mn-cs"/>
                        </a:rPr>
                        <a:t>$15-$35</a:t>
                      </a:r>
                      <a:r>
                        <a:rPr lang="en-US" sz="1400" kern="1200" baseline="0" dirty="0">
                          <a:solidFill>
                            <a:schemeClr val="dk1"/>
                          </a:solidFill>
                          <a:latin typeface="+mn-lt"/>
                          <a:ea typeface="+mn-ea"/>
                          <a:cs typeface="+mn-cs"/>
                        </a:rPr>
                        <a:t> Specialist;  </a:t>
                      </a:r>
                      <a:r>
                        <a:rPr lang="en-US" sz="1400" b="1" kern="1200" baseline="0" dirty="0">
                          <a:solidFill>
                            <a:schemeClr val="dk1"/>
                          </a:solidFill>
                          <a:latin typeface="+mn-lt"/>
                          <a:ea typeface="+mn-ea"/>
                          <a:cs typeface="+mn-cs"/>
                        </a:rPr>
                        <a:t>$120-$135 WER; $20 LAB,  24</a:t>
                      </a:r>
                      <a:r>
                        <a:rPr lang="en-US" sz="1400" kern="1200" baseline="0" dirty="0">
                          <a:solidFill>
                            <a:schemeClr val="dk1"/>
                          </a:solidFill>
                          <a:latin typeface="+mn-lt"/>
                          <a:ea typeface="+mn-ea"/>
                          <a:cs typeface="+mn-cs"/>
                        </a:rPr>
                        <a:t> one-way transportation/year; </a:t>
                      </a:r>
                      <a:r>
                        <a:rPr lang="en-US" sz="1400" b="1" kern="1200" baseline="0" dirty="0">
                          <a:solidFill>
                            <a:schemeClr val="dk1"/>
                          </a:solidFill>
                          <a:latin typeface="+mn-lt"/>
                          <a:ea typeface="+mn-ea"/>
                          <a:cs typeface="+mn-cs"/>
                        </a:rPr>
                        <a:t>$90 </a:t>
                      </a:r>
                      <a:r>
                        <a:rPr lang="en-US" sz="1400" kern="1200" baseline="0" dirty="0">
                          <a:solidFill>
                            <a:schemeClr val="dk1"/>
                          </a:solidFill>
                          <a:latin typeface="+mn-lt"/>
                          <a:ea typeface="+mn-ea"/>
                          <a:cs typeface="+mn-cs"/>
                        </a:rPr>
                        <a:t>OTC/quarter; </a:t>
                      </a:r>
                      <a:r>
                        <a:rPr lang="en-US" sz="1400" b="1" kern="1200" dirty="0">
                          <a:solidFill>
                            <a:schemeClr val="dk1"/>
                          </a:solidFill>
                          <a:latin typeface="+mn-lt"/>
                          <a:ea typeface="+mn-ea"/>
                          <a:cs typeface="+mn-cs"/>
                        </a:rPr>
                        <a:t>42</a:t>
                      </a:r>
                      <a:r>
                        <a:rPr lang="en-US" sz="1400" b="0" kern="1200" dirty="0">
                          <a:solidFill>
                            <a:schemeClr val="dk1"/>
                          </a:solidFill>
                          <a:latin typeface="+mn-lt"/>
                          <a:ea typeface="+mn-ea"/>
                          <a:cs typeface="+mn-cs"/>
                        </a:rPr>
                        <a:t> Post-acute 3 meal per day; Fitness</a:t>
                      </a:r>
                      <a:r>
                        <a:rPr lang="en-US" sz="1400" b="0" kern="1200" baseline="0" dirty="0">
                          <a:solidFill>
                            <a:schemeClr val="dk1"/>
                          </a:solidFill>
                          <a:latin typeface="+mn-lt"/>
                          <a:ea typeface="+mn-ea"/>
                          <a:cs typeface="+mn-cs"/>
                        </a:rPr>
                        <a:t> Benefit</a:t>
                      </a:r>
                      <a:endParaRPr lang="en-US" sz="1400" kern="1200" dirty="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36994125"/>
                  </a:ext>
                </a:extLst>
              </a:tr>
            </a:tbl>
          </a:graphicData>
        </a:graphic>
      </p:graphicFrame>
      <p:sp>
        <p:nvSpPr>
          <p:cNvPr id="3" name="Title 2">
            <a:extLst>
              <a:ext uri="{FF2B5EF4-FFF2-40B4-BE49-F238E27FC236}">
                <a16:creationId xmlns:a16="http://schemas.microsoft.com/office/drawing/2014/main" id="{867B0E7C-3273-BF74-4364-D7DCBC832C28}"/>
              </a:ext>
            </a:extLst>
          </p:cNvPr>
          <p:cNvSpPr>
            <a:spLocks noGrp="1"/>
          </p:cNvSpPr>
          <p:nvPr>
            <p:ph type="title"/>
          </p:nvPr>
        </p:nvSpPr>
        <p:spPr/>
        <p:txBody>
          <a:bodyPr/>
          <a:lstStyle/>
          <a:p>
            <a:r>
              <a:rPr lang="en-US" dirty="0"/>
              <a:t>Arizona | </a:t>
            </a:r>
            <a:r>
              <a:rPr lang="en-US" sz="3000" i="1" dirty="0"/>
              <a:t>At a Glance</a:t>
            </a:r>
            <a:endParaRPr lang="en-US" sz="3000" dirty="0"/>
          </a:p>
        </p:txBody>
      </p:sp>
    </p:spTree>
    <p:extLst>
      <p:ext uri="{BB962C8B-B14F-4D97-AF65-F5344CB8AC3E}">
        <p14:creationId xmlns:p14="http://schemas.microsoft.com/office/powerpoint/2010/main" val="13571419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a:xfrm>
            <a:off x="592887" y="499472"/>
            <a:ext cx="9182275" cy="1162878"/>
          </a:xfrm>
        </p:spPr>
        <p:txBody>
          <a:bodyPr/>
          <a:lstStyle/>
          <a:p>
            <a:r>
              <a:rPr lang="en-US" dirty="0"/>
              <a:t>California – South | </a:t>
            </a:r>
            <a:r>
              <a:rPr lang="en-US" sz="3000" i="1" dirty="0"/>
              <a:t>Review</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759131"/>
            <a:ext cx="6790708" cy="4373462"/>
          </a:xfrm>
        </p:spPr>
        <p:txBody>
          <a:bodyPr vert="horz" lIns="91440" tIns="45720" rIns="91440" bIns="45720" rtlCol="0" anchor="t">
            <a:noAutofit/>
          </a:bodyPr>
          <a:lstStyle/>
          <a:p>
            <a:pPr>
              <a:lnSpc>
                <a:spcPct val="100000"/>
              </a:lnSpc>
            </a:pPr>
            <a:r>
              <a:rPr lang="en-US" sz="1600" dirty="0">
                <a:latin typeface="Calibri"/>
                <a:cs typeface="Calibri"/>
              </a:rPr>
              <a:t>Geography: urban and rural; multiple metropolitan areas (Los Angeles, Orange, San Bernardino, Riverside). Diversity is the majority in Southern California. State can be viewed in four regions: NorCal; SoCal: Los Angeles; San Diego/OC; and Riverside, San Bernardino, and Imperial Counties </a:t>
            </a:r>
            <a:endParaRPr lang="en-US" sz="1600" dirty="0"/>
          </a:p>
          <a:p>
            <a:pPr>
              <a:lnSpc>
                <a:spcPct val="100000"/>
              </a:lnSpc>
            </a:pPr>
            <a:r>
              <a:rPr lang="en-US" sz="1600" dirty="0">
                <a:latin typeface="Calibri"/>
                <a:cs typeface="Calibri"/>
              </a:rPr>
              <a:t>Products: MAPD, D-SNP, C-SNP </a:t>
            </a:r>
          </a:p>
          <a:p>
            <a:pPr>
              <a:lnSpc>
                <a:spcPct val="100000"/>
              </a:lnSpc>
            </a:pPr>
            <a:r>
              <a:rPr lang="en-US" sz="1600" dirty="0">
                <a:latin typeface="Calibri"/>
                <a:cs typeface="Calibri"/>
              </a:rPr>
              <a:t>Network: Carry both Health Net and Wellcare networks. Extensive provider groups with strong engagement. Continued efforts on network consolidations between the two brands. 56 PPGs (Legacy Wellcare), 85 PPGs (Legacy Health Net/Centene).</a:t>
            </a:r>
          </a:p>
          <a:p>
            <a:pPr>
              <a:lnSpc>
                <a:spcPct val="100000"/>
              </a:lnSpc>
            </a:pPr>
            <a:r>
              <a:rPr lang="en-US" sz="1600" dirty="0">
                <a:latin typeface="Calibri"/>
                <a:cs typeface="Calibri"/>
              </a:rPr>
              <a:t>Competitors: Kaiser, UHC, Scan, Anthem, Blue Shield, Bright Health, Humana, Alignment, Aetna, IEHP, LA Care, Cal Optima, Molina </a:t>
            </a:r>
          </a:p>
          <a:p>
            <a:pPr>
              <a:lnSpc>
                <a:spcPct val="100000"/>
              </a:lnSpc>
            </a:pPr>
            <a:r>
              <a:rPr lang="en-US" sz="1600" dirty="0">
                <a:latin typeface="Calibri"/>
                <a:cs typeface="Calibri"/>
              </a:rPr>
              <a:t>Positioned at #5 in market share. Ranked #6 for MAPD HMO plans and #1 D-SNP in the market.</a:t>
            </a:r>
            <a:endParaRPr lang="en-US" sz="1600" dirty="0"/>
          </a:p>
          <a:p>
            <a:pPr>
              <a:lnSpc>
                <a:spcPct val="100000"/>
              </a:lnSpc>
            </a:pPr>
            <a:r>
              <a:rPr lang="en-US" sz="1600" dirty="0">
                <a:latin typeface="Calibri"/>
                <a:cs typeface="Calibri"/>
              </a:rPr>
              <a:t>Broker footprint: 7,000 RTS brokers in the market</a:t>
            </a:r>
            <a:endParaRPr lang="en-US" dirty="0"/>
          </a:p>
        </p:txBody>
      </p:sp>
      <p:grpSp>
        <p:nvGrpSpPr>
          <p:cNvPr id="8" name="Group 7">
            <a:extLst>
              <a:ext uri="{FF2B5EF4-FFF2-40B4-BE49-F238E27FC236}">
                <a16:creationId xmlns:a16="http://schemas.microsoft.com/office/drawing/2014/main" id="{CF974A6D-6ACE-03D6-97DD-E1168EDAC8FD}"/>
              </a:ext>
            </a:extLst>
          </p:cNvPr>
          <p:cNvGrpSpPr/>
          <p:nvPr/>
        </p:nvGrpSpPr>
        <p:grpSpPr>
          <a:xfrm>
            <a:off x="7763761" y="1759131"/>
            <a:ext cx="3904576" cy="4521019"/>
            <a:chOff x="7763761" y="1759131"/>
            <a:chExt cx="3904576" cy="4521019"/>
          </a:xfrm>
        </p:grpSpPr>
        <p:pic>
          <p:nvPicPr>
            <p:cNvPr id="6" name="Picture 5" descr="A map of the state of california&#10;&#10;Description automatically generated with medium confidence">
              <a:extLst>
                <a:ext uri="{FF2B5EF4-FFF2-40B4-BE49-F238E27FC236}">
                  <a16:creationId xmlns:a16="http://schemas.microsoft.com/office/drawing/2014/main" id="{D810AD47-0963-5FF1-88FA-5E085E669F3A}"/>
                </a:ext>
              </a:extLst>
            </p:cNvPr>
            <p:cNvPicPr>
              <a:picLocks noChangeAspect="1"/>
            </p:cNvPicPr>
            <p:nvPr/>
          </p:nvPicPr>
          <p:blipFill>
            <a:blip r:embed="rId3"/>
            <a:stretch>
              <a:fillRect/>
            </a:stretch>
          </p:blipFill>
          <p:spPr>
            <a:xfrm>
              <a:off x="7763761" y="1759131"/>
              <a:ext cx="3806114" cy="4521019"/>
            </a:xfrm>
            <a:prstGeom prst="rect">
              <a:avLst/>
            </a:prstGeom>
          </p:spPr>
        </p:pic>
        <p:sp>
          <p:nvSpPr>
            <p:cNvPr id="7" name="Rectangle 6">
              <a:extLst>
                <a:ext uri="{FF2B5EF4-FFF2-40B4-BE49-F238E27FC236}">
                  <a16:creationId xmlns:a16="http://schemas.microsoft.com/office/drawing/2014/main" id="{44D745BC-D8E8-C05D-CD1A-48FD08767A68}"/>
                </a:ext>
              </a:extLst>
            </p:cNvPr>
            <p:cNvSpPr/>
            <p:nvPr/>
          </p:nvSpPr>
          <p:spPr>
            <a:xfrm>
              <a:off x="9558670" y="2721935"/>
              <a:ext cx="1488558" cy="7070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67F95E47-3D36-5CD5-3CBA-6D32F1B3B838}"/>
                </a:ext>
              </a:extLst>
            </p:cNvPr>
            <p:cNvGrpSpPr/>
            <p:nvPr/>
          </p:nvGrpSpPr>
          <p:grpSpPr>
            <a:xfrm>
              <a:off x="9775162" y="2350379"/>
              <a:ext cx="1893175" cy="646331"/>
              <a:chOff x="10062907" y="2078187"/>
              <a:chExt cx="1893175" cy="646331"/>
            </a:xfrm>
          </p:grpSpPr>
          <p:sp>
            <p:nvSpPr>
              <p:cNvPr id="15" name="TextBox 14">
                <a:extLst>
                  <a:ext uri="{FF2B5EF4-FFF2-40B4-BE49-F238E27FC236}">
                    <a16:creationId xmlns:a16="http://schemas.microsoft.com/office/drawing/2014/main" id="{829107AA-98F9-0A6A-4566-EE2982948B12}"/>
                  </a:ext>
                </a:extLst>
              </p:cNvPr>
              <p:cNvSpPr txBox="1"/>
              <p:nvPr/>
            </p:nvSpPr>
            <p:spPr>
              <a:xfrm>
                <a:off x="10301391" y="2078187"/>
                <a:ext cx="1654691" cy="646331"/>
              </a:xfrm>
              <a:prstGeom prst="rect">
                <a:avLst/>
              </a:prstGeom>
              <a:noFill/>
            </p:spPr>
            <p:txBody>
              <a:bodyPr wrap="square" rtlCol="0">
                <a:noAutofit/>
              </a:bodyPr>
              <a:lstStyle/>
              <a:p>
                <a:pPr>
                  <a:lnSpc>
                    <a:spcPct val="120000"/>
                  </a:lnSpc>
                </a:pPr>
                <a:r>
                  <a:rPr lang="en-US" dirty="0"/>
                  <a:t>Wellcare</a:t>
                </a:r>
              </a:p>
              <a:p>
                <a:pPr>
                  <a:lnSpc>
                    <a:spcPct val="120000"/>
                  </a:lnSpc>
                </a:pPr>
                <a:r>
                  <a:rPr lang="en-US" dirty="0"/>
                  <a:t>2024 Expansion</a:t>
                </a:r>
              </a:p>
            </p:txBody>
          </p:sp>
          <p:sp>
            <p:nvSpPr>
              <p:cNvPr id="16" name="Rectangle 15">
                <a:extLst>
                  <a:ext uri="{FF2B5EF4-FFF2-40B4-BE49-F238E27FC236}">
                    <a16:creationId xmlns:a16="http://schemas.microsoft.com/office/drawing/2014/main" id="{8D18FA3A-D1E2-FADE-54AA-E8B3C108F1C3}"/>
                  </a:ext>
                </a:extLst>
              </p:cNvPr>
              <p:cNvSpPr/>
              <p:nvPr/>
            </p:nvSpPr>
            <p:spPr>
              <a:xfrm>
                <a:off x="10062907" y="2192174"/>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E1E0AA4-0B12-493E-8AE0-6F5FBC637327}"/>
                  </a:ext>
                </a:extLst>
              </p:cNvPr>
              <p:cNvSpPr/>
              <p:nvPr/>
            </p:nvSpPr>
            <p:spPr>
              <a:xfrm>
                <a:off x="10062907" y="2521135"/>
                <a:ext cx="198292" cy="1982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7780669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5674B-4FDC-BF4C-FF82-DD1BCF598B8F}"/>
              </a:ext>
            </a:extLst>
          </p:cNvPr>
          <p:cNvSpPr>
            <a:spLocks noGrp="1"/>
          </p:cNvSpPr>
          <p:nvPr>
            <p:ph type="title"/>
          </p:nvPr>
        </p:nvSpPr>
        <p:spPr/>
        <p:txBody>
          <a:bodyPr/>
          <a:lstStyle/>
          <a:p>
            <a:r>
              <a:rPr lang="en-US" dirty="0"/>
              <a:t>California – South | </a:t>
            </a:r>
            <a:r>
              <a:rPr lang="en-US" sz="3000" i="1" dirty="0"/>
              <a:t>Service Area</a:t>
            </a:r>
            <a:endParaRPr lang="en-US" dirty="0"/>
          </a:p>
        </p:txBody>
      </p:sp>
      <p:sp>
        <p:nvSpPr>
          <p:cNvPr id="5" name="Content Placeholder 4">
            <a:extLst>
              <a:ext uri="{FF2B5EF4-FFF2-40B4-BE49-F238E27FC236}">
                <a16:creationId xmlns:a16="http://schemas.microsoft.com/office/drawing/2014/main" id="{AEA6EF09-2E4D-1581-C7A3-010466CEBF8A}"/>
              </a:ext>
            </a:extLst>
          </p:cNvPr>
          <p:cNvSpPr>
            <a:spLocks noGrp="1"/>
          </p:cNvSpPr>
          <p:nvPr>
            <p:ph idx="1"/>
          </p:nvPr>
        </p:nvSpPr>
        <p:spPr>
          <a:xfrm>
            <a:off x="622125" y="1737825"/>
            <a:ext cx="6487592" cy="4025977"/>
          </a:xfrm>
        </p:spPr>
        <p:txBody>
          <a:bodyPr vert="horz" lIns="91440" tIns="45720" rIns="91440" bIns="45720" rtlCol="0" anchor="t">
            <a:noAutofit/>
          </a:bodyPr>
          <a:lstStyle/>
          <a:p>
            <a:pPr marL="0" indent="0">
              <a:lnSpc>
                <a:spcPct val="100000"/>
              </a:lnSpc>
              <a:spcBef>
                <a:spcPts val="0"/>
              </a:spcBef>
              <a:spcAft>
                <a:spcPts val="1000"/>
              </a:spcAft>
              <a:buNone/>
            </a:pPr>
            <a:r>
              <a:rPr lang="en-US" sz="2000" b="1" dirty="0">
                <a:solidFill>
                  <a:srgbClr val="00A0A3"/>
                </a:solidFill>
                <a:latin typeface="Calibri"/>
                <a:cs typeface="Calibri"/>
              </a:rPr>
              <a:t>Wellcare Continued Coverage Counties: </a:t>
            </a:r>
            <a:endParaRPr lang="en-US" sz="2000" dirty="0">
              <a:solidFill>
                <a:srgbClr val="000000"/>
              </a:solidFill>
              <a:latin typeface="Calibri"/>
              <a:cs typeface="Calibri"/>
            </a:endParaRPr>
          </a:p>
          <a:p>
            <a:pPr>
              <a:lnSpc>
                <a:spcPct val="100000"/>
              </a:lnSpc>
              <a:spcBef>
                <a:spcPts val="0"/>
              </a:spcBef>
              <a:spcAft>
                <a:spcPts val="1000"/>
              </a:spcAft>
            </a:pPr>
            <a:r>
              <a:rPr lang="en-US" sz="2000" dirty="0">
                <a:latin typeface="Calibri"/>
                <a:cs typeface="Calibri"/>
              </a:rPr>
              <a:t>Imperial, </a:t>
            </a:r>
            <a:r>
              <a:rPr lang="en-US" sz="2000" dirty="0">
                <a:solidFill>
                  <a:srgbClr val="000000"/>
                </a:solidFill>
                <a:latin typeface="Calibri"/>
                <a:cs typeface="Calibri"/>
              </a:rPr>
              <a:t>Los Angeles, Orange, Riverside, </a:t>
            </a:r>
            <a:br>
              <a:rPr lang="en-US" sz="2000" dirty="0">
                <a:solidFill>
                  <a:srgbClr val="000000"/>
                </a:solidFill>
                <a:latin typeface="Calibri"/>
                <a:cs typeface="Calibri"/>
              </a:rPr>
            </a:br>
            <a:r>
              <a:rPr lang="en-US" sz="2000" dirty="0">
                <a:solidFill>
                  <a:srgbClr val="000000"/>
                </a:solidFill>
                <a:latin typeface="Calibri"/>
                <a:cs typeface="Calibri"/>
              </a:rPr>
              <a:t>San Bernardino, San Diego, Ventura</a:t>
            </a:r>
            <a:endParaRPr lang="en-US" sz="2000" dirty="0">
              <a:latin typeface="Calibri"/>
              <a:cs typeface="Calibri"/>
            </a:endParaRPr>
          </a:p>
        </p:txBody>
      </p:sp>
      <p:grpSp>
        <p:nvGrpSpPr>
          <p:cNvPr id="3" name="Group 2">
            <a:extLst>
              <a:ext uri="{FF2B5EF4-FFF2-40B4-BE49-F238E27FC236}">
                <a16:creationId xmlns:a16="http://schemas.microsoft.com/office/drawing/2014/main" id="{66AFAA2A-2515-11C9-C716-82E7920AB81B}"/>
              </a:ext>
            </a:extLst>
          </p:cNvPr>
          <p:cNvGrpSpPr/>
          <p:nvPr/>
        </p:nvGrpSpPr>
        <p:grpSpPr>
          <a:xfrm>
            <a:off x="7763761" y="1759131"/>
            <a:ext cx="3904576" cy="4521019"/>
            <a:chOff x="7763761" y="1759131"/>
            <a:chExt cx="3904576" cy="4521019"/>
          </a:xfrm>
        </p:grpSpPr>
        <p:pic>
          <p:nvPicPr>
            <p:cNvPr id="6" name="Picture 5" descr="A map of the state of california&#10;&#10;Description automatically generated with medium confidence">
              <a:extLst>
                <a:ext uri="{FF2B5EF4-FFF2-40B4-BE49-F238E27FC236}">
                  <a16:creationId xmlns:a16="http://schemas.microsoft.com/office/drawing/2014/main" id="{79A35F73-8BB0-E8D7-CB99-C945AD80FEF9}"/>
                </a:ext>
              </a:extLst>
            </p:cNvPr>
            <p:cNvPicPr>
              <a:picLocks noChangeAspect="1"/>
            </p:cNvPicPr>
            <p:nvPr/>
          </p:nvPicPr>
          <p:blipFill>
            <a:blip r:embed="rId2"/>
            <a:stretch>
              <a:fillRect/>
            </a:stretch>
          </p:blipFill>
          <p:spPr>
            <a:xfrm>
              <a:off x="7763761" y="1759131"/>
              <a:ext cx="3806114" cy="4521019"/>
            </a:xfrm>
            <a:prstGeom prst="rect">
              <a:avLst/>
            </a:prstGeom>
          </p:spPr>
        </p:pic>
        <p:sp>
          <p:nvSpPr>
            <p:cNvPr id="7" name="Rectangle 6">
              <a:extLst>
                <a:ext uri="{FF2B5EF4-FFF2-40B4-BE49-F238E27FC236}">
                  <a16:creationId xmlns:a16="http://schemas.microsoft.com/office/drawing/2014/main" id="{9798BC6B-F7BA-C929-8133-402A37A1EF2E}"/>
                </a:ext>
              </a:extLst>
            </p:cNvPr>
            <p:cNvSpPr/>
            <p:nvPr/>
          </p:nvSpPr>
          <p:spPr>
            <a:xfrm>
              <a:off x="9558670" y="2721935"/>
              <a:ext cx="1488558" cy="7070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A5A7D049-D65B-456F-97EC-38DA44A5522C}"/>
                </a:ext>
              </a:extLst>
            </p:cNvPr>
            <p:cNvGrpSpPr/>
            <p:nvPr/>
          </p:nvGrpSpPr>
          <p:grpSpPr>
            <a:xfrm>
              <a:off x="9775162" y="2350379"/>
              <a:ext cx="1893175" cy="646331"/>
              <a:chOff x="10062907" y="2078187"/>
              <a:chExt cx="1893175" cy="646331"/>
            </a:xfrm>
          </p:grpSpPr>
          <p:sp>
            <p:nvSpPr>
              <p:cNvPr id="9" name="TextBox 8">
                <a:extLst>
                  <a:ext uri="{FF2B5EF4-FFF2-40B4-BE49-F238E27FC236}">
                    <a16:creationId xmlns:a16="http://schemas.microsoft.com/office/drawing/2014/main" id="{F0477D5F-69A8-BF29-C9DD-00A967B2C98E}"/>
                  </a:ext>
                </a:extLst>
              </p:cNvPr>
              <p:cNvSpPr txBox="1"/>
              <p:nvPr/>
            </p:nvSpPr>
            <p:spPr>
              <a:xfrm>
                <a:off x="10301391" y="2078187"/>
                <a:ext cx="1654691" cy="646331"/>
              </a:xfrm>
              <a:prstGeom prst="rect">
                <a:avLst/>
              </a:prstGeom>
              <a:noFill/>
            </p:spPr>
            <p:txBody>
              <a:bodyPr wrap="square" rtlCol="0">
                <a:noAutofit/>
              </a:bodyPr>
              <a:lstStyle/>
              <a:p>
                <a:pPr>
                  <a:lnSpc>
                    <a:spcPct val="120000"/>
                  </a:lnSpc>
                </a:pPr>
                <a:r>
                  <a:rPr lang="en-US" dirty="0"/>
                  <a:t>Wellcare</a:t>
                </a:r>
              </a:p>
              <a:p>
                <a:pPr>
                  <a:lnSpc>
                    <a:spcPct val="120000"/>
                  </a:lnSpc>
                </a:pPr>
                <a:r>
                  <a:rPr lang="en-US" dirty="0"/>
                  <a:t>2024 Expansion</a:t>
                </a:r>
              </a:p>
            </p:txBody>
          </p:sp>
          <p:sp>
            <p:nvSpPr>
              <p:cNvPr id="10" name="Rectangle 9">
                <a:extLst>
                  <a:ext uri="{FF2B5EF4-FFF2-40B4-BE49-F238E27FC236}">
                    <a16:creationId xmlns:a16="http://schemas.microsoft.com/office/drawing/2014/main" id="{9CD73098-529B-18F1-BEBD-F0E2C90848F5}"/>
                  </a:ext>
                </a:extLst>
              </p:cNvPr>
              <p:cNvSpPr/>
              <p:nvPr/>
            </p:nvSpPr>
            <p:spPr>
              <a:xfrm>
                <a:off x="10062907" y="2192174"/>
                <a:ext cx="198292" cy="198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EFCEF4A-C5CA-F91B-FE94-C13D8177DDDE}"/>
                  </a:ext>
                </a:extLst>
              </p:cNvPr>
              <p:cNvSpPr/>
              <p:nvPr/>
            </p:nvSpPr>
            <p:spPr>
              <a:xfrm>
                <a:off x="10062907" y="2521135"/>
                <a:ext cx="198292" cy="1982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804627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622125" y="1507520"/>
          <a:ext cx="10947750" cy="4531164"/>
        </p:xfrm>
        <a:graphic>
          <a:graphicData uri="http://schemas.openxmlformats.org/drawingml/2006/table">
            <a:tbl>
              <a:tblPr firstRow="1" bandRow="1">
                <a:tableStyleId>{5C22544A-7EE6-4342-B048-85BDC9FD1C3A}</a:tableStyleId>
              </a:tblPr>
              <a:tblGrid>
                <a:gridCol w="2682578">
                  <a:extLst>
                    <a:ext uri="{9D8B030D-6E8A-4147-A177-3AD203B41FA5}">
                      <a16:colId xmlns:a16="http://schemas.microsoft.com/office/drawing/2014/main" val="1876114676"/>
                    </a:ext>
                  </a:extLst>
                </a:gridCol>
                <a:gridCol w="1172502">
                  <a:extLst>
                    <a:ext uri="{9D8B030D-6E8A-4147-A177-3AD203B41FA5}">
                      <a16:colId xmlns:a16="http://schemas.microsoft.com/office/drawing/2014/main" val="213999969"/>
                    </a:ext>
                  </a:extLst>
                </a:gridCol>
                <a:gridCol w="1496180">
                  <a:extLst>
                    <a:ext uri="{9D8B030D-6E8A-4147-A177-3AD203B41FA5}">
                      <a16:colId xmlns:a16="http://schemas.microsoft.com/office/drawing/2014/main" val="21230416"/>
                    </a:ext>
                  </a:extLst>
                </a:gridCol>
                <a:gridCol w="5596490">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600" dirty="0"/>
                        <a:t>County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1388468">
                <a:tc>
                  <a:txBody>
                    <a:bodyPr/>
                    <a:lstStyle/>
                    <a:p>
                      <a:pPr lvl="0">
                        <a:buNone/>
                      </a:pPr>
                      <a:r>
                        <a:rPr lang="en-US" sz="1400" b="1" i="0" u="sng" strike="noStrike" noProof="0" dirty="0">
                          <a:latin typeface="Calibri"/>
                        </a:rPr>
                        <a:t>Wellcare Dual Align </a:t>
                      </a:r>
                    </a:p>
                    <a:p>
                      <a:pPr lvl="0">
                        <a:buNone/>
                      </a:pPr>
                      <a:r>
                        <a:rPr lang="en-US" sz="1400" b="0" i="1" u="none" strike="noStrike" noProof="0" dirty="0"/>
                        <a:t>H3561-008-000 </a:t>
                      </a:r>
                      <a:endParaRPr lang="en-US" sz="1400" b="1" i="1" u="none" strike="noStrike" noProof="0" dirty="0">
                        <a:latin typeface="Calibri"/>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b="0" i="0" u="none" strike="noStrike" noProof="0" dirty="0">
                          <a:latin typeface="Calibri"/>
                        </a:rPr>
                        <a:t>D-SNP</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b="0" i="0" u="none" strike="noStrike" noProof="0" dirty="0">
                          <a:latin typeface="+mn-lt"/>
                        </a:rPr>
                        <a:t>Los Angeles</a:t>
                      </a:r>
                      <a:endParaRPr lang="en-US" sz="1400" b="0" i="0" u="none" strike="noStrike" noProof="0" dirty="0">
                        <a:solidFill>
                          <a:srgbClr val="FF0000"/>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b="1" i="0" u="none" strike="noStrike" noProof="0" dirty="0">
                          <a:solidFill>
                            <a:schemeClr val="tx1"/>
                          </a:solidFill>
                          <a:latin typeface="+mn-lt"/>
                        </a:rPr>
                        <a:t>Delta Dental Wrap: No Limit </a:t>
                      </a:r>
                    </a:p>
                    <a:p>
                      <a:pPr lvl="0">
                        <a:buNone/>
                      </a:pPr>
                      <a:r>
                        <a:rPr lang="en-US" sz="1400" b="0" i="0" u="none" strike="noStrike" noProof="0" dirty="0"/>
                        <a:t>Vision:</a:t>
                      </a:r>
                      <a:r>
                        <a:rPr lang="en-US" sz="1400" b="0" i="0" u="none" strike="noStrike" noProof="0" dirty="0">
                          <a:solidFill>
                            <a:schemeClr val="tx1"/>
                          </a:solidFill>
                          <a:latin typeface="+mn-lt"/>
                        </a:rPr>
                        <a:t> </a:t>
                      </a:r>
                      <a:r>
                        <a:rPr lang="en-US" sz="1400" b="1" i="0" u="none" strike="noStrike" noProof="0" dirty="0">
                          <a:solidFill>
                            <a:schemeClr val="tx1"/>
                          </a:solidFill>
                          <a:latin typeface="+mn-lt"/>
                        </a:rPr>
                        <a:t>$300</a:t>
                      </a:r>
                      <a:r>
                        <a:rPr lang="en-US" sz="1400" b="0" i="0" u="none" strike="noStrike" noProof="0" dirty="0">
                          <a:solidFill>
                            <a:schemeClr val="tx1"/>
                          </a:solidFill>
                          <a:latin typeface="+mn-lt"/>
                        </a:rPr>
                        <a:t>; </a:t>
                      </a:r>
                      <a:r>
                        <a:rPr lang="en-US" sz="1400" b="0" i="0" u="none" strike="noStrike" noProof="0" dirty="0"/>
                        <a:t>Hearing Aids:</a:t>
                      </a:r>
                      <a:r>
                        <a:rPr lang="en-US" sz="1400" b="0" i="0" u="none" strike="noStrike" noProof="0" dirty="0">
                          <a:solidFill>
                            <a:schemeClr val="tx1"/>
                          </a:solidFill>
                          <a:latin typeface="+mn-lt"/>
                        </a:rPr>
                        <a:t> </a:t>
                      </a:r>
                      <a:r>
                        <a:rPr lang="en-US" sz="1400" b="1" i="0" u="none" strike="noStrike" noProof="0" dirty="0">
                          <a:solidFill>
                            <a:schemeClr val="tx1"/>
                          </a:solidFill>
                          <a:latin typeface="+mn-lt"/>
                        </a:rPr>
                        <a:t>$2,000</a:t>
                      </a:r>
                      <a:r>
                        <a:rPr lang="en-US" sz="1400" b="0" i="0" u="none" strike="noStrike" noProof="0" dirty="0">
                          <a:solidFill>
                            <a:schemeClr val="tx1"/>
                          </a:solidFill>
                          <a:latin typeface="+mn-lt"/>
                        </a:rPr>
                        <a:t>;  </a:t>
                      </a:r>
                    </a:p>
                    <a:p>
                      <a:pPr lvl="0">
                        <a:buNone/>
                      </a:pPr>
                      <a:r>
                        <a:rPr lang="en-US" sz="1400" b="0" i="0" u="none" strike="noStrike" noProof="0" dirty="0">
                          <a:solidFill>
                            <a:schemeClr val="tx1"/>
                          </a:solidFill>
                          <a:latin typeface="+mn-lt"/>
                        </a:rPr>
                        <a:t>Transportation: </a:t>
                      </a:r>
                      <a:r>
                        <a:rPr lang="en-US" sz="1400" b="1" i="0" u="none" strike="noStrike" noProof="0" dirty="0">
                          <a:solidFill>
                            <a:schemeClr val="tx1"/>
                          </a:solidFill>
                          <a:latin typeface="+mn-lt"/>
                        </a:rPr>
                        <a:t>24 </a:t>
                      </a:r>
                      <a:r>
                        <a:rPr lang="en-US" sz="1400" b="0" i="0" u="none" strike="noStrike" noProof="0" dirty="0">
                          <a:solidFill>
                            <a:schemeClr val="tx1"/>
                          </a:solidFill>
                          <a:latin typeface="+mn-lt"/>
                        </a:rPr>
                        <a:t>one-way trips (with unlimited Medi-Cal transportation)</a:t>
                      </a:r>
                    </a:p>
                    <a:p>
                      <a:pPr lvl="0">
                        <a:buNone/>
                      </a:pPr>
                      <a:r>
                        <a:rPr lang="en-US" sz="1400" b="1" i="0" u="none" strike="noStrike" noProof="0" dirty="0">
                          <a:solidFill>
                            <a:schemeClr val="tx1"/>
                          </a:solidFill>
                          <a:latin typeface="+mn-lt"/>
                        </a:rPr>
                        <a:t>One Spendable Card (OTC &amp; VBID) $75/month; </a:t>
                      </a:r>
                    </a:p>
                    <a:p>
                      <a:pPr lvl="0">
                        <a:buNone/>
                      </a:pPr>
                      <a:r>
                        <a:rPr lang="en-US" sz="1400" b="0" i="0" u="none" strike="noStrike" noProof="0" dirty="0">
                          <a:solidFill>
                            <a:schemeClr val="tx1"/>
                          </a:solidFill>
                          <a:latin typeface="+mn-lt"/>
                        </a:rPr>
                        <a:t>In-Home Support Services (Chores); </a:t>
                      </a:r>
                    </a:p>
                    <a:p>
                      <a:pPr lvl="0">
                        <a:buNone/>
                      </a:pPr>
                      <a:r>
                        <a:rPr lang="en-US" sz="1400" b="0" i="0" u="none" strike="noStrike" noProof="0" dirty="0">
                          <a:solidFill>
                            <a:schemeClr val="tx1"/>
                          </a:solidFill>
                          <a:latin typeface="+mn-lt"/>
                        </a:rPr>
                        <a:t>Fitness: </a:t>
                      </a:r>
                      <a:r>
                        <a:rPr lang="en-US" sz="1400" b="1" i="0" u="none" strike="noStrike" noProof="0" dirty="0">
                          <a:solidFill>
                            <a:schemeClr val="tx1"/>
                          </a:solidFill>
                          <a:latin typeface="+mn-lt"/>
                        </a:rPr>
                        <a:t>Peerfit</a:t>
                      </a:r>
                      <a:r>
                        <a:rPr lang="en-US" sz="1400" b="0" i="0" u="none" strike="noStrike" noProof="0" dirty="0">
                          <a:solidFill>
                            <a:schemeClr val="tx1"/>
                          </a:solidFill>
                          <a:latin typeface="+mn-lt"/>
                        </a:rPr>
                        <a:t>; Personal Emergency Response System</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1388468">
                <a:tc>
                  <a:txBody>
                    <a:bodyPr/>
                    <a:lstStyle/>
                    <a:p>
                      <a:pPr lvl="0">
                        <a:buNone/>
                      </a:pPr>
                      <a:r>
                        <a:rPr lang="en-US" sz="1400" b="1" i="0" u="sng" strike="noStrike" noProof="0" dirty="0">
                          <a:latin typeface="Calibri"/>
                        </a:rPr>
                        <a:t>Wellcare Dual Liberty </a:t>
                      </a:r>
                    </a:p>
                    <a:p>
                      <a:pPr lvl="0">
                        <a:buNone/>
                      </a:pPr>
                      <a:r>
                        <a:rPr lang="en-US" sz="1400" b="0" i="1" u="none" strike="noStrike" noProof="0" dirty="0"/>
                        <a:t>H3561-001-000 </a:t>
                      </a:r>
                      <a:endParaRPr lang="en-US" sz="1400" b="1" i="1" u="none" strike="noStrike" noProof="0" dirty="0">
                        <a:latin typeface="Calibri"/>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b="0" i="0" u="none" strike="noStrike" noProof="0" dirty="0">
                          <a:latin typeface="Calibri"/>
                        </a:rPr>
                        <a:t>D-SNP</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b="0" i="0" u="none" strike="noStrike" noProof="0" dirty="0">
                          <a:latin typeface="+mn-lt"/>
                        </a:rPr>
                        <a:t>Imperial</a:t>
                      </a:r>
                      <a:endParaRPr lang="en-US" sz="1400" b="0" i="0" u="none" strike="noStrike" noProof="0" dirty="0">
                        <a:solidFill>
                          <a:srgbClr val="FF0000"/>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b="1" i="0" u="none" strike="noStrike" noProof="0" dirty="0">
                          <a:solidFill>
                            <a:schemeClr val="tx1"/>
                          </a:solidFill>
                          <a:latin typeface="+mn-lt"/>
                        </a:rPr>
                        <a:t>Delta Dental Wrap: No Limit</a:t>
                      </a:r>
                    </a:p>
                    <a:p>
                      <a:pPr lvl="0">
                        <a:buNone/>
                      </a:pPr>
                      <a:r>
                        <a:rPr lang="en-US" sz="1400" b="0" i="0" u="none" strike="noStrike" noProof="0" dirty="0"/>
                        <a:t>Vision:</a:t>
                      </a:r>
                      <a:r>
                        <a:rPr lang="en-US" sz="1400" b="0" i="0" u="none" strike="noStrike" noProof="0" dirty="0">
                          <a:solidFill>
                            <a:schemeClr val="tx1"/>
                          </a:solidFill>
                          <a:latin typeface="+mn-lt"/>
                        </a:rPr>
                        <a:t> </a:t>
                      </a:r>
                      <a:r>
                        <a:rPr lang="en-US" sz="1400" b="1" i="0" u="none" strike="noStrike" noProof="0" dirty="0">
                          <a:solidFill>
                            <a:schemeClr val="tx1"/>
                          </a:solidFill>
                          <a:latin typeface="+mn-lt"/>
                        </a:rPr>
                        <a:t>$300</a:t>
                      </a:r>
                      <a:r>
                        <a:rPr lang="en-US" sz="1400" b="0" i="0" u="none" strike="noStrike" noProof="0" dirty="0">
                          <a:solidFill>
                            <a:schemeClr val="tx1"/>
                          </a:solidFill>
                          <a:latin typeface="+mn-lt"/>
                        </a:rPr>
                        <a:t>; </a:t>
                      </a:r>
                      <a:r>
                        <a:rPr lang="en-US" sz="1400" b="0" i="0" u="none" strike="noStrike" noProof="0" dirty="0"/>
                        <a:t>Hearing (2 Aids):</a:t>
                      </a:r>
                      <a:r>
                        <a:rPr lang="en-US" sz="1400" b="0" i="0" u="none" strike="noStrike" noProof="0" dirty="0">
                          <a:solidFill>
                            <a:schemeClr val="tx1"/>
                          </a:solidFill>
                          <a:latin typeface="+mn-lt"/>
                        </a:rPr>
                        <a:t> </a:t>
                      </a:r>
                      <a:r>
                        <a:rPr lang="en-US" sz="1400" b="1" i="0" u="none" strike="noStrike" noProof="0" dirty="0">
                          <a:solidFill>
                            <a:schemeClr val="tx1"/>
                          </a:solidFill>
                          <a:latin typeface="+mn-lt"/>
                        </a:rPr>
                        <a:t>$2000</a:t>
                      </a:r>
                      <a:r>
                        <a:rPr lang="en-US" sz="1400" b="0" i="0" u="none" strike="noStrike" noProof="0" dirty="0">
                          <a:solidFill>
                            <a:schemeClr val="tx1"/>
                          </a:solidFill>
                          <a:latin typeface="+mn-lt"/>
                        </a:rPr>
                        <a:t>;  </a:t>
                      </a:r>
                    </a:p>
                    <a:p>
                      <a:pPr lvl="0">
                        <a:buNone/>
                      </a:pPr>
                      <a:r>
                        <a:rPr lang="en-US" sz="1400" b="0" i="0" u="none" strike="noStrike" noProof="0" dirty="0">
                          <a:solidFill>
                            <a:schemeClr val="tx1"/>
                          </a:solidFill>
                          <a:latin typeface="+mn-lt"/>
                        </a:rPr>
                        <a:t>Transportation: </a:t>
                      </a:r>
                      <a:r>
                        <a:rPr lang="en-US" sz="1400" b="1" i="0" u="none" strike="noStrike" noProof="0" dirty="0">
                          <a:solidFill>
                            <a:schemeClr val="tx1"/>
                          </a:solidFill>
                          <a:latin typeface="+mn-lt"/>
                        </a:rPr>
                        <a:t>24 </a:t>
                      </a:r>
                      <a:r>
                        <a:rPr lang="en-US" sz="1400" b="0" i="0" u="none" strike="noStrike" noProof="0" dirty="0">
                          <a:solidFill>
                            <a:schemeClr val="tx1"/>
                          </a:solidFill>
                          <a:latin typeface="+mn-lt"/>
                        </a:rPr>
                        <a:t>one-way trips (with unlimited Medi-Cal transportation)</a:t>
                      </a:r>
                    </a:p>
                    <a:p>
                      <a:pPr lvl="0">
                        <a:buNone/>
                      </a:pPr>
                      <a:r>
                        <a:rPr lang="en-US" sz="1400" b="1" i="0" u="none" strike="noStrike" noProof="0" dirty="0">
                          <a:solidFill>
                            <a:schemeClr val="tx1"/>
                          </a:solidFill>
                          <a:latin typeface="+mn-lt"/>
                        </a:rPr>
                        <a:t>One Spendable Card (OTC &amp; VBID) $75/month; </a:t>
                      </a:r>
                    </a:p>
                    <a:p>
                      <a:pPr lvl="0">
                        <a:buNone/>
                      </a:pPr>
                      <a:r>
                        <a:rPr lang="en-US" sz="1400" b="0" i="0" u="none" strike="noStrike" noProof="0" dirty="0">
                          <a:solidFill>
                            <a:schemeClr val="tx1"/>
                          </a:solidFill>
                          <a:latin typeface="+mn-lt"/>
                        </a:rPr>
                        <a:t>In-Home Support Services (Chores); </a:t>
                      </a:r>
                    </a:p>
                    <a:p>
                      <a:pPr lvl="0">
                        <a:buNone/>
                      </a:pPr>
                      <a:r>
                        <a:rPr lang="en-US" sz="1400" b="0" i="0" u="none" strike="noStrike" noProof="0" dirty="0">
                          <a:solidFill>
                            <a:schemeClr val="tx1"/>
                          </a:solidFill>
                          <a:latin typeface="+mn-lt"/>
                        </a:rPr>
                        <a:t>Fitness: </a:t>
                      </a:r>
                      <a:r>
                        <a:rPr lang="en-US" sz="1400" b="1" i="0" u="none" strike="noStrike" noProof="0" dirty="0">
                          <a:solidFill>
                            <a:schemeClr val="tx1"/>
                          </a:solidFill>
                          <a:latin typeface="+mn-lt"/>
                        </a:rPr>
                        <a:t>Peerfit</a:t>
                      </a:r>
                      <a:r>
                        <a:rPr lang="en-US" sz="1400" b="0" i="0" u="none" strike="noStrike" noProof="0" dirty="0">
                          <a:solidFill>
                            <a:schemeClr val="tx1"/>
                          </a:solidFill>
                          <a:latin typeface="+mn-lt"/>
                        </a:rPr>
                        <a:t>; Personal Emergency Response System</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0493807"/>
                  </a:ext>
                </a:extLst>
              </a:tr>
              <a:tr h="1388468">
                <a:tc>
                  <a:txBody>
                    <a:bodyPr/>
                    <a:lstStyle/>
                    <a:p>
                      <a:pPr lvl="0">
                        <a:buNone/>
                      </a:pPr>
                      <a:r>
                        <a:rPr lang="en-US" sz="1400" b="1" i="0" u="sng" strike="noStrike" noProof="0" dirty="0">
                          <a:latin typeface="+mn-lt"/>
                        </a:rPr>
                        <a:t>Wellcare Specialty No Premium</a:t>
                      </a:r>
                    </a:p>
                    <a:p>
                      <a:pPr lvl="0">
                        <a:buNone/>
                      </a:pPr>
                      <a:r>
                        <a:rPr lang="en-US" sz="1400" b="0" i="1" u="none" strike="noStrike" noProof="0" dirty="0"/>
                        <a:t>H0562-092-000 </a:t>
                      </a:r>
                      <a:endParaRPr lang="en-US" sz="1400" b="1" i="1" u="none" strike="noStrike" noProof="0" dirty="0">
                        <a:latin typeface="+mn-lt"/>
                      </a:endParaRPr>
                    </a:p>
                    <a:p>
                      <a:pPr lvl="0">
                        <a:buNone/>
                      </a:pPr>
                      <a:endParaRPr lang="en-US" sz="1400" b="1" i="1" u="none" strike="noStrike" noProof="0" dirty="0">
                        <a:latin typeface="Calibri"/>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dirty="0"/>
                        <a:t>C-SNP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b="0" i="0" u="none" strike="noStrike" noProof="0" dirty="0">
                          <a:latin typeface="+mn-lt"/>
                        </a:rPr>
                        <a:t>Los Angeles, Orange, San Diego</a:t>
                      </a:r>
                      <a:endParaRPr lang="en-US" sz="1400" b="0" i="0" u="none" strike="noStrike" noProof="0" dirty="0">
                        <a:solidFill>
                          <a:srgbClr val="FF0000"/>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b="1" dirty="0"/>
                        <a:t>Preventive &amp; Comprehensive Dental with Copays </a:t>
                      </a:r>
                      <a:r>
                        <a:rPr lang="en-US" sz="1400" dirty="0"/>
                        <a:t>(Vendor: DBP)</a:t>
                      </a:r>
                    </a:p>
                    <a:p>
                      <a:pPr lvl="0">
                        <a:buNone/>
                      </a:pPr>
                      <a:r>
                        <a:rPr lang="en-US" sz="1400" dirty="0"/>
                        <a:t>Vision: $200; Hearing Aids: $1,000</a:t>
                      </a:r>
                    </a:p>
                    <a:p>
                      <a:pPr lvl="0">
                        <a:buNone/>
                      </a:pPr>
                      <a:r>
                        <a:rPr lang="en-US" sz="1400" dirty="0"/>
                        <a:t>Transportation: </a:t>
                      </a:r>
                      <a:r>
                        <a:rPr lang="en-US" sz="1400" b="1" i="0" u="none" strike="noStrike" noProof="0" dirty="0">
                          <a:solidFill>
                            <a:schemeClr val="tx1"/>
                          </a:solidFill>
                          <a:latin typeface="+mn-lt"/>
                        </a:rPr>
                        <a:t>24 </a:t>
                      </a:r>
                      <a:r>
                        <a:rPr lang="en-US" sz="1400" b="0" i="0" u="none" strike="noStrike" noProof="0" dirty="0">
                          <a:solidFill>
                            <a:schemeClr val="tx1"/>
                          </a:solidFill>
                          <a:latin typeface="+mn-lt"/>
                        </a:rPr>
                        <a:t>one-way trips; OTC: $60/quarter</a:t>
                      </a:r>
                      <a:endParaRPr lang="en-US" sz="1400" dirty="0"/>
                    </a:p>
                    <a:p>
                      <a:pPr lvl="0">
                        <a:buNone/>
                      </a:pPr>
                      <a:r>
                        <a:rPr lang="en-US" sz="1400" b="0" i="0" u="none" strike="noStrike" noProof="0" dirty="0">
                          <a:solidFill>
                            <a:schemeClr val="tx1"/>
                          </a:solidFill>
                          <a:latin typeface="+mn-lt"/>
                        </a:rPr>
                        <a:t>In-Home Support Services (Chores); Fitness: </a:t>
                      </a:r>
                      <a:r>
                        <a:rPr lang="en-US" sz="1400" b="1" i="0" u="none" strike="noStrike" noProof="0" dirty="0">
                          <a:solidFill>
                            <a:schemeClr val="tx1"/>
                          </a:solidFill>
                          <a:latin typeface="+mn-lt"/>
                        </a:rPr>
                        <a:t>Peerfit</a:t>
                      </a:r>
                    </a:p>
                    <a:p>
                      <a:pPr lvl="0">
                        <a:buNone/>
                      </a:pPr>
                      <a:r>
                        <a:rPr lang="en-US" sz="1400" b="1" i="0" u="none" strike="noStrike" noProof="0" dirty="0">
                          <a:solidFill>
                            <a:schemeClr val="tx1"/>
                          </a:solidFill>
                          <a:latin typeface="+mn-lt"/>
                        </a:rPr>
                        <a:t>*Select Diabetic Medications and Insulin with $0 copay all year long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39627047"/>
                  </a:ext>
                </a:extLst>
              </a:tr>
            </a:tbl>
          </a:graphicData>
        </a:graphic>
      </p:graphicFrame>
      <p:sp>
        <p:nvSpPr>
          <p:cNvPr id="6" name="TextBox 5">
            <a:extLst>
              <a:ext uri="{FF2B5EF4-FFF2-40B4-BE49-F238E27FC236}">
                <a16:creationId xmlns:a16="http://schemas.microsoft.com/office/drawing/2014/main" id="{D2A79604-3EDC-E338-AEA6-663B242693DE}"/>
              </a:ext>
            </a:extLst>
          </p:cNvPr>
          <p:cNvSpPr txBox="1"/>
          <p:nvPr/>
        </p:nvSpPr>
        <p:spPr>
          <a:xfrm>
            <a:off x="11419842" y="-612098"/>
            <a:ext cx="772158" cy="338554"/>
          </a:xfrm>
          <a:prstGeom prst="rect">
            <a:avLst/>
          </a:prstGeom>
          <a:solidFill>
            <a:schemeClr val="accent2"/>
          </a:solidFill>
        </p:spPr>
        <p:txBody>
          <a:bodyPr wrap="square" lIns="91440" tIns="45720" rIns="91440" bIns="45720" rtlCol="0" anchor="t">
            <a:spAutoFit/>
          </a:bodyPr>
          <a:lstStyle/>
          <a:p>
            <a:endParaRPr lang="en-US" sz="1600" dirty="0">
              <a:cs typeface="Calibri"/>
            </a:endParaRPr>
          </a:p>
        </p:txBody>
      </p:sp>
      <p:pic>
        <p:nvPicPr>
          <p:cNvPr id="10" name="Picture 9" descr="A close-up of a logo&#10;&#10;Description automatically generated with medium confidence">
            <a:extLst>
              <a:ext uri="{FF2B5EF4-FFF2-40B4-BE49-F238E27FC236}">
                <a16:creationId xmlns:a16="http://schemas.microsoft.com/office/drawing/2014/main" id="{3821A856-7D94-E824-8D4E-5E9C1EE3B112}"/>
              </a:ext>
            </a:extLst>
          </p:cNvPr>
          <p:cNvPicPr>
            <a:picLocks noChangeAspect="1"/>
          </p:cNvPicPr>
          <p:nvPr/>
        </p:nvPicPr>
        <p:blipFill>
          <a:blip r:embed="rId3"/>
          <a:stretch>
            <a:fillRect/>
          </a:stretch>
        </p:blipFill>
        <p:spPr>
          <a:xfrm>
            <a:off x="622123" y="5278427"/>
            <a:ext cx="1702242" cy="602879"/>
          </a:xfrm>
          <a:prstGeom prst="rect">
            <a:avLst/>
          </a:prstGeom>
        </p:spPr>
      </p:pic>
      <p:pic>
        <p:nvPicPr>
          <p:cNvPr id="11" name="Picture 10" descr="A close-up of a logo&#10;&#10;Description automatically generated with medium confidence">
            <a:extLst>
              <a:ext uri="{FF2B5EF4-FFF2-40B4-BE49-F238E27FC236}">
                <a16:creationId xmlns:a16="http://schemas.microsoft.com/office/drawing/2014/main" id="{BC71CF3F-2607-D19D-E594-6F3471C16F23}"/>
              </a:ext>
            </a:extLst>
          </p:cNvPr>
          <p:cNvPicPr>
            <a:picLocks noChangeAspect="1"/>
          </p:cNvPicPr>
          <p:nvPr/>
        </p:nvPicPr>
        <p:blipFill>
          <a:blip r:embed="rId3"/>
          <a:stretch>
            <a:fillRect/>
          </a:stretch>
        </p:blipFill>
        <p:spPr>
          <a:xfrm>
            <a:off x="622123" y="2503205"/>
            <a:ext cx="1702242" cy="602879"/>
          </a:xfrm>
          <a:prstGeom prst="rect">
            <a:avLst/>
          </a:prstGeom>
        </p:spPr>
      </p:pic>
      <p:pic>
        <p:nvPicPr>
          <p:cNvPr id="12" name="Picture 11" descr="A close-up of a logo&#10;&#10;Description automatically generated with medium confidence">
            <a:extLst>
              <a:ext uri="{FF2B5EF4-FFF2-40B4-BE49-F238E27FC236}">
                <a16:creationId xmlns:a16="http://schemas.microsoft.com/office/drawing/2014/main" id="{45DE115E-3EB1-FE72-DC77-10FB98322ADA}"/>
              </a:ext>
            </a:extLst>
          </p:cNvPr>
          <p:cNvPicPr>
            <a:picLocks noChangeAspect="1"/>
          </p:cNvPicPr>
          <p:nvPr/>
        </p:nvPicPr>
        <p:blipFill>
          <a:blip r:embed="rId3"/>
          <a:stretch>
            <a:fillRect/>
          </a:stretch>
        </p:blipFill>
        <p:spPr>
          <a:xfrm>
            <a:off x="622123" y="3869534"/>
            <a:ext cx="1702242" cy="602879"/>
          </a:xfrm>
          <a:prstGeom prst="rect">
            <a:avLst/>
          </a:prstGeom>
        </p:spPr>
      </p:pic>
      <p:sp>
        <p:nvSpPr>
          <p:cNvPr id="3" name="Title 2">
            <a:extLst>
              <a:ext uri="{FF2B5EF4-FFF2-40B4-BE49-F238E27FC236}">
                <a16:creationId xmlns:a16="http://schemas.microsoft.com/office/drawing/2014/main" id="{907455A2-C1BC-0B0C-06F7-F39E96B71EFA}"/>
              </a:ext>
            </a:extLst>
          </p:cNvPr>
          <p:cNvSpPr>
            <a:spLocks noGrp="1"/>
          </p:cNvSpPr>
          <p:nvPr>
            <p:ph type="title"/>
          </p:nvPr>
        </p:nvSpPr>
        <p:spPr/>
        <p:txBody>
          <a:bodyPr/>
          <a:lstStyle/>
          <a:p>
            <a:r>
              <a:rPr lang="en-US" dirty="0"/>
              <a:t>California – South | </a:t>
            </a:r>
            <a:r>
              <a:rPr lang="en-US" sz="3000" i="1" dirty="0"/>
              <a:t>At a Glance</a:t>
            </a:r>
            <a:endParaRPr lang="en-US" dirty="0"/>
          </a:p>
        </p:txBody>
      </p:sp>
    </p:spTree>
    <p:extLst>
      <p:ext uri="{BB962C8B-B14F-4D97-AF65-F5344CB8AC3E}">
        <p14:creationId xmlns:p14="http://schemas.microsoft.com/office/powerpoint/2010/main" val="39435420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B668638-EDD6-7FA3-2281-531AC962D37C}"/>
              </a:ext>
            </a:extLst>
          </p:cNvPr>
          <p:cNvGraphicFramePr>
            <a:graphicFrameLocks noGrp="1"/>
          </p:cNvGraphicFramePr>
          <p:nvPr/>
        </p:nvGraphicFramePr>
        <p:xfrm>
          <a:off x="622125" y="1648004"/>
          <a:ext cx="11027220" cy="4332846"/>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1876114676"/>
                    </a:ext>
                  </a:extLst>
                </a:gridCol>
                <a:gridCol w="1060260">
                  <a:extLst>
                    <a:ext uri="{9D8B030D-6E8A-4147-A177-3AD203B41FA5}">
                      <a16:colId xmlns:a16="http://schemas.microsoft.com/office/drawing/2014/main" val="213999969"/>
                    </a:ext>
                  </a:extLst>
                </a:gridCol>
                <a:gridCol w="1737360">
                  <a:extLst>
                    <a:ext uri="{9D8B030D-6E8A-4147-A177-3AD203B41FA5}">
                      <a16:colId xmlns:a16="http://schemas.microsoft.com/office/drawing/2014/main" val="21230416"/>
                    </a:ext>
                  </a:extLst>
                </a:gridCol>
                <a:gridCol w="5577840">
                  <a:extLst>
                    <a:ext uri="{9D8B030D-6E8A-4147-A177-3AD203B41FA5}">
                      <a16:colId xmlns:a16="http://schemas.microsoft.com/office/drawing/2014/main" val="1077905729"/>
                    </a:ext>
                  </a:extLst>
                </a:gridCol>
              </a:tblGrid>
              <a:tr h="365760">
                <a:tc>
                  <a:txBody>
                    <a:bodyPr/>
                    <a:lstStyle/>
                    <a:p>
                      <a:r>
                        <a:rPr lang="en-US" sz="1600" dirty="0"/>
                        <a:t>Push Plans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Plan 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600" dirty="0"/>
                        <a:t>County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t>Benefit Highlights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063394"/>
                  </a:ext>
                </a:extLst>
              </a:tr>
              <a:tr h="1478205">
                <a:tc>
                  <a:txBody>
                    <a:bodyPr/>
                    <a:lstStyle/>
                    <a:p>
                      <a:pPr lvl="0">
                        <a:buNone/>
                      </a:pPr>
                      <a:r>
                        <a:rPr lang="en-US" sz="1400" b="1" i="0" u="sng" strike="noStrike" noProof="0" dirty="0">
                          <a:latin typeface="Calibri"/>
                        </a:rPr>
                        <a:t>Wellcare No Premium</a:t>
                      </a:r>
                    </a:p>
                    <a:p>
                      <a:pPr lvl="0">
                        <a:buNone/>
                      </a:pPr>
                      <a:r>
                        <a:rPr lang="en-US" sz="1400" b="0" i="1" u="none" strike="noStrike" noProof="0" dirty="0">
                          <a:latin typeface="Calibri"/>
                        </a:rPr>
                        <a:t>H5087-005-000</a:t>
                      </a:r>
                    </a:p>
                    <a:p>
                      <a:pPr lvl="0">
                        <a:buNone/>
                      </a:pPr>
                      <a:r>
                        <a:rPr lang="en-US" sz="1400" b="0" i="1" u="none" strike="noStrike" noProof="0" dirty="0">
                          <a:latin typeface="Calibri"/>
                        </a:rPr>
                        <a:t>H5087-024-000</a:t>
                      </a:r>
                    </a:p>
                    <a:p>
                      <a:pPr lvl="0">
                        <a:buNone/>
                      </a:pPr>
                      <a:r>
                        <a:rPr lang="en-US" sz="1400" b="0" i="1" u="none" strike="noStrike" noProof="0" dirty="0">
                          <a:latin typeface="Calibri"/>
                        </a:rPr>
                        <a:t>H5087-016-000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b="0" i="0" u="none" strike="noStrike" noProof="0" dirty="0">
                          <a:latin typeface="Calibri"/>
                        </a:rPr>
                        <a:t>HMO</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mn-lt"/>
                        </a:rPr>
                        <a:t>Los Angeles, Orange, Riverside, San Bernardino, Ventura</a:t>
                      </a:r>
                      <a:endParaRPr lang="en-US" sz="1400" b="0" i="0" u="none" strike="noStrike" noProof="0" dirty="0">
                        <a:solidFill>
                          <a:srgbClr val="FF0000"/>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b="1" i="0" u="none" strike="noStrike" noProof="0" dirty="0">
                          <a:solidFill>
                            <a:schemeClr val="tx1"/>
                          </a:solidFill>
                          <a:latin typeface="+mn-lt"/>
                        </a:rPr>
                        <a:t>Delta Dental No Limit with $0 Copay</a:t>
                      </a:r>
                    </a:p>
                    <a:p>
                      <a:pPr lvl="0">
                        <a:buNone/>
                      </a:pPr>
                      <a:r>
                        <a:rPr lang="en-US" sz="1400" b="0" i="0" u="none" strike="noStrike" noProof="0" dirty="0"/>
                        <a:t>Vision:</a:t>
                      </a:r>
                      <a:r>
                        <a:rPr lang="en-US" sz="1400" b="0" i="0" u="none" strike="noStrike" noProof="0" dirty="0">
                          <a:solidFill>
                            <a:schemeClr val="tx1"/>
                          </a:solidFill>
                          <a:latin typeface="+mn-lt"/>
                        </a:rPr>
                        <a:t> </a:t>
                      </a:r>
                      <a:r>
                        <a:rPr lang="en-US" sz="1400" b="1" i="0" u="none" strike="noStrike" noProof="0" dirty="0">
                          <a:solidFill>
                            <a:schemeClr val="tx1"/>
                          </a:solidFill>
                          <a:latin typeface="+mn-lt"/>
                        </a:rPr>
                        <a:t>$300</a:t>
                      </a:r>
                      <a:r>
                        <a:rPr lang="en-US" sz="1400" b="0" i="0" u="none" strike="noStrike" noProof="0" dirty="0">
                          <a:solidFill>
                            <a:schemeClr val="tx1"/>
                          </a:solidFill>
                          <a:latin typeface="+mn-lt"/>
                        </a:rPr>
                        <a:t>; </a:t>
                      </a:r>
                      <a:r>
                        <a:rPr lang="en-US" sz="1400" b="0" i="0" u="none" strike="noStrike" noProof="0" dirty="0"/>
                        <a:t>Hearing Aids:</a:t>
                      </a:r>
                      <a:r>
                        <a:rPr lang="en-US" sz="1400" b="0" i="0" u="none" strike="noStrike" noProof="0" dirty="0">
                          <a:solidFill>
                            <a:schemeClr val="tx1"/>
                          </a:solidFill>
                          <a:latin typeface="+mn-lt"/>
                        </a:rPr>
                        <a:t> </a:t>
                      </a:r>
                      <a:r>
                        <a:rPr lang="en-US" sz="1400" b="1" i="0" u="none" strike="noStrike" noProof="0" dirty="0">
                          <a:solidFill>
                            <a:schemeClr val="tx1"/>
                          </a:solidFill>
                          <a:latin typeface="+mn-lt"/>
                        </a:rPr>
                        <a:t>$2,000</a:t>
                      </a:r>
                      <a:r>
                        <a:rPr lang="en-US" sz="1400" b="0" i="0" u="none" strike="noStrike" noProof="0" dirty="0">
                          <a:solidFill>
                            <a:schemeClr val="tx1"/>
                          </a:solidFill>
                          <a:latin typeface="+mn-lt"/>
                        </a:rPr>
                        <a:t>;  </a:t>
                      </a:r>
                    </a:p>
                    <a:p>
                      <a:pPr lvl="0">
                        <a:buNone/>
                      </a:pPr>
                      <a:r>
                        <a:rPr lang="en-US" sz="1400" b="0" i="0" u="none" strike="noStrike" noProof="0" dirty="0">
                          <a:solidFill>
                            <a:schemeClr val="tx1"/>
                          </a:solidFill>
                          <a:latin typeface="+mn-lt"/>
                        </a:rPr>
                        <a:t>Transportation: </a:t>
                      </a:r>
                      <a:r>
                        <a:rPr lang="en-US" sz="1400" b="1" i="0" u="none" strike="noStrike" noProof="0" dirty="0">
                          <a:solidFill>
                            <a:schemeClr val="tx1"/>
                          </a:solidFill>
                          <a:latin typeface="+mn-lt"/>
                        </a:rPr>
                        <a:t>24 </a:t>
                      </a:r>
                      <a:r>
                        <a:rPr lang="en-US" sz="1400" b="0" i="0" u="none" strike="noStrike" noProof="0" dirty="0">
                          <a:solidFill>
                            <a:schemeClr val="tx1"/>
                          </a:solidFill>
                          <a:latin typeface="+mn-lt"/>
                        </a:rPr>
                        <a:t>one-way trips (with unlimited Medi-Cal transportation)</a:t>
                      </a:r>
                    </a:p>
                    <a:p>
                      <a:pPr lvl="0">
                        <a:buNone/>
                      </a:pPr>
                      <a:r>
                        <a:rPr lang="en-US" sz="1400" b="1" i="0" u="none" strike="noStrike" noProof="0" dirty="0">
                          <a:solidFill>
                            <a:schemeClr val="tx1"/>
                          </a:solidFill>
                          <a:latin typeface="+mn-lt"/>
                        </a:rPr>
                        <a:t>OTC: $60-75/Quarter</a:t>
                      </a:r>
                    </a:p>
                    <a:p>
                      <a:pPr lvl="0">
                        <a:buNone/>
                      </a:pPr>
                      <a:r>
                        <a:rPr lang="en-US" sz="1400" b="0" i="0" u="none" strike="noStrike" noProof="0" dirty="0">
                          <a:solidFill>
                            <a:schemeClr val="tx1"/>
                          </a:solidFill>
                          <a:latin typeface="+mn-lt"/>
                        </a:rPr>
                        <a:t>In-Home Support Services (Chores); </a:t>
                      </a:r>
                    </a:p>
                    <a:p>
                      <a:pPr lvl="0">
                        <a:buNone/>
                      </a:pPr>
                      <a:r>
                        <a:rPr lang="en-US" sz="1400" b="0" i="0" u="none" strike="noStrike" noProof="0" dirty="0">
                          <a:solidFill>
                            <a:schemeClr val="tx1"/>
                          </a:solidFill>
                          <a:latin typeface="+mn-lt"/>
                        </a:rPr>
                        <a:t>Fitness: </a:t>
                      </a:r>
                      <a:r>
                        <a:rPr lang="en-US" sz="1400" b="1" i="0" u="none" strike="noStrike" noProof="0" dirty="0">
                          <a:solidFill>
                            <a:schemeClr val="tx1"/>
                          </a:solidFill>
                          <a:latin typeface="+mn-lt"/>
                        </a:rPr>
                        <a:t>Peerfit</a:t>
                      </a:r>
                      <a:r>
                        <a:rPr lang="en-US" sz="1400" b="0" i="0" u="none" strike="noStrike" noProof="0" dirty="0">
                          <a:solidFill>
                            <a:schemeClr val="tx1"/>
                          </a:solidFill>
                          <a:latin typeface="+mn-lt"/>
                        </a:rPr>
                        <a:t>; Personal Emergency Response System</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35518"/>
                  </a:ext>
                </a:extLst>
              </a:tr>
              <a:tr h="1117281">
                <a:tc>
                  <a:txBody>
                    <a:bodyPr/>
                    <a:lstStyle/>
                    <a:p>
                      <a:pPr lvl="0">
                        <a:buNone/>
                      </a:pPr>
                      <a:r>
                        <a:rPr lang="en-US" sz="1400" b="1" i="0" u="sng" strike="noStrike" noProof="0" dirty="0">
                          <a:latin typeface="Calibri"/>
                        </a:rPr>
                        <a:t>Wellcare Giveback</a:t>
                      </a:r>
                    </a:p>
                    <a:p>
                      <a:pPr lvl="0">
                        <a:buNone/>
                      </a:pPr>
                      <a:r>
                        <a:rPr lang="en-US" sz="1400" b="0" i="1" u="none" strike="noStrike" noProof="0" dirty="0">
                          <a:latin typeface="Calibri"/>
                        </a:rPr>
                        <a:t>H5087-032-000</a:t>
                      </a:r>
                    </a:p>
                    <a:p>
                      <a:pPr lvl="0">
                        <a:buNone/>
                      </a:pPr>
                      <a:r>
                        <a:rPr lang="en-US" sz="1400" b="0" i="1" u="none" strike="noStrike" noProof="0" dirty="0">
                          <a:latin typeface="Calibri"/>
                        </a:rPr>
                        <a:t>H5087-033-000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dirty="0"/>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mn-lt"/>
                        </a:rPr>
                        <a:t>Los Angeles, Orange, Riverside, San Bernardino, Ventura</a:t>
                      </a:r>
                      <a:endParaRPr lang="en-US" sz="1400" b="0" i="0" u="none" strike="noStrike" noProof="0" dirty="0">
                        <a:solidFill>
                          <a:srgbClr val="FF0000"/>
                        </a:solidFill>
                        <a:latin typeface="+mn-lt"/>
                      </a:endParaRPr>
                    </a:p>
                    <a:p>
                      <a:pPr lvl="0">
                        <a:buNone/>
                      </a:pPr>
                      <a:endParaRPr lang="en-US" sz="1400" b="0" i="0" u="none" strike="noStrike" noProof="0" dirty="0">
                        <a:solidFill>
                          <a:srgbClr val="FF0000"/>
                        </a:solidFill>
                        <a:latin typeface="Calibri"/>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dirty="0"/>
                        <a:t>Part B Giveback: </a:t>
                      </a:r>
                      <a:r>
                        <a:rPr lang="en-US" sz="1400" b="1" dirty="0"/>
                        <a:t>$80 </a:t>
                      </a:r>
                      <a:r>
                        <a:rPr lang="en-US" sz="1400" dirty="0"/>
                        <a:t>(LA, Orange, SB, Riverside) / </a:t>
                      </a:r>
                      <a:r>
                        <a:rPr lang="en-US" sz="1400" b="1" dirty="0"/>
                        <a:t>$65 </a:t>
                      </a:r>
                      <a:r>
                        <a:rPr lang="en-US" sz="1400" dirty="0"/>
                        <a:t>(Ventura)</a:t>
                      </a:r>
                    </a:p>
                    <a:p>
                      <a:pPr lvl="0">
                        <a:buNone/>
                      </a:pPr>
                      <a:r>
                        <a:rPr lang="en-US" sz="1400" b="1" i="0" u="none" strike="noStrike" noProof="0" dirty="0">
                          <a:solidFill>
                            <a:schemeClr val="tx1"/>
                          </a:solidFill>
                          <a:latin typeface="+mn-lt"/>
                        </a:rPr>
                        <a:t>Delta Dental No Limit with $0 Copay</a:t>
                      </a:r>
                    </a:p>
                    <a:p>
                      <a:pPr lvl="0">
                        <a:buNone/>
                      </a:pPr>
                      <a:r>
                        <a:rPr lang="en-US" sz="1400" b="0" i="0" u="none" strike="noStrike" noProof="0" dirty="0">
                          <a:solidFill>
                            <a:schemeClr val="tx1"/>
                          </a:solidFill>
                          <a:latin typeface="+mn-lt"/>
                        </a:rPr>
                        <a:t>Vision: $100; Hearing Aids: $1,000</a:t>
                      </a:r>
                    </a:p>
                    <a:p>
                      <a:pPr lvl="0">
                        <a:buNone/>
                      </a:pPr>
                      <a:r>
                        <a:rPr lang="en-US" sz="1400" b="0" i="0" u="none" strike="noStrike" noProof="0" dirty="0">
                          <a:solidFill>
                            <a:schemeClr val="tx1"/>
                          </a:solidFill>
                          <a:latin typeface="+mn-lt"/>
                        </a:rPr>
                        <a:t>Routine Acupuncture; </a:t>
                      </a:r>
                      <a:r>
                        <a:rPr lang="en-US" sz="1400" b="0" i="0" u="none" strike="noStrike" noProof="0" dirty="0"/>
                        <a:t>Fitness: </a:t>
                      </a:r>
                      <a:r>
                        <a:rPr lang="en-US" sz="1400" b="1" i="0" u="none" strike="noStrike" noProof="0" dirty="0"/>
                        <a:t>Peerfit</a:t>
                      </a:r>
                      <a:endParaRPr lang="en-US" sz="1400" b="0" i="0" u="none" strike="noStrike" noProof="0" dirty="0">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42374320"/>
                  </a:ext>
                </a:extLst>
              </a:tr>
              <a:tr h="1281111">
                <a:tc>
                  <a:txBody>
                    <a:bodyPr/>
                    <a:lstStyle/>
                    <a:p>
                      <a:pPr lvl="0">
                        <a:buNone/>
                      </a:pPr>
                      <a:r>
                        <a:rPr lang="en-US" sz="1400" b="1" i="0" u="sng" strike="noStrike" noProof="0" dirty="0">
                          <a:latin typeface="Calibri"/>
                        </a:rPr>
                        <a:t>Wellcare No Premium Focus</a:t>
                      </a:r>
                    </a:p>
                    <a:p>
                      <a:pPr lvl="0">
                        <a:buNone/>
                      </a:pPr>
                      <a:r>
                        <a:rPr lang="en-US" sz="1400" b="0" i="1" u="none" strike="noStrike" noProof="0" dirty="0">
                          <a:latin typeface="Calibri"/>
                        </a:rPr>
                        <a:t>H0562-012-000</a:t>
                      </a:r>
                    </a:p>
                    <a:p>
                      <a:pPr lvl="0">
                        <a:buNone/>
                      </a:pPr>
                      <a:r>
                        <a:rPr lang="en-US" sz="1400" b="0" i="1" u="none" strike="noStrike" noProof="0" dirty="0">
                          <a:latin typeface="Calibri"/>
                        </a:rPr>
                        <a:t>H0562-125-000</a:t>
                      </a:r>
                    </a:p>
                    <a:p>
                      <a:pPr lvl="0">
                        <a:buNone/>
                      </a:pPr>
                      <a:r>
                        <a:rPr lang="en-US" sz="1400" b="0" i="1" u="none" strike="noStrike" noProof="0" dirty="0">
                          <a:latin typeface="Calibri"/>
                        </a:rPr>
                        <a:t>H0562-126-000</a:t>
                      </a:r>
                    </a:p>
                    <a:p>
                      <a:pPr lvl="0">
                        <a:buNone/>
                      </a:pPr>
                      <a:endParaRPr lang="en-US" sz="1400" b="0" i="1" u="none" strike="noStrike" noProof="0" dirty="0">
                        <a:latin typeface="Calibri"/>
                      </a:endParaRPr>
                    </a:p>
                    <a:p>
                      <a:pPr lvl="0">
                        <a:buNone/>
                      </a:pPr>
                      <a:endParaRPr lang="en-US" sz="1400" b="0" i="1" u="none" strike="noStrike" noProof="0" dirty="0">
                        <a:latin typeface="Calibri"/>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dirty="0"/>
                        <a:t>HMO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mn-lt"/>
                        </a:rPr>
                        <a:t>Los Angeles, Orange, Imperial, San Diego, San Bernardino, Riverside</a:t>
                      </a:r>
                      <a:endParaRPr lang="en-US" sz="1400" b="0" i="0" u="none" strike="noStrike" noProof="0" dirty="0">
                        <a:solidFill>
                          <a:srgbClr val="FF0000"/>
                        </a:solidFill>
                        <a:latin typeface="+mn-lt"/>
                      </a:endParaRPr>
                    </a:p>
                    <a:p>
                      <a:pPr lvl="0">
                        <a:buNone/>
                      </a:pPr>
                      <a:endParaRPr lang="en-US" sz="1400" b="0" i="0" u="none" strike="noStrike" noProof="0" dirty="0">
                        <a:solidFill>
                          <a:srgbClr val="FF0000"/>
                        </a:solidFill>
                        <a:latin typeface="Calibri"/>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400" b="1" dirty="0"/>
                        <a:t>Preventive &amp; Comprehensive Dental with Copays </a:t>
                      </a:r>
                      <a:r>
                        <a:rPr lang="en-US" sz="1400" dirty="0"/>
                        <a:t>(Vendor: DBP)</a:t>
                      </a:r>
                    </a:p>
                    <a:p>
                      <a:pPr lvl="0">
                        <a:buNone/>
                      </a:pPr>
                      <a:r>
                        <a:rPr lang="en-US" sz="1400" dirty="0"/>
                        <a:t>Vision: $300; Hearing Aids: $500 - $1,000 </a:t>
                      </a:r>
                    </a:p>
                    <a:p>
                      <a:pPr lvl="0">
                        <a:buNone/>
                      </a:pPr>
                      <a:r>
                        <a:rPr lang="en-US" sz="1400" b="0" i="0" u="none" strike="noStrike" noProof="0" dirty="0">
                          <a:solidFill>
                            <a:schemeClr val="tx1"/>
                          </a:solidFill>
                          <a:latin typeface="+mn-lt"/>
                        </a:rPr>
                        <a:t>Transportation: </a:t>
                      </a:r>
                      <a:r>
                        <a:rPr lang="en-US" sz="1400" b="1" i="0" u="none" strike="noStrike" noProof="0" dirty="0">
                          <a:solidFill>
                            <a:schemeClr val="tx1"/>
                          </a:solidFill>
                          <a:latin typeface="+mn-lt"/>
                        </a:rPr>
                        <a:t>24 </a:t>
                      </a:r>
                      <a:r>
                        <a:rPr lang="en-US" sz="1400" b="0" i="0" u="none" strike="noStrike" noProof="0" dirty="0">
                          <a:solidFill>
                            <a:schemeClr val="tx1"/>
                          </a:solidFill>
                          <a:latin typeface="+mn-lt"/>
                        </a:rPr>
                        <a:t>one-way trips; </a:t>
                      </a:r>
                      <a:r>
                        <a:rPr lang="en-US" sz="1400" b="1" i="0" u="none" strike="noStrike" noProof="0" dirty="0">
                          <a:solidFill>
                            <a:schemeClr val="tx1"/>
                          </a:solidFill>
                          <a:latin typeface="+mn-lt"/>
                        </a:rPr>
                        <a:t>OTC: $60-75/Quarter</a:t>
                      </a:r>
                    </a:p>
                    <a:p>
                      <a:pPr lvl="0">
                        <a:buNone/>
                      </a:pPr>
                      <a:r>
                        <a:rPr lang="en-US" sz="1400" b="0" i="0" u="none" strike="noStrike" noProof="0" dirty="0">
                          <a:solidFill>
                            <a:schemeClr val="tx1"/>
                          </a:solidFill>
                          <a:latin typeface="+mn-lt"/>
                        </a:rPr>
                        <a:t>Fitness: </a:t>
                      </a:r>
                      <a:r>
                        <a:rPr lang="en-US" sz="1400" b="1" i="0" u="none" strike="noStrike" noProof="0" dirty="0">
                          <a:solidFill>
                            <a:schemeClr val="tx1"/>
                          </a:solidFill>
                          <a:latin typeface="+mn-lt"/>
                        </a:rPr>
                        <a:t>Peerfit</a:t>
                      </a:r>
                      <a:endParaRPr lang="en-US" sz="1400" b="0" i="0" u="none" strike="noStrike" noProof="0" dirty="0">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63251650"/>
                  </a:ext>
                </a:extLst>
              </a:tr>
            </a:tbl>
          </a:graphicData>
        </a:graphic>
      </p:graphicFrame>
      <p:pic>
        <p:nvPicPr>
          <p:cNvPr id="12" name="Picture 11" descr="A close-up of a logo&#10;&#10;Description automatically generated with medium confidence">
            <a:extLst>
              <a:ext uri="{FF2B5EF4-FFF2-40B4-BE49-F238E27FC236}">
                <a16:creationId xmlns:a16="http://schemas.microsoft.com/office/drawing/2014/main" id="{6575B568-3249-04F4-90D8-42C43F36C614}"/>
              </a:ext>
            </a:extLst>
          </p:cNvPr>
          <p:cNvPicPr>
            <a:picLocks noChangeAspect="1"/>
          </p:cNvPicPr>
          <p:nvPr/>
        </p:nvPicPr>
        <p:blipFill>
          <a:blip r:embed="rId2"/>
          <a:stretch>
            <a:fillRect/>
          </a:stretch>
        </p:blipFill>
        <p:spPr>
          <a:xfrm>
            <a:off x="1828445" y="5377862"/>
            <a:ext cx="1477112" cy="523145"/>
          </a:xfrm>
          <a:prstGeom prst="rect">
            <a:avLst/>
          </a:prstGeom>
        </p:spPr>
      </p:pic>
      <p:pic>
        <p:nvPicPr>
          <p:cNvPr id="14" name="Picture 13" descr="A blue circle with white text&#10;&#10;Description automatically generated with medium confidence">
            <a:extLst>
              <a:ext uri="{FF2B5EF4-FFF2-40B4-BE49-F238E27FC236}">
                <a16:creationId xmlns:a16="http://schemas.microsoft.com/office/drawing/2014/main" id="{7BA78C41-0BA4-5907-FF7A-7E18BC290833}"/>
              </a:ext>
            </a:extLst>
          </p:cNvPr>
          <p:cNvPicPr>
            <a:picLocks noChangeAspect="1"/>
          </p:cNvPicPr>
          <p:nvPr/>
        </p:nvPicPr>
        <p:blipFill>
          <a:blip r:embed="rId3"/>
          <a:stretch>
            <a:fillRect/>
          </a:stretch>
        </p:blipFill>
        <p:spPr>
          <a:xfrm>
            <a:off x="2492575" y="2728728"/>
            <a:ext cx="653449" cy="653449"/>
          </a:xfrm>
          <a:prstGeom prst="rect">
            <a:avLst/>
          </a:prstGeom>
        </p:spPr>
      </p:pic>
      <p:pic>
        <p:nvPicPr>
          <p:cNvPr id="15" name="Picture 14" descr="A blue circle with white text&#10;&#10;Description automatically generated with medium confidence">
            <a:extLst>
              <a:ext uri="{FF2B5EF4-FFF2-40B4-BE49-F238E27FC236}">
                <a16:creationId xmlns:a16="http://schemas.microsoft.com/office/drawing/2014/main" id="{C28EDEF1-5E80-558A-F7A3-F11D7F800A12}"/>
              </a:ext>
            </a:extLst>
          </p:cNvPr>
          <p:cNvPicPr>
            <a:picLocks noChangeAspect="1"/>
          </p:cNvPicPr>
          <p:nvPr/>
        </p:nvPicPr>
        <p:blipFill>
          <a:blip r:embed="rId3"/>
          <a:stretch>
            <a:fillRect/>
          </a:stretch>
        </p:blipFill>
        <p:spPr>
          <a:xfrm>
            <a:off x="2492574" y="3868894"/>
            <a:ext cx="653449" cy="653449"/>
          </a:xfrm>
          <a:prstGeom prst="rect">
            <a:avLst/>
          </a:prstGeom>
        </p:spPr>
      </p:pic>
      <p:sp>
        <p:nvSpPr>
          <p:cNvPr id="3" name="Title 2">
            <a:extLst>
              <a:ext uri="{FF2B5EF4-FFF2-40B4-BE49-F238E27FC236}">
                <a16:creationId xmlns:a16="http://schemas.microsoft.com/office/drawing/2014/main" id="{32915C89-D14C-2663-56BF-99F9E7108B87}"/>
              </a:ext>
            </a:extLst>
          </p:cNvPr>
          <p:cNvSpPr>
            <a:spLocks noGrp="1"/>
          </p:cNvSpPr>
          <p:nvPr>
            <p:ph type="title"/>
          </p:nvPr>
        </p:nvSpPr>
        <p:spPr/>
        <p:txBody>
          <a:bodyPr/>
          <a:lstStyle/>
          <a:p>
            <a:r>
              <a:rPr lang="en-US" dirty="0"/>
              <a:t>California – South | </a:t>
            </a:r>
            <a:r>
              <a:rPr lang="en-US" sz="3000" i="1" dirty="0"/>
              <a:t>At a Glance</a:t>
            </a:r>
            <a:endParaRPr lang="en-US" dirty="0"/>
          </a:p>
        </p:txBody>
      </p:sp>
    </p:spTree>
    <p:extLst>
      <p:ext uri="{BB962C8B-B14F-4D97-AF65-F5344CB8AC3E}">
        <p14:creationId xmlns:p14="http://schemas.microsoft.com/office/powerpoint/2010/main" val="1297306085"/>
      </p:ext>
    </p:extLst>
  </p:cSld>
  <p:clrMapOvr>
    <a:masterClrMapping/>
  </p:clrMapOvr>
</p:sld>
</file>

<file path=ppt/theme/theme1.xml><?xml version="1.0" encoding="utf-8"?>
<a:theme xmlns:a="http://schemas.openxmlformats.org/drawingml/2006/main" name="1_Office Theme">
  <a:themeElements>
    <a:clrScheme name="Custom 14">
      <a:dk1>
        <a:srgbClr val="000000"/>
      </a:dk1>
      <a:lt1>
        <a:srgbClr val="FFFFFF"/>
      </a:lt1>
      <a:dk2>
        <a:srgbClr val="333333"/>
      </a:dk2>
      <a:lt2>
        <a:srgbClr val="DDDDDD"/>
      </a:lt2>
      <a:accent1>
        <a:srgbClr val="00A0A3"/>
      </a:accent1>
      <a:accent2>
        <a:srgbClr val="13D0CA"/>
      </a:accent2>
      <a:accent3>
        <a:srgbClr val="001C71"/>
      </a:accent3>
      <a:accent4>
        <a:srgbClr val="CB177D"/>
      </a:accent4>
      <a:accent5>
        <a:srgbClr val="E77112"/>
      </a:accent5>
      <a:accent6>
        <a:srgbClr val="6E6E6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TotalTime>
  <Words>16488</Words>
  <Application>Microsoft Office PowerPoint</Application>
  <PresentationFormat>Widescreen</PresentationFormat>
  <Paragraphs>2319</Paragraphs>
  <Slides>138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138</vt:i4>
      </vt:variant>
    </vt:vector>
  </HeadingPairs>
  <TitlesOfParts>
    <vt:vector size="146" baseType="lpstr">
      <vt:lpstr>Arial</vt:lpstr>
      <vt:lpstr>Calibri</vt:lpstr>
      <vt:lpstr>Calibri Light</vt:lpstr>
      <vt:lpstr>FSHumana</vt:lpstr>
      <vt:lpstr>Poppins</vt:lpstr>
      <vt:lpstr>Symbol</vt:lpstr>
      <vt:lpstr>Wingdings</vt:lpstr>
      <vt:lpstr>1_Office Theme</vt:lpstr>
      <vt:lpstr>PowerPoint Presentation</vt:lpstr>
      <vt:lpstr> Field Sales Regions</vt:lpstr>
      <vt:lpstr>link to Wellcare First Look which has quick access to PAAGs (overviews) of every state and plan we have. (www.wellcarefirstlook.com) Wellcare First Look</vt:lpstr>
      <vt:lpstr>Custom PAAGs Portfolio at a Glance  D-SNP Example </vt:lpstr>
      <vt:lpstr>Geographic Expansion</vt:lpstr>
      <vt:lpstr>Service Enhancements</vt:lpstr>
      <vt:lpstr>Materials Update</vt:lpstr>
      <vt:lpstr>Enrollment Guide: Color Covers by Plan Type with Photo</vt:lpstr>
      <vt:lpstr>Welcome Kit and Welcome Back Kit: Member-specific; plan name and contract number on covers</vt:lpstr>
      <vt:lpstr>Enrollment Guide, Welcome Kit,  and Welcome Back Kit: Expanded Self-Service Tools Section</vt:lpstr>
      <vt:lpstr>Wellcare Brand Bridging Strategy</vt:lpstr>
      <vt:lpstr>Service Improvements</vt:lpstr>
      <vt:lpstr>Portfolio Approach</vt:lpstr>
      <vt:lpstr>Product Portfolio Highlights </vt:lpstr>
      <vt:lpstr>Portfolio Approach Special Needs Plans</vt:lpstr>
      <vt:lpstr>PY2024 D-SNP Portfolio Approach</vt:lpstr>
      <vt:lpstr>PY2024 NEW All Dual Plan Offerings</vt:lpstr>
      <vt:lpstr>Portfolio Approach Traditional Medicare Advantage</vt:lpstr>
      <vt:lpstr>Portfolio Approach Traditional Medicare Advantage</vt:lpstr>
      <vt:lpstr>PY2024 Ascension Complete  Plan Acquisition</vt:lpstr>
      <vt:lpstr>PY2024 Ascension Complete  Plan Acquisition</vt:lpstr>
      <vt:lpstr>Wellcare and Mutual of Omaha Partnership</vt:lpstr>
      <vt:lpstr>Portfolio Approach Limited Service Area</vt:lpstr>
      <vt:lpstr>National Portfolio</vt:lpstr>
      <vt:lpstr>Part D</vt:lpstr>
      <vt:lpstr>2024 Part D Product Design for MAPD</vt:lpstr>
      <vt:lpstr>Formulary Improvements</vt:lpstr>
      <vt:lpstr>2024 PBM Migration</vt:lpstr>
      <vt:lpstr>Mail Order</vt:lpstr>
      <vt:lpstr>Supplemental Benefits</vt:lpstr>
      <vt:lpstr>PY2024 Multi-Benefit Card: Introducing Wellcare Spendables ™</vt:lpstr>
      <vt:lpstr>Introducing Wellcare Spendables™ </vt:lpstr>
      <vt:lpstr>Wellcare Spendables™ Debit Cards </vt:lpstr>
      <vt:lpstr>Solutran Network Coverage</vt:lpstr>
      <vt:lpstr>2024 MAPD Benefit Highlights</vt:lpstr>
      <vt:lpstr>2024 MAPD Benefit Highlights</vt:lpstr>
      <vt:lpstr>2024 MAPD Benefit Highlights</vt:lpstr>
      <vt:lpstr>PY2024 VBID D-SNP Benefit Changes</vt:lpstr>
      <vt:lpstr>PowerPoint Presentation</vt:lpstr>
      <vt:lpstr>PY2024 SSBCI Benefit Changes</vt:lpstr>
      <vt:lpstr>Part B Diabetic Testing Supplies Strategy</vt:lpstr>
      <vt:lpstr>PDP Overview</vt:lpstr>
      <vt:lpstr>2024 Proposed Product Offerings</vt:lpstr>
      <vt:lpstr>2024 PBM Migration</vt:lpstr>
      <vt:lpstr>Mail Order</vt:lpstr>
      <vt:lpstr>North Region Markets</vt:lpstr>
      <vt:lpstr>Connecticut | Review</vt:lpstr>
      <vt:lpstr>Connecticut | At a Glance</vt:lpstr>
      <vt:lpstr>Delaware | Review</vt:lpstr>
      <vt:lpstr>Delaware | At a Glance</vt:lpstr>
      <vt:lpstr>Maine | Review</vt:lpstr>
      <vt:lpstr>Maine | At a Glance</vt:lpstr>
      <vt:lpstr>Massachusetts | Review</vt:lpstr>
      <vt:lpstr>Massachusetts | At a Glance</vt:lpstr>
      <vt:lpstr>New Hampshire | Review</vt:lpstr>
      <vt:lpstr>New Hampshire | At a Glance</vt:lpstr>
      <vt:lpstr>New Jersey | Review</vt:lpstr>
      <vt:lpstr>New Jersey | At a Glance</vt:lpstr>
      <vt:lpstr>New York | Review</vt:lpstr>
      <vt:lpstr>New York | At a Glance</vt:lpstr>
      <vt:lpstr>Ohio | Review</vt:lpstr>
      <vt:lpstr>Ohio | At a Glance</vt:lpstr>
      <vt:lpstr>Pennsylvania | Review</vt:lpstr>
      <vt:lpstr>Pennsylvania | At a Glance</vt:lpstr>
      <vt:lpstr>Rhode Island | Review</vt:lpstr>
      <vt:lpstr>Rhode Island | At a Glance</vt:lpstr>
      <vt:lpstr>Vermont | Review</vt:lpstr>
      <vt:lpstr>Vermont | At a Glance</vt:lpstr>
      <vt:lpstr>Central Region Markets</vt:lpstr>
      <vt:lpstr>Arkansas | Review</vt:lpstr>
      <vt:lpstr>Arkansas | At a Glance</vt:lpstr>
      <vt:lpstr>Illinois | Review</vt:lpstr>
      <vt:lpstr>Illinois | At a Glance</vt:lpstr>
      <vt:lpstr>Indiana | Review</vt:lpstr>
      <vt:lpstr>Indiana | At a Glance</vt:lpstr>
      <vt:lpstr>Kansas | Review</vt:lpstr>
      <vt:lpstr>Kansas | At a Glance</vt:lpstr>
      <vt:lpstr>Kentucky | Review</vt:lpstr>
      <vt:lpstr>Kentucky | At a Glance</vt:lpstr>
      <vt:lpstr>Michigan | Review</vt:lpstr>
      <vt:lpstr>Michigan | At a Glance</vt:lpstr>
      <vt:lpstr>Missouri | Review</vt:lpstr>
      <vt:lpstr>Missouri | At a Glance</vt:lpstr>
      <vt:lpstr>Nebraska | Review</vt:lpstr>
      <vt:lpstr>Nebraska | At a Glance</vt:lpstr>
      <vt:lpstr>Oklahoma | Review</vt:lpstr>
      <vt:lpstr>Oklahoma | At a Glance</vt:lpstr>
      <vt:lpstr>Tennessee | Review</vt:lpstr>
      <vt:lpstr>Tennessee | At a Glance</vt:lpstr>
      <vt:lpstr>Wisconsin | Review</vt:lpstr>
      <vt:lpstr>Wisconsin | At a Glance</vt:lpstr>
      <vt:lpstr>West Region Markets</vt:lpstr>
      <vt:lpstr>Arizona | Review</vt:lpstr>
      <vt:lpstr>Arizona | At a Glance</vt:lpstr>
      <vt:lpstr>Arizona | At a Glance</vt:lpstr>
      <vt:lpstr>California – South | Review</vt:lpstr>
      <vt:lpstr>California – South | Service Area</vt:lpstr>
      <vt:lpstr>California – South | At a Glance</vt:lpstr>
      <vt:lpstr>California – South | At a Glance</vt:lpstr>
      <vt:lpstr>California – North | Review</vt:lpstr>
      <vt:lpstr>California – North | Service Area</vt:lpstr>
      <vt:lpstr>California – North| At a Glance</vt:lpstr>
      <vt:lpstr>California – North| At a Glance</vt:lpstr>
      <vt:lpstr>Hawaii | Review</vt:lpstr>
      <vt:lpstr>Hawaii | At a Glance</vt:lpstr>
      <vt:lpstr>Nevada | Review</vt:lpstr>
      <vt:lpstr>Nevada | At a Glance</vt:lpstr>
      <vt:lpstr>Nevada | At a Glance</vt:lpstr>
      <vt:lpstr>New Mexico | Review</vt:lpstr>
      <vt:lpstr>New Mexico | At a Glance</vt:lpstr>
      <vt:lpstr>New Mexico | At a Glance</vt:lpstr>
      <vt:lpstr>Oregon | Review</vt:lpstr>
      <vt:lpstr>Oregon | Service Area</vt:lpstr>
      <vt:lpstr>Oregon | At a Glance</vt:lpstr>
      <vt:lpstr>Oregon | At a Glance</vt:lpstr>
      <vt:lpstr>Oregon | At a Glance</vt:lpstr>
      <vt:lpstr>Washington | Review</vt:lpstr>
      <vt:lpstr>Washington | Service Area</vt:lpstr>
      <vt:lpstr>Washington | At a Glance</vt:lpstr>
      <vt:lpstr>Washington | At a Glance</vt:lpstr>
      <vt:lpstr>West Market Summary</vt:lpstr>
      <vt:lpstr>South Region Markets</vt:lpstr>
      <vt:lpstr>Alabama | Review</vt:lpstr>
      <vt:lpstr>Alabama | At A Glance</vt:lpstr>
      <vt:lpstr>Louisiana | Review</vt:lpstr>
      <vt:lpstr>Louisiana | At A Glance</vt:lpstr>
      <vt:lpstr>Mississippi | Review</vt:lpstr>
      <vt:lpstr>Mississippi | At A Glance</vt:lpstr>
      <vt:lpstr>Georgia | Review</vt:lpstr>
      <vt:lpstr>Georgia | At A Glance</vt:lpstr>
      <vt:lpstr>North Carolina | Review </vt:lpstr>
      <vt:lpstr>North Carolina | At a Glance</vt:lpstr>
      <vt:lpstr>South Carolina | Review</vt:lpstr>
      <vt:lpstr>South Carolina | At a Glance</vt:lpstr>
      <vt:lpstr>Florida | Review </vt:lpstr>
      <vt:lpstr>Florida | At A Glance</vt:lpstr>
      <vt:lpstr>Texas | Review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&amp; Vision</dc:title>
  <dc:creator>Kellie J. Rice</dc:creator>
  <cp:lastModifiedBy>Shane S. White</cp:lastModifiedBy>
  <cp:revision>45</cp:revision>
  <dcterms:created xsi:type="dcterms:W3CDTF">2023-06-15T20:15:49Z</dcterms:created>
  <dcterms:modified xsi:type="dcterms:W3CDTF">2023-07-26T19:29:09Z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a776955-85f6-4fec-9553-96dd3e0373c4_Enabled">
    <vt:lpwstr>true</vt:lpwstr>
  </property>
  <property fmtid="{D5CDD505-2E9C-101B-9397-08002B2CF9AE}" pid="3" name="MSIP_Label_5a776955-85f6-4fec-9553-96dd3e0373c4_SetDate">
    <vt:lpwstr>2023-06-15T20:15:49Z</vt:lpwstr>
  </property>
  <property fmtid="{D5CDD505-2E9C-101B-9397-08002B2CF9AE}" pid="4" name="MSIP_Label_5a776955-85f6-4fec-9553-96dd3e0373c4_Method">
    <vt:lpwstr>Standard</vt:lpwstr>
  </property>
  <property fmtid="{D5CDD505-2E9C-101B-9397-08002B2CF9AE}" pid="5" name="MSIP_Label_5a776955-85f6-4fec-9553-96dd3e0373c4_Name">
    <vt:lpwstr>Confidential</vt:lpwstr>
  </property>
  <property fmtid="{D5CDD505-2E9C-101B-9397-08002B2CF9AE}" pid="6" name="MSIP_Label_5a776955-85f6-4fec-9553-96dd3e0373c4_SiteId">
    <vt:lpwstr>f45ccc07-e57e-4d15-bf6f-f6cbccd2d395</vt:lpwstr>
  </property>
  <property fmtid="{D5CDD505-2E9C-101B-9397-08002B2CF9AE}" pid="7" name="MSIP_Label_5a776955-85f6-4fec-9553-96dd3e0373c4_ActionId">
    <vt:lpwstr>ed4fa2fc-367e-4a2f-a75c-379b078f217f</vt:lpwstr>
  </property>
  <property fmtid="{D5CDD505-2E9C-101B-9397-08002B2CF9AE}" pid="8" name="MSIP_Label_5a776955-85f6-4fec-9553-96dd3e0373c4_ContentBits">
    <vt:lpwstr>0</vt:lpwstr>
  </property>
</Properties>
</file>